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90" r:id="rId2"/>
    <p:sldId id="302" r:id="rId3"/>
    <p:sldId id="293" r:id="rId4"/>
    <p:sldId id="304" r:id="rId5"/>
    <p:sldId id="291" r:id="rId6"/>
    <p:sldId id="296" r:id="rId7"/>
    <p:sldId id="295" r:id="rId8"/>
    <p:sldId id="292" r:id="rId9"/>
    <p:sldId id="30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76"/>
    <p:restoredTop sz="94690"/>
  </p:normalViewPr>
  <p:slideViewPr>
    <p:cSldViewPr snapToGrid="0" snapToObjects="1">
      <p:cViewPr>
        <p:scale>
          <a:sx n="81" d="100"/>
          <a:sy n="81" d="100"/>
        </p:scale>
        <p:origin x="247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BB83-8628-DA46-8D70-0EEE5CE43E3F}" type="datetimeFigureOut">
              <a:rPr lang="en-US" smtClean="0"/>
              <a:t>9/12/22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697A0-DB5C-3F4F-83D7-D0C0A284C3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521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4362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8803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9511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0729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692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4904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692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9673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6613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DD0F9-A55F-564E-A4C5-EA9E03E0E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A33CC4-1664-2C49-919F-DA0AAC159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5F5D7-7863-A347-9FBF-8171E4903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9/12/22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E97FE-8DBE-E048-9D0F-92BD109C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A5CF8-95E5-5E44-89BC-8CAB9D490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823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FC4A5-708B-DC4B-BA9D-409D163EF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42157-F0EF-F14C-9800-0DD7B4673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02337-0A52-8D4F-810B-DBE22AAE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9/12/22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92C79-DBD1-1341-BBB7-92CE61AA7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EE11-6CF3-C043-B281-A5C7834AF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61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2CA87A-32D2-E645-9B2B-548B53F8E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339F9-BC58-4A45-852D-BE4249C9A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83FF63-17D0-C24F-A29A-BF7BFDF8F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9/12/22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FABE9-43C8-D14F-8CB2-AEED3C0B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AA09D-7185-A047-B05F-4450E500D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6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609600" y="-30163"/>
            <a:ext cx="10972800" cy="114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1215600" y="1600200"/>
            <a:ext cx="97608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▸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algn="ctr"/>
            <a:fld id="{00000000-1234-1234-1234-123412341234}" type="slidenum">
              <a:rPr lang="en" smtClean="0"/>
              <a:pPr algn="ctr"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10557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 type="title">
  <p:cSld name="Title blu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27400" y="2655751"/>
            <a:ext cx="873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195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BA4A3-DBF6-0E4A-A86B-E48316F95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C9F56-C363-AA49-9E24-AA75D0A22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FE72B-CF23-8443-A448-749DAD16D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9/12/22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A1647-7BA8-7A4E-A957-5F30221DB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EEC80-DCD7-8440-B657-6E6BD0CAC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41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D729D-A2F1-1742-8477-6CEF1A0A2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C0477-7631-504B-87F9-32B324AB97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647325-9AB2-774E-891F-9A952D565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9/12/22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DFE4A1-49B6-C642-86FA-BFABA0F69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1295CA-4289-1042-BC41-A07E1891C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52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7C21E-AA85-C545-8812-82E56BF8C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AB880-6A75-C64D-A7D4-8E8376455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CEED13-F7D2-BF4B-96AE-FC9C8BCA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DD943-04BB-CF41-B0FD-0D0209A6C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9/12/22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06CC7-5CBC-E34E-9D72-B4316F479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7B61A-1852-234D-8678-47D59172C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02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95535-BB28-5744-9B55-DA0B0A264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40BC90-7C35-674D-AEEF-3C46C6CD3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2214B-31F0-F244-AF3F-9F6A1C8A47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B902C-2135-E948-BFCB-5D4A40BD5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AE387-E207-9645-AF87-1E1F5EAC6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EAE558-55C7-4941-9559-718092B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9/12/22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A71065-57CB-D44E-AA51-F41B1B182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3E5EF4-15E5-4645-9BBC-BAEDBBC4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29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8D6F6-EF39-1446-BDDF-AD2E889D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8A673-8AE9-CC4B-A52C-A91FBE961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9/12/22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9E2AF-EC4D-2C41-B325-967A1CDEA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DBE927-B3D4-8145-A1C4-E90762768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34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35BC34-768D-2A4F-9CF7-3E4693363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9/12/22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640F8D-8C9B-6345-9CB6-BB22F6F2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ED493-4C43-3D45-B896-A988AE199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01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94B98-A425-E847-A3E3-D32975406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67DBE-9ABC-9A41-BE1B-B75E2AAB4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B877D4-86A8-5C41-82EA-E3D6B434F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F0409-D2E8-D740-A47C-A82AE31E5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9/12/22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323FC-B6AE-FB44-9EBE-54F13A5F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9C3C4-4E30-9141-AD27-BFFB51A02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3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DFDBD-46AC-2D40-AC9C-9C8243BFE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4D0147-B393-C140-B752-F73576CAD5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DDBA6-6A63-F545-B1DC-F0F834C6F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5C2B5-301B-974D-B64E-6942908AA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77710-FEE8-2B4F-BB65-D820E4BFE734}" type="datetimeFigureOut">
              <a:rPr lang="en-US" smtClean="0"/>
              <a:t>9/12/22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4E05-29C6-F94B-B0D3-EF8FAF446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98D2F-924F-3247-8F5C-70392208F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D894E-E5B9-FD40-AA06-50598FC9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244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0FD296-1871-7344-88E0-6EADB5658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B0F10-E5ED-2041-9018-5449BEBD6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96328-0490-124B-A957-2337C04BE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7710-FEE8-2B4F-BB65-D820E4BFE734}" type="datetimeFigureOut">
              <a:rPr lang="en-US" smtClean="0"/>
              <a:t>9/12/22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EDE3D6-ED5F-5F4C-B0F2-4AF7697DF8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39416-6662-1542-A7AA-A49E609D6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D894E-E5B9-FD40-AA06-50598FC9A8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loridacivicadvance.net/" TargetMode="External"/><Relationship Id="rId4" Type="http://schemas.openxmlformats.org/officeDocument/2006/relationships/hyperlink" Target="https://www.floridacivicadvance.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floridacivicadvance.net/" TargetMode="External"/><Relationship Id="rId4" Type="http://schemas.openxmlformats.org/officeDocument/2006/relationships/hyperlink" Target="https://www.floridacivicadvance.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floridacivicadvance.net/join_f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civicadvance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civicadvanc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g"/><Relationship Id="rId5" Type="http://schemas.openxmlformats.org/officeDocument/2006/relationships/hyperlink" Target="https://www.floridacivicadvance.net/join_fca" TargetMode="External"/><Relationship Id="rId4" Type="http://schemas.openxmlformats.org/officeDocument/2006/relationships/hyperlink" Target="https://www.floridacivicadvance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civicadvance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oridacivicadvance.ne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665781" y="551739"/>
            <a:ext cx="11795393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endParaRPr sz="4267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95AAD9-3059-9242-84BC-BB5D1E35C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6089" y="793145"/>
            <a:ext cx="5537969" cy="58033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9F916A-4638-C64A-B9B7-98D0902EB540}"/>
              </a:ext>
            </a:extLst>
          </p:cNvPr>
          <p:cNvSpPr txBox="1"/>
          <p:nvPr/>
        </p:nvSpPr>
        <p:spPr>
          <a:xfrm>
            <a:off x="2712247" y="100531"/>
            <a:ext cx="77024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Advancing Civic Excellence in Florida’s Communities</a:t>
            </a:r>
          </a:p>
          <a:p>
            <a:pPr algn="ctr"/>
            <a:endParaRPr lang="en-US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791CC8-C78A-DFFF-9E9F-A89F1548AA12}"/>
              </a:ext>
            </a:extLst>
          </p:cNvPr>
          <p:cNvSpPr txBox="1"/>
          <p:nvPr/>
        </p:nvSpPr>
        <p:spPr>
          <a:xfrm>
            <a:off x="3193255" y="6183178"/>
            <a:ext cx="62436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+mj-lt"/>
                <a:hlinkClick r:id="rId4"/>
              </a:rPr>
              <a:t>https://www.floridacivicadvance.n</a:t>
            </a:r>
            <a:r>
              <a:rPr lang="en-US" sz="2400" dirty="0">
                <a:latin typeface="+mj-lt"/>
                <a:hlinkClick r:id="rId5"/>
              </a:rPr>
              <a:t>et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429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09600" y="114555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en" sz="3600" dirty="0"/>
            </a:br>
            <a:r>
              <a:rPr lang="en" b="1" dirty="0">
                <a:solidFill>
                  <a:schemeClr val="accent1">
                    <a:lumMod val="75000"/>
                  </a:schemeClr>
                </a:solidFill>
              </a:rPr>
              <a:t>Florida Civic Advance </a:t>
            </a:r>
            <a:br>
              <a:rPr lang="e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Advancing Civic Excellence in Florida’s Communities</a:t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2</a:t>
            </a:fld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25AC44-6580-5E5D-CC6F-9F8D137C0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5089" y="1310509"/>
            <a:ext cx="3543154" cy="393667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F3F88-8797-182B-35CA-ED6C75366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28065" y="1257755"/>
            <a:ext cx="8840281" cy="4967600"/>
          </a:xfrm>
        </p:spPr>
        <p:txBody>
          <a:bodyPr/>
          <a:lstStyle/>
          <a:p>
            <a:pPr marL="101598" indent="0">
              <a:buNone/>
            </a:pPr>
            <a:r>
              <a:rPr lang="en-US" sz="3100" b="1" dirty="0">
                <a:latin typeface="+mj-lt"/>
              </a:rPr>
              <a:t>Florida, the 3</a:t>
            </a:r>
            <a:r>
              <a:rPr lang="en-US" sz="3100" b="1" baseline="30000" dirty="0">
                <a:latin typeface="+mj-lt"/>
              </a:rPr>
              <a:t>rd</a:t>
            </a:r>
            <a:r>
              <a:rPr lang="en-US" sz="3100" b="1" dirty="0">
                <a:latin typeface="+mj-lt"/>
              </a:rPr>
              <a:t> largest state, ranks among the </a:t>
            </a:r>
            <a:r>
              <a:rPr lang="en-US" sz="3100" b="1" u="sng" dirty="0">
                <a:latin typeface="+mj-lt"/>
              </a:rPr>
              <a:t>lowest states </a:t>
            </a:r>
            <a:r>
              <a:rPr lang="en-US" sz="3100" b="1" dirty="0">
                <a:latin typeface="+mj-lt"/>
              </a:rPr>
              <a:t>in terms of civic health:</a:t>
            </a:r>
            <a:endParaRPr lang="en-US" sz="3100" dirty="0">
              <a:latin typeface="+mj-lt"/>
            </a:endParaRPr>
          </a:p>
          <a:p>
            <a:pPr marL="101598" indent="0">
              <a:buNone/>
            </a:pPr>
            <a:endParaRPr lang="en-US" sz="1400" dirty="0">
              <a:latin typeface="+mj-lt"/>
            </a:endParaRPr>
          </a:p>
          <a:p>
            <a:pPr marL="1031875" indent="-50165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50th in nation in volunteering among 50 states (2015) </a:t>
            </a:r>
          </a:p>
          <a:p>
            <a:pPr marL="1031875" indent="-50165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49th in belonging to a civic organization (2013)</a:t>
            </a:r>
          </a:p>
          <a:p>
            <a:pPr marL="1031875" indent="-50165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50th in donating to charity (2015) </a:t>
            </a:r>
          </a:p>
          <a:p>
            <a:pPr marL="1031875" indent="-50165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50th in helping neighbors fix a community problem (2015) and </a:t>
            </a:r>
          </a:p>
          <a:p>
            <a:pPr marL="1031875" indent="-501650">
              <a:buFont typeface="Courier New" panose="02070309020205020404" pitchFamily="49" charset="0"/>
              <a:buChar char="o"/>
            </a:pPr>
            <a:r>
              <a:rPr lang="en-US" dirty="0">
                <a:latin typeface="+mj-lt"/>
              </a:rPr>
              <a:t>50th attending public meetings (2015) 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E76E2-B818-A652-139A-E0CCAF967CC8}"/>
              </a:ext>
            </a:extLst>
          </p:cNvPr>
          <p:cNvSpPr txBox="1"/>
          <p:nvPr/>
        </p:nvSpPr>
        <p:spPr>
          <a:xfrm>
            <a:off x="-1608082" y="4866578"/>
            <a:ext cx="63692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+mj-lt"/>
                <a:hlinkClick r:id="rId4"/>
              </a:rPr>
              <a:t>https://</a:t>
            </a:r>
            <a:r>
              <a:rPr lang="en-US" sz="1600" dirty="0" err="1">
                <a:latin typeface="+mj-lt"/>
                <a:hlinkClick r:id="rId4"/>
              </a:rPr>
              <a:t>www.floridacivicadvance.n</a:t>
            </a:r>
            <a:r>
              <a:rPr lang="en-US" sz="1600" dirty="0" err="1">
                <a:latin typeface="+mj-lt"/>
                <a:hlinkClick r:id="rId5"/>
              </a:rPr>
              <a:t>et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4469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09600" y="114555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en" sz="3600" dirty="0"/>
            </a:br>
            <a:r>
              <a:rPr lang="en" b="1" dirty="0">
                <a:solidFill>
                  <a:schemeClr val="accent1">
                    <a:lumMod val="75000"/>
                  </a:schemeClr>
                </a:solidFill>
              </a:rPr>
              <a:t>Florida Civic Advance </a:t>
            </a:r>
            <a:br>
              <a:rPr lang="e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Advancing Civic Excellence in Florida’s Communities</a:t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3</a:t>
            </a:fld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25AC44-6580-5E5D-CC6F-9F8D137C0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0683" y="1257755"/>
            <a:ext cx="3543154" cy="393667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F3F88-8797-182B-35CA-ED6C75366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63255" y="1066060"/>
            <a:ext cx="9154886" cy="4967600"/>
          </a:xfrm>
        </p:spPr>
        <p:txBody>
          <a:bodyPr/>
          <a:lstStyle/>
          <a:p>
            <a:pPr marL="101598" indent="0">
              <a:buNone/>
            </a:pPr>
            <a:endParaRPr lang="en-US" sz="1200" dirty="0"/>
          </a:p>
          <a:p>
            <a:r>
              <a:rPr lang="en-US" b="1" dirty="0">
                <a:latin typeface="+mj-lt"/>
              </a:rPr>
              <a:t>Our mission </a:t>
            </a:r>
            <a:r>
              <a:rPr lang="en-US" dirty="0">
                <a:latin typeface="+mj-lt"/>
              </a:rPr>
              <a:t>is to advance and improve the civic health and resiliency in Florida Communities. The Florida Civic Advance, Inc. (FCA) is committed to improving these measures of civic health.</a:t>
            </a:r>
          </a:p>
          <a:p>
            <a:pPr marL="101598" indent="0">
              <a:buNone/>
            </a:pPr>
            <a:endParaRPr lang="en-US" dirty="0">
              <a:latin typeface="+mj-lt"/>
            </a:endParaRPr>
          </a:p>
          <a:p>
            <a:r>
              <a:rPr lang="en-US" b="1" dirty="0">
                <a:latin typeface="+mj-lt"/>
              </a:rPr>
              <a:t>Our vision </a:t>
            </a:r>
            <a:r>
              <a:rPr lang="en-US" dirty="0">
                <a:latin typeface="+mj-lt"/>
              </a:rPr>
              <a:t>is to serve as the premier Florida resource for civic advance that inspires communities and individuals to champion civic health and resiliency and build communities where everyone feels at home.</a:t>
            </a:r>
          </a:p>
          <a:p>
            <a:pPr marL="101598" indent="0">
              <a:buNone/>
            </a:pP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415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09600" y="114555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en" sz="3600" dirty="0"/>
            </a:br>
            <a:r>
              <a:rPr lang="en" b="1" dirty="0">
                <a:solidFill>
                  <a:schemeClr val="accent1">
                    <a:lumMod val="75000"/>
                  </a:schemeClr>
                </a:solidFill>
              </a:rPr>
              <a:t>Florida Civic Advance </a:t>
            </a:r>
            <a:br>
              <a:rPr lang="e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Advancing Civic Excellence in Florida’s Communities</a:t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4</a:t>
            </a:fld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25AC44-6580-5E5D-CC6F-9F8D137C0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0683" y="1257755"/>
            <a:ext cx="3543154" cy="3936676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F3F88-8797-182B-35CA-ED6C75366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47489" y="1663569"/>
            <a:ext cx="9154886" cy="4967600"/>
          </a:xfrm>
        </p:spPr>
        <p:txBody>
          <a:bodyPr/>
          <a:lstStyle/>
          <a:p>
            <a:pPr marL="101598" indent="0">
              <a:buNone/>
            </a:pPr>
            <a:endParaRPr lang="en-US" sz="1200" dirty="0"/>
          </a:p>
          <a:p>
            <a:pPr marL="101598" indent="0" algn="ctr">
              <a:buNone/>
            </a:pPr>
            <a:r>
              <a:rPr lang="en-US" sz="3600" b="1" dirty="0">
                <a:latin typeface="+mj-lt"/>
              </a:rPr>
              <a:t>Florida Civic Advance Membership</a:t>
            </a:r>
          </a:p>
          <a:p>
            <a:r>
              <a:rPr lang="en-US" b="1" dirty="0">
                <a:latin typeface="+mj-lt"/>
              </a:rPr>
              <a:t>We welcome organizations and individuals to join as FCA members</a:t>
            </a:r>
            <a:r>
              <a:rPr lang="en-US" dirty="0">
                <a:latin typeface="+mj-lt"/>
              </a:rPr>
              <a:t> with this new nonprofit membership network dedicated to increasing civic practices and advancing civic excellence in Florida’s communities</a:t>
            </a:r>
          </a:p>
          <a:p>
            <a:endParaRPr lang="en-US" dirty="0"/>
          </a:p>
          <a:p>
            <a:pPr marL="101598" indent="0" algn="ctr">
              <a:buNone/>
            </a:pPr>
            <a:r>
              <a:rPr lang="en-US" dirty="0">
                <a:hlinkClick r:id="rId4"/>
              </a:rPr>
              <a:t>https://www.floridacivicadvance.net/join_fca</a:t>
            </a:r>
            <a:endParaRPr lang="en-US" dirty="0"/>
          </a:p>
          <a:p>
            <a:endParaRPr lang="en-US" dirty="0"/>
          </a:p>
          <a:p>
            <a:pPr marL="10159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95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09600" y="114555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en" sz="3600" dirty="0"/>
            </a:br>
            <a:r>
              <a:rPr lang="en" b="1" dirty="0">
                <a:solidFill>
                  <a:schemeClr val="accent1">
                    <a:lumMod val="75000"/>
                  </a:schemeClr>
                </a:solidFill>
              </a:rPr>
              <a:t>Florida Civic Advance </a:t>
            </a:r>
            <a:br>
              <a:rPr lang="e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Advancing Civic Excellence in Florida’s Communities</a:t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507206" y="1123016"/>
            <a:ext cx="11177588" cy="329738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cs typeface="Calibri" panose="020F0502020204030204" pitchFamily="34" charset="0"/>
              </a:rPr>
              <a:t>In Case You Missed Past FCA First Fridays Programs </a:t>
            </a:r>
          </a:p>
          <a:p>
            <a:pPr marL="0" indent="0" algn="ctr">
              <a:buNone/>
            </a:pPr>
            <a:r>
              <a:rPr lang="en-US" sz="2400" b="1" dirty="0">
                <a:cs typeface="Calibri" panose="020F0502020204030204" pitchFamily="34" charset="0"/>
              </a:rPr>
              <a:t>Visit our website: </a:t>
            </a:r>
            <a:r>
              <a:rPr lang="en-US" sz="2400" dirty="0">
                <a:hlinkClick r:id="rId3"/>
              </a:rPr>
              <a:t>https://www.floridacivicadvance.net</a:t>
            </a:r>
            <a:endParaRPr lang="en-US" sz="2400" dirty="0"/>
          </a:p>
          <a:p>
            <a:pPr marL="0" indent="0">
              <a:buNone/>
            </a:pPr>
            <a:r>
              <a:rPr lang="en-US" sz="3600" b="1" dirty="0"/>
              <a:t> 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200" dirty="0">
              <a:cs typeface="Calibri" panose="020F0502020204030204" pitchFamily="34" charset="0"/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5</a:t>
            </a:fld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E08A46-077F-CEE2-5560-032EB79AF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5117" y="2380771"/>
            <a:ext cx="3459677" cy="44772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3B3901-CE51-1ABF-A925-4E49F6A45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9529" y="2441252"/>
            <a:ext cx="3412942" cy="44167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75B1F9-245E-C42B-402D-004616CD6B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2427382"/>
            <a:ext cx="3412940" cy="441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05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09599" y="274336"/>
            <a:ext cx="11408229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en" sz="3600" dirty="0"/>
            </a:br>
            <a:r>
              <a:rPr lang="en" b="1" dirty="0">
                <a:solidFill>
                  <a:schemeClr val="accent1">
                    <a:lumMod val="75000"/>
                  </a:schemeClr>
                </a:solidFill>
              </a:rPr>
              <a:t>Florida Civic Advance </a:t>
            </a:r>
            <a:br>
              <a:rPr lang="e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Advancing Civic Excellence in Florida’s Communities</a:t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           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Introducing the “Counting on the Census” Speakers</a:t>
            </a:r>
            <a:endParaRPr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3075505" y="1949962"/>
            <a:ext cx="8108725" cy="37792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endParaRPr lang="en-US" sz="3200" dirty="0">
              <a:cs typeface="Calibri" panose="020F0502020204030204" pitchFamily="34" charset="0"/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6</a:t>
            </a:fld>
            <a:endParaRPr dirty="0"/>
          </a:p>
        </p:txBody>
      </p:sp>
      <p:pic>
        <p:nvPicPr>
          <p:cNvPr id="10" name="Picture 9" descr="A picture containing person, indoor, people&#10;&#10;Description automatically generated">
            <a:extLst>
              <a:ext uri="{FF2B5EF4-FFF2-40B4-BE49-F238E27FC236}">
                <a16:creationId xmlns:a16="http://schemas.microsoft.com/office/drawing/2014/main" id="{6A62D462-5990-B597-3F24-E402CD075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59" y="1430602"/>
            <a:ext cx="1861268" cy="214535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0062F01-2BF8-0E49-2DEE-CC43EEA26E43}"/>
              </a:ext>
            </a:extLst>
          </p:cNvPr>
          <p:cNvSpPr txBox="1"/>
          <p:nvPr/>
        </p:nvSpPr>
        <p:spPr>
          <a:xfrm>
            <a:off x="154449" y="3724144"/>
            <a:ext cx="22434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Bob Jones</a:t>
            </a:r>
            <a:r>
              <a:rPr lang="en-US" dirty="0">
                <a:latin typeface="+mj-lt"/>
              </a:rPr>
              <a:t>, </a:t>
            </a:r>
            <a:r>
              <a:rPr lang="en-US" dirty="0"/>
              <a:t>Moderator</a:t>
            </a:r>
          </a:p>
          <a:p>
            <a:r>
              <a:rPr lang="en-US" dirty="0">
                <a:latin typeface="+mj-lt"/>
              </a:rPr>
              <a:t>FCA Board Member,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780D62-099D-EE2E-23D1-86A2FEADC4E9}"/>
              </a:ext>
            </a:extLst>
          </p:cNvPr>
          <p:cNvSpPr txBox="1"/>
          <p:nvPr/>
        </p:nvSpPr>
        <p:spPr>
          <a:xfrm>
            <a:off x="3674726" y="5152827"/>
            <a:ext cx="2954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</a:rPr>
              <a:t>Ashley Dietz, CEO </a:t>
            </a:r>
          </a:p>
          <a:p>
            <a:r>
              <a:rPr lang="en-US" b="1" dirty="0">
                <a:latin typeface="+mj-lt"/>
              </a:rPr>
              <a:t>Florida Philanthropic Network</a:t>
            </a:r>
            <a:endParaRPr lang="en-US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4F8662-D338-E048-68F2-501437E5A988}"/>
              </a:ext>
            </a:extLst>
          </p:cNvPr>
          <p:cNvSpPr txBox="1"/>
          <p:nvPr/>
        </p:nvSpPr>
        <p:spPr>
          <a:xfrm>
            <a:off x="8222438" y="5092176"/>
            <a:ext cx="2521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Tony Carvajal, Executive Vice President, Florida Tax Watch</a:t>
            </a:r>
            <a:endParaRPr lang="en-US" dirty="0"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97C9AA-93BE-951D-FBDB-2F8460958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-8184"/>
            <a:ext cx="1295400" cy="1357479"/>
          </a:xfrm>
          <a:prstGeom prst="rect">
            <a:avLst/>
          </a:prstGeom>
        </p:spPr>
      </p:pic>
      <p:pic>
        <p:nvPicPr>
          <p:cNvPr id="4" name="Picture 3" descr="A picture containing person, wall, person, indoor&#10;&#10;Description automatically generated">
            <a:extLst>
              <a:ext uri="{FF2B5EF4-FFF2-40B4-BE49-F238E27FC236}">
                <a16:creationId xmlns:a16="http://schemas.microsoft.com/office/drawing/2014/main" id="{F3D36367-CB0F-1511-29C0-45C837793C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4726" y="2434238"/>
            <a:ext cx="2521397" cy="2686489"/>
          </a:xfrm>
          <a:prstGeom prst="rect">
            <a:avLst/>
          </a:prstGeom>
        </p:spPr>
      </p:pic>
      <p:pic>
        <p:nvPicPr>
          <p:cNvPr id="21" name="Picture 20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9F21B7C7-FC8E-5084-D92E-B5A09B76DB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9338" y="2417636"/>
            <a:ext cx="4026505" cy="2674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215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09600" y="114555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en" sz="3600" dirty="0"/>
            </a:br>
            <a:r>
              <a:rPr lang="en" b="1" dirty="0">
                <a:solidFill>
                  <a:schemeClr val="accent1">
                    <a:lumMod val="75000"/>
                  </a:schemeClr>
                </a:solidFill>
              </a:rPr>
              <a:t>Florida Civic Advance </a:t>
            </a:r>
            <a:br>
              <a:rPr lang="e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Advancing Civic Excellence in Florida’s Communities</a:t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609600" y="1792551"/>
            <a:ext cx="8108725" cy="377921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r>
              <a:rPr lang="en-US" sz="3600" b="1" dirty="0">
                <a:cs typeface="Calibri" panose="020F0502020204030204" pitchFamily="34" charset="0"/>
              </a:rPr>
              <a:t>FCA Website</a:t>
            </a:r>
            <a:endParaRPr lang="en-US" sz="3600" b="1" u="sng" dirty="0">
              <a:hlinkClick r:id="rId3"/>
            </a:endParaRPr>
          </a:p>
          <a:p>
            <a:pPr marL="0" indent="0" algn="ctr">
              <a:buNone/>
            </a:pPr>
            <a:r>
              <a:rPr lang="en-US" sz="3600" dirty="0">
                <a:hlinkClick r:id="rId4"/>
              </a:rPr>
              <a:t>https://www.floridacivicadvance.net</a:t>
            </a:r>
            <a:endParaRPr lang="en-US" sz="3600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Membership Benefits and Application </a:t>
            </a:r>
          </a:p>
          <a:p>
            <a:pPr marL="0" indent="0" algn="ctr">
              <a:buNone/>
            </a:pPr>
            <a:r>
              <a:rPr lang="en-US" sz="3200" dirty="0">
                <a:cs typeface="Calibri" panose="020F0502020204030204" pitchFamily="34" charset="0"/>
                <a:hlinkClick r:id="rId5"/>
              </a:rPr>
              <a:t>https://www.floridacivicadvance.net/join_fca</a:t>
            </a:r>
            <a:endParaRPr lang="en-US" sz="3200" dirty="0"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3200" dirty="0">
              <a:cs typeface="Calibri" panose="020F0502020204030204" pitchFamily="34" charset="0"/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7</a:t>
            </a:fld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DB4B373-74F6-F3B7-7081-BB718F8399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6912" y="2246567"/>
            <a:ext cx="3401437" cy="377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29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09600" y="114555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en" sz="3600" dirty="0"/>
            </a:br>
            <a:r>
              <a:rPr lang="en" b="1" dirty="0">
                <a:solidFill>
                  <a:schemeClr val="accent1">
                    <a:lumMod val="75000"/>
                  </a:schemeClr>
                </a:solidFill>
              </a:rPr>
              <a:t>Florida Civic Advance </a:t>
            </a:r>
            <a:br>
              <a:rPr lang="e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Advancing Civic Excellence in Florida’s Communities</a:t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381402" y="2083501"/>
            <a:ext cx="10972799" cy="429896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r>
              <a:rPr lang="en-US" sz="3600" dirty="0">
                <a:latin typeface="+mj-lt"/>
                <a:cs typeface="Calibri" panose="020F0502020204030204" pitchFamily="34" charset="0"/>
              </a:rPr>
              <a:t>FCA Third Thursdays- Next Webinar</a:t>
            </a:r>
            <a:endParaRPr lang="en-US" sz="3600" dirty="0">
              <a:latin typeface="+mj-lt"/>
            </a:endParaRPr>
          </a:p>
          <a:p>
            <a:pPr marL="0" indent="0" algn="ctr">
              <a:buNone/>
            </a:pPr>
            <a:r>
              <a:rPr lang="en-US" sz="3600" dirty="0">
                <a:latin typeface="+mj-lt"/>
              </a:rPr>
              <a:t>October 20, 2022,  12-1 pm, EDT</a:t>
            </a:r>
          </a:p>
          <a:p>
            <a:pPr marL="101598" indent="0">
              <a:buNone/>
            </a:pPr>
            <a:endParaRPr lang="en-US" sz="2000" b="1" dirty="0">
              <a:latin typeface="+mj-lt"/>
            </a:endParaRPr>
          </a:p>
          <a:p>
            <a:pPr marL="101598" indent="0">
              <a:buNone/>
            </a:pPr>
            <a:r>
              <a:rPr lang="en-US" sz="3600" dirty="0">
                <a:latin typeface="+mj-lt"/>
              </a:rPr>
              <a:t>”Building Trusts and Community Partnerships: The Allegany Franciscan Ministries’ Common Good Initiative in Overtown Miami"</a:t>
            </a:r>
            <a:endParaRPr lang="en-US" sz="3600" i="1" dirty="0">
              <a:latin typeface="+mj-lt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3600" i="1" dirty="0">
                <a:latin typeface="+mj-lt"/>
                <a:cs typeface="Calibri" panose="020F0502020204030204" pitchFamily="34" charset="0"/>
              </a:rPr>
              <a:t>See FCA Website for registration</a:t>
            </a:r>
          </a:p>
          <a:p>
            <a:pPr marL="0" indent="0" algn="ctr">
              <a:buNone/>
            </a:pPr>
            <a:r>
              <a:rPr lang="en-US" sz="3600" dirty="0">
                <a:latin typeface="+mj-lt"/>
                <a:hlinkClick r:id="rId3"/>
              </a:rPr>
              <a:t>https://www.floridacivicadvance.net</a:t>
            </a:r>
            <a:endParaRPr lang="en-US" sz="3600" dirty="0">
              <a:latin typeface="+mj-lt"/>
            </a:endParaRPr>
          </a:p>
          <a:p>
            <a:pPr marL="0" indent="0">
              <a:buNone/>
            </a:pPr>
            <a:endParaRPr lang="en-US" sz="3200" dirty="0">
              <a:cs typeface="Calibri" panose="020F0502020204030204" pitchFamily="34" charset="0"/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8</a:t>
            </a:fld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6EAE44-E3F1-423B-65FB-62E10394D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09585"/>
            <a:ext cx="2017986" cy="2242115"/>
          </a:xfrm>
          <a:prstGeom prst="rect">
            <a:avLst/>
          </a:prstGeom>
        </p:spPr>
      </p:pic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31C050D2-17BE-9031-61DA-CCC91DC43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4568" y="1634480"/>
            <a:ext cx="2279895" cy="99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7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09600" y="114555"/>
            <a:ext cx="10972800" cy="114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br>
              <a:rPr lang="en" sz="3600" dirty="0"/>
            </a:br>
            <a:r>
              <a:rPr lang="en" b="1" dirty="0">
                <a:solidFill>
                  <a:schemeClr val="accent1">
                    <a:lumMod val="75000"/>
                  </a:schemeClr>
                </a:solidFill>
              </a:rPr>
              <a:t>Florida Civic Advance </a:t>
            </a:r>
            <a:br>
              <a:rPr lang="en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i="1" dirty="0">
                <a:solidFill>
                  <a:schemeClr val="accent1">
                    <a:lumMod val="75000"/>
                  </a:schemeClr>
                </a:solidFill>
              </a:rPr>
              <a:t>Advancing Civic Excellence in Florida’s Communities</a:t>
            </a:r>
            <a:br>
              <a:rPr lang="en-US" i="1" dirty="0">
                <a:solidFill>
                  <a:schemeClr val="accent1">
                    <a:lumMod val="75000"/>
                  </a:schemeClr>
                </a:solidFill>
              </a:rPr>
            </a:br>
            <a:endParaRPr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609599" y="2344493"/>
            <a:ext cx="10972799" cy="429896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 algn="ctr">
              <a:buNone/>
            </a:pPr>
            <a:endParaRPr lang="en-US" sz="3600" dirty="0">
              <a:hlinkClick r:id="rId3"/>
            </a:endParaRPr>
          </a:p>
          <a:p>
            <a:pPr marL="0" indent="0" algn="ctr">
              <a:buNone/>
            </a:pPr>
            <a:endParaRPr lang="en-US" sz="3600" dirty="0">
              <a:hlinkClick r:id="rId3"/>
            </a:endParaRPr>
          </a:p>
          <a:p>
            <a:pPr marL="0" indent="0" algn="ctr">
              <a:buNone/>
            </a:pPr>
            <a:endParaRPr lang="en-US" sz="3600" dirty="0">
              <a:hlinkClick r:id="rId3"/>
            </a:endParaRPr>
          </a:p>
          <a:p>
            <a:pPr marL="0" indent="0" algn="ctr">
              <a:buNone/>
            </a:pPr>
            <a:endParaRPr lang="en-US" sz="3600" dirty="0">
              <a:hlinkClick r:id="rId3"/>
            </a:endParaRPr>
          </a:p>
          <a:p>
            <a:pPr marL="0" indent="0" algn="ctr">
              <a:buNone/>
            </a:pPr>
            <a:endParaRPr lang="en-US" sz="3600" dirty="0">
              <a:hlinkClick r:id="rId3"/>
            </a:endParaRPr>
          </a:p>
          <a:p>
            <a:pPr marL="0" indent="0" algn="ctr">
              <a:buNone/>
            </a:pPr>
            <a:r>
              <a:rPr lang="en-US" sz="3600" dirty="0">
                <a:hlinkClick r:id="rId3"/>
              </a:rPr>
              <a:t>https://www.floridacivicadvance.net</a:t>
            </a:r>
            <a:endParaRPr lang="en-US" sz="3600" dirty="0"/>
          </a:p>
          <a:p>
            <a:pPr marL="0" indent="0">
              <a:buNone/>
            </a:pPr>
            <a:endParaRPr lang="en-US" sz="3200" dirty="0">
              <a:cs typeface="Calibri" panose="020F0502020204030204" pitchFamily="34" charset="0"/>
            </a:endParaRPr>
          </a:p>
        </p:txBody>
      </p:sp>
      <p:sp>
        <p:nvSpPr>
          <p:cNvPr id="138" name="Google Shape;138;p26"/>
          <p:cNvSpPr txBox="1">
            <a:spLocks noGrp="1"/>
          </p:cNvSpPr>
          <p:nvPr>
            <p:ph type="sldNum" idx="12"/>
          </p:nvPr>
        </p:nvSpPr>
        <p:spPr>
          <a:xfrm>
            <a:off x="5730200" y="6479803"/>
            <a:ext cx="731600" cy="378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algn="ctr"/>
            <a:fld id="{00000000-1234-1234-1234-123412341234}" type="slidenum">
              <a:rPr lang="en"/>
              <a:pPr algn="ctr"/>
              <a:t>9</a:t>
            </a:fld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6EAE44-E3F1-423B-65FB-62E10394D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7755"/>
            <a:ext cx="3615397" cy="4016944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0D3056C6-268C-473E-0730-F727E1EEF7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4996" y="1776068"/>
            <a:ext cx="5555108" cy="319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2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9317</TotalTime>
  <Words>434</Words>
  <Application>Microsoft Macintosh PowerPoint</Application>
  <PresentationFormat>Widescreen</PresentationFormat>
  <Paragraphs>61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Office Theme</vt:lpstr>
      <vt:lpstr>PowerPoint Presentation</vt:lpstr>
      <vt:lpstr> Florida Civic Advance  Advancing Civic Excellence in Florida’s Communities </vt:lpstr>
      <vt:lpstr> Florida Civic Advance  Advancing Civic Excellence in Florida’s Communities </vt:lpstr>
      <vt:lpstr> Florida Civic Advance  Advancing Civic Excellence in Florida’s Communities </vt:lpstr>
      <vt:lpstr> Florida Civic Advance  Advancing Civic Excellence in Florida’s Communities </vt:lpstr>
      <vt:lpstr> Florida Civic Advance  Advancing Civic Excellence in Florida’s Communities             Introducing the “Counting on the Census” Speakers</vt:lpstr>
      <vt:lpstr> Florida Civic Advance  Advancing Civic Excellence in Florida’s Communities </vt:lpstr>
      <vt:lpstr> Florida Civic Advance  Advancing Civic Excellence in Florida’s Communities </vt:lpstr>
      <vt:lpstr> Florida Civic Advance  Advancing Civic Excellence in Florida’s Communities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Jones</dc:creator>
  <cp:lastModifiedBy>Robert Jones</cp:lastModifiedBy>
  <cp:revision>64</cp:revision>
  <dcterms:created xsi:type="dcterms:W3CDTF">2020-02-18T21:28:10Z</dcterms:created>
  <dcterms:modified xsi:type="dcterms:W3CDTF">2022-09-14T19:42:07Z</dcterms:modified>
</cp:coreProperties>
</file>