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90" r:id="rId2"/>
    <p:sldId id="315" r:id="rId3"/>
    <p:sldId id="305" r:id="rId4"/>
    <p:sldId id="306" r:id="rId5"/>
    <p:sldId id="296" r:id="rId6"/>
    <p:sldId id="308" r:id="rId7"/>
    <p:sldId id="256" r:id="rId8"/>
    <p:sldId id="257" r:id="rId9"/>
    <p:sldId id="259" r:id="rId10"/>
    <p:sldId id="262" r:id="rId11"/>
    <p:sldId id="266" r:id="rId12"/>
    <p:sldId id="267" r:id="rId13"/>
    <p:sldId id="268" r:id="rId14"/>
    <p:sldId id="263" r:id="rId15"/>
    <p:sldId id="269" r:id="rId16"/>
    <p:sldId id="272" r:id="rId17"/>
    <p:sldId id="270" r:id="rId18"/>
    <p:sldId id="275" r:id="rId19"/>
    <p:sldId id="276" r:id="rId20"/>
    <p:sldId id="277" r:id="rId21"/>
    <p:sldId id="281" r:id="rId22"/>
    <p:sldId id="282" r:id="rId23"/>
    <p:sldId id="299" r:id="rId24"/>
    <p:sldId id="318" r:id="rId25"/>
    <p:sldId id="292" r:id="rId26"/>
    <p:sldId id="294" r:id="rId27"/>
    <p:sldId id="293" r:id="rId28"/>
    <p:sldId id="319" r:id="rId29"/>
    <p:sldId id="320" r:id="rId30"/>
    <p:sldId id="297" r:id="rId31"/>
    <p:sldId id="298" r:id="rId32"/>
    <p:sldId id="278" r:id="rId33"/>
    <p:sldId id="286" r:id="rId34"/>
    <p:sldId id="288" r:id="rId35"/>
    <p:sldId id="310" r:id="rId36"/>
    <p:sldId id="316" r:id="rId37"/>
    <p:sldId id="314" r:id="rId38"/>
    <p:sldId id="291" r:id="rId39"/>
    <p:sldId id="304" r:id="rId40"/>
    <p:sldId id="295"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75"/>
    <p:restoredTop sz="94690"/>
  </p:normalViewPr>
  <p:slideViewPr>
    <p:cSldViewPr snapToGrid="0" snapToObjects="1">
      <p:cViewPr varScale="1">
        <p:scale>
          <a:sx n="88" d="100"/>
          <a:sy n="88" d="100"/>
        </p:scale>
        <p:origin x="400"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4CAE0-CF2B-4DBD-A284-7E4BFC83E8D4}"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316DF77E-7F56-45D8-A87C-C25DE186DBB6}">
      <dgm:prSet/>
      <dgm:spPr/>
      <dgm:t>
        <a:bodyPr/>
        <a:lstStyle/>
        <a:p>
          <a:r>
            <a:rPr lang="en-US" b="1"/>
            <a:t>Engaging Youth in Civic Health: </a:t>
          </a:r>
          <a:endParaRPr lang="en-US"/>
        </a:p>
      </dgm:t>
    </dgm:pt>
    <dgm:pt modelId="{927FDB73-A4E3-4FE7-8F35-8E3F110CEAE0}" type="parTrans" cxnId="{2DFBAB59-1ED7-428C-9226-7718B1E52E6D}">
      <dgm:prSet/>
      <dgm:spPr/>
      <dgm:t>
        <a:bodyPr/>
        <a:lstStyle/>
        <a:p>
          <a:endParaRPr lang="en-US"/>
        </a:p>
      </dgm:t>
    </dgm:pt>
    <dgm:pt modelId="{2A4DE168-EA11-4066-8A55-5E42668B03A2}" type="sibTrans" cxnId="{2DFBAB59-1ED7-428C-9226-7718B1E52E6D}">
      <dgm:prSet/>
      <dgm:spPr/>
      <dgm:t>
        <a:bodyPr/>
        <a:lstStyle/>
        <a:p>
          <a:endParaRPr lang="en-US"/>
        </a:p>
      </dgm:t>
    </dgm:pt>
    <dgm:pt modelId="{58BA10E8-41EE-4475-9F5A-B63612FA410D}">
      <dgm:prSet/>
      <dgm:spPr/>
      <dgm:t>
        <a:bodyPr/>
        <a:lstStyle/>
        <a:p>
          <a:r>
            <a:rPr lang="en-US" b="1"/>
            <a:t>The USF St Petersburg &amp; Florida YMCA </a:t>
          </a:r>
          <a:endParaRPr lang="en-US"/>
        </a:p>
      </dgm:t>
    </dgm:pt>
    <dgm:pt modelId="{FACC513B-92AF-464E-AB9D-E87803171A82}" type="parTrans" cxnId="{4B17DF6A-97F1-4D9E-9DE8-67FBD6AAA791}">
      <dgm:prSet/>
      <dgm:spPr/>
      <dgm:t>
        <a:bodyPr/>
        <a:lstStyle/>
        <a:p>
          <a:endParaRPr lang="en-US"/>
        </a:p>
      </dgm:t>
    </dgm:pt>
    <dgm:pt modelId="{80B0392A-7194-4549-B3DA-B48B27EAB832}" type="sibTrans" cxnId="{4B17DF6A-97F1-4D9E-9DE8-67FBD6AAA791}">
      <dgm:prSet/>
      <dgm:spPr/>
      <dgm:t>
        <a:bodyPr/>
        <a:lstStyle/>
        <a:p>
          <a:endParaRPr lang="en-US"/>
        </a:p>
      </dgm:t>
    </dgm:pt>
    <dgm:pt modelId="{BCA7D21A-C3BA-46C0-9E23-B47EF962793B}">
      <dgm:prSet/>
      <dgm:spPr/>
      <dgm:t>
        <a:bodyPr/>
        <a:lstStyle/>
        <a:p>
          <a:r>
            <a:rPr lang="en-US" b="1"/>
            <a:t>Civic Fellows and Civic Institute </a:t>
          </a:r>
          <a:endParaRPr lang="en-US"/>
        </a:p>
      </dgm:t>
    </dgm:pt>
    <dgm:pt modelId="{F38B82E0-A0E5-4C16-975B-2B8084CF0251}" type="parTrans" cxnId="{B12B9F5F-4021-4E13-94E3-C22B8F7A560D}">
      <dgm:prSet/>
      <dgm:spPr/>
      <dgm:t>
        <a:bodyPr/>
        <a:lstStyle/>
        <a:p>
          <a:endParaRPr lang="en-US"/>
        </a:p>
      </dgm:t>
    </dgm:pt>
    <dgm:pt modelId="{F3C45700-69D4-42F8-9E34-2B489E8762C9}" type="sibTrans" cxnId="{B12B9F5F-4021-4E13-94E3-C22B8F7A560D}">
      <dgm:prSet/>
      <dgm:spPr/>
      <dgm:t>
        <a:bodyPr/>
        <a:lstStyle/>
        <a:p>
          <a:endParaRPr lang="en-US"/>
        </a:p>
      </dgm:t>
    </dgm:pt>
    <dgm:pt modelId="{4F561560-5C48-FE4A-BFC2-73B2E723CAB7}" type="pres">
      <dgm:prSet presAssocID="{FD24CAE0-CF2B-4DBD-A284-7E4BFC83E8D4}" presName="diagram" presStyleCnt="0">
        <dgm:presLayoutVars>
          <dgm:dir/>
          <dgm:resizeHandles val="exact"/>
        </dgm:presLayoutVars>
      </dgm:prSet>
      <dgm:spPr/>
    </dgm:pt>
    <dgm:pt modelId="{D0386D27-7C9C-1644-91E0-59285770D8EB}" type="pres">
      <dgm:prSet presAssocID="{316DF77E-7F56-45D8-A87C-C25DE186DBB6}" presName="node" presStyleLbl="node1" presStyleIdx="0" presStyleCnt="3">
        <dgm:presLayoutVars>
          <dgm:bulletEnabled val="1"/>
        </dgm:presLayoutVars>
      </dgm:prSet>
      <dgm:spPr/>
    </dgm:pt>
    <dgm:pt modelId="{E7E4BDE7-8332-3B45-AACD-71ED335DB07E}" type="pres">
      <dgm:prSet presAssocID="{2A4DE168-EA11-4066-8A55-5E42668B03A2}" presName="sibTrans" presStyleLbl="sibTrans2D1" presStyleIdx="0" presStyleCnt="2"/>
      <dgm:spPr/>
    </dgm:pt>
    <dgm:pt modelId="{4C1028A8-CDA8-FE45-AD52-A03519601897}" type="pres">
      <dgm:prSet presAssocID="{2A4DE168-EA11-4066-8A55-5E42668B03A2}" presName="connectorText" presStyleLbl="sibTrans2D1" presStyleIdx="0" presStyleCnt="2"/>
      <dgm:spPr/>
    </dgm:pt>
    <dgm:pt modelId="{28D42688-8F62-4E4D-A9C6-90D7F991B13C}" type="pres">
      <dgm:prSet presAssocID="{58BA10E8-41EE-4475-9F5A-B63612FA410D}" presName="node" presStyleLbl="node1" presStyleIdx="1" presStyleCnt="3">
        <dgm:presLayoutVars>
          <dgm:bulletEnabled val="1"/>
        </dgm:presLayoutVars>
      </dgm:prSet>
      <dgm:spPr/>
    </dgm:pt>
    <dgm:pt modelId="{A7A0758E-3F52-B443-AA20-910850ABA0FF}" type="pres">
      <dgm:prSet presAssocID="{80B0392A-7194-4549-B3DA-B48B27EAB832}" presName="sibTrans" presStyleLbl="sibTrans2D1" presStyleIdx="1" presStyleCnt="2"/>
      <dgm:spPr/>
    </dgm:pt>
    <dgm:pt modelId="{3C897B28-B09C-7F44-9560-C2AEFE477DC7}" type="pres">
      <dgm:prSet presAssocID="{80B0392A-7194-4549-B3DA-B48B27EAB832}" presName="connectorText" presStyleLbl="sibTrans2D1" presStyleIdx="1" presStyleCnt="2"/>
      <dgm:spPr/>
    </dgm:pt>
    <dgm:pt modelId="{7A997381-E269-434B-B83F-F8CA681BC6D0}" type="pres">
      <dgm:prSet presAssocID="{BCA7D21A-C3BA-46C0-9E23-B47EF962793B}" presName="node" presStyleLbl="node1" presStyleIdx="2" presStyleCnt="3">
        <dgm:presLayoutVars>
          <dgm:bulletEnabled val="1"/>
        </dgm:presLayoutVars>
      </dgm:prSet>
      <dgm:spPr/>
    </dgm:pt>
  </dgm:ptLst>
  <dgm:cxnLst>
    <dgm:cxn modelId="{EE790F11-3DCA-6346-887E-EFFAFD4A7FE5}" type="presOf" srcId="{80B0392A-7194-4549-B3DA-B48B27EAB832}" destId="{A7A0758E-3F52-B443-AA20-910850ABA0FF}" srcOrd="0" destOrd="0" presId="urn:microsoft.com/office/officeart/2005/8/layout/process5"/>
    <dgm:cxn modelId="{F2E55226-71CA-5E4D-A6FB-51342B95B0E6}" type="presOf" srcId="{2A4DE168-EA11-4066-8A55-5E42668B03A2}" destId="{E7E4BDE7-8332-3B45-AACD-71ED335DB07E}" srcOrd="0" destOrd="0" presId="urn:microsoft.com/office/officeart/2005/8/layout/process5"/>
    <dgm:cxn modelId="{2DFBAB59-1ED7-428C-9226-7718B1E52E6D}" srcId="{FD24CAE0-CF2B-4DBD-A284-7E4BFC83E8D4}" destId="{316DF77E-7F56-45D8-A87C-C25DE186DBB6}" srcOrd="0" destOrd="0" parTransId="{927FDB73-A4E3-4FE7-8F35-8E3F110CEAE0}" sibTransId="{2A4DE168-EA11-4066-8A55-5E42668B03A2}"/>
    <dgm:cxn modelId="{B12B9F5F-4021-4E13-94E3-C22B8F7A560D}" srcId="{FD24CAE0-CF2B-4DBD-A284-7E4BFC83E8D4}" destId="{BCA7D21A-C3BA-46C0-9E23-B47EF962793B}" srcOrd="2" destOrd="0" parTransId="{F38B82E0-A0E5-4C16-975B-2B8084CF0251}" sibTransId="{F3C45700-69D4-42F8-9E34-2B489E8762C9}"/>
    <dgm:cxn modelId="{C384BD62-A127-E84C-9B84-54ECFBF7136E}" type="presOf" srcId="{2A4DE168-EA11-4066-8A55-5E42668B03A2}" destId="{4C1028A8-CDA8-FE45-AD52-A03519601897}" srcOrd="1" destOrd="0" presId="urn:microsoft.com/office/officeart/2005/8/layout/process5"/>
    <dgm:cxn modelId="{4B17DF6A-97F1-4D9E-9DE8-67FBD6AAA791}" srcId="{FD24CAE0-CF2B-4DBD-A284-7E4BFC83E8D4}" destId="{58BA10E8-41EE-4475-9F5A-B63612FA410D}" srcOrd="1" destOrd="0" parTransId="{FACC513B-92AF-464E-AB9D-E87803171A82}" sibTransId="{80B0392A-7194-4549-B3DA-B48B27EAB832}"/>
    <dgm:cxn modelId="{0EF5D073-317D-E44F-A6F5-019458BFC955}" type="presOf" srcId="{FD24CAE0-CF2B-4DBD-A284-7E4BFC83E8D4}" destId="{4F561560-5C48-FE4A-BFC2-73B2E723CAB7}" srcOrd="0" destOrd="0" presId="urn:microsoft.com/office/officeart/2005/8/layout/process5"/>
    <dgm:cxn modelId="{1A2350A4-9B66-734A-8160-B481EFF256B9}" type="presOf" srcId="{80B0392A-7194-4549-B3DA-B48B27EAB832}" destId="{3C897B28-B09C-7F44-9560-C2AEFE477DC7}" srcOrd="1" destOrd="0" presId="urn:microsoft.com/office/officeart/2005/8/layout/process5"/>
    <dgm:cxn modelId="{F6A9C8AA-244E-284A-8866-7D4FD89C6E16}" type="presOf" srcId="{BCA7D21A-C3BA-46C0-9E23-B47EF962793B}" destId="{7A997381-E269-434B-B83F-F8CA681BC6D0}" srcOrd="0" destOrd="0" presId="urn:microsoft.com/office/officeart/2005/8/layout/process5"/>
    <dgm:cxn modelId="{3762D0AB-F822-7447-AC7C-717C854C4AAF}" type="presOf" srcId="{58BA10E8-41EE-4475-9F5A-B63612FA410D}" destId="{28D42688-8F62-4E4D-A9C6-90D7F991B13C}" srcOrd="0" destOrd="0" presId="urn:microsoft.com/office/officeart/2005/8/layout/process5"/>
    <dgm:cxn modelId="{E7F890D0-0A8E-E940-9125-22CFE9263927}" type="presOf" srcId="{316DF77E-7F56-45D8-A87C-C25DE186DBB6}" destId="{D0386D27-7C9C-1644-91E0-59285770D8EB}" srcOrd="0" destOrd="0" presId="urn:microsoft.com/office/officeart/2005/8/layout/process5"/>
    <dgm:cxn modelId="{F11411C5-B623-2746-A88A-593A72F839CF}" type="presParOf" srcId="{4F561560-5C48-FE4A-BFC2-73B2E723CAB7}" destId="{D0386D27-7C9C-1644-91E0-59285770D8EB}" srcOrd="0" destOrd="0" presId="urn:microsoft.com/office/officeart/2005/8/layout/process5"/>
    <dgm:cxn modelId="{BD80CE11-E56C-484B-B417-B8F5DB4B2665}" type="presParOf" srcId="{4F561560-5C48-FE4A-BFC2-73B2E723CAB7}" destId="{E7E4BDE7-8332-3B45-AACD-71ED335DB07E}" srcOrd="1" destOrd="0" presId="urn:microsoft.com/office/officeart/2005/8/layout/process5"/>
    <dgm:cxn modelId="{9161DD09-E55C-5A4D-A31F-C975223816E6}" type="presParOf" srcId="{E7E4BDE7-8332-3B45-AACD-71ED335DB07E}" destId="{4C1028A8-CDA8-FE45-AD52-A03519601897}" srcOrd="0" destOrd="0" presId="urn:microsoft.com/office/officeart/2005/8/layout/process5"/>
    <dgm:cxn modelId="{84B15A83-65B4-BA43-81F9-92846615974E}" type="presParOf" srcId="{4F561560-5C48-FE4A-BFC2-73B2E723CAB7}" destId="{28D42688-8F62-4E4D-A9C6-90D7F991B13C}" srcOrd="2" destOrd="0" presId="urn:microsoft.com/office/officeart/2005/8/layout/process5"/>
    <dgm:cxn modelId="{B7C2D1FA-7038-DE48-BF60-D0CB20D9EFFF}" type="presParOf" srcId="{4F561560-5C48-FE4A-BFC2-73B2E723CAB7}" destId="{A7A0758E-3F52-B443-AA20-910850ABA0FF}" srcOrd="3" destOrd="0" presId="urn:microsoft.com/office/officeart/2005/8/layout/process5"/>
    <dgm:cxn modelId="{2072848D-E5B7-8844-A4AD-5150FD91EAF5}" type="presParOf" srcId="{A7A0758E-3F52-B443-AA20-910850ABA0FF}" destId="{3C897B28-B09C-7F44-9560-C2AEFE477DC7}" srcOrd="0" destOrd="0" presId="urn:microsoft.com/office/officeart/2005/8/layout/process5"/>
    <dgm:cxn modelId="{0E71247D-A2A3-A547-84AA-8B9E7264D4C9}" type="presParOf" srcId="{4F561560-5C48-FE4A-BFC2-73B2E723CAB7}" destId="{7A997381-E269-434B-B83F-F8CA681BC6D0}" srcOrd="4"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86D27-7C9C-1644-91E0-59285770D8EB}">
      <dsp:nvSpPr>
        <dsp:cNvPr id="0" name=""/>
        <dsp:cNvSpPr/>
      </dsp:nvSpPr>
      <dsp:spPr>
        <a:xfrm>
          <a:off x="9644" y="281716"/>
          <a:ext cx="2882503" cy="17295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Engaging Youth in Civic Health: </a:t>
          </a:r>
          <a:endParaRPr lang="en-US" sz="3200" kern="1200"/>
        </a:p>
      </dsp:txBody>
      <dsp:txXfrm>
        <a:off x="60299" y="332371"/>
        <a:ext cx="2781193" cy="1628191"/>
      </dsp:txXfrm>
    </dsp:sp>
    <dsp:sp modelId="{E7E4BDE7-8332-3B45-AACD-71ED335DB07E}">
      <dsp:nvSpPr>
        <dsp:cNvPr id="0" name=""/>
        <dsp:cNvSpPr/>
      </dsp:nvSpPr>
      <dsp:spPr>
        <a:xfrm>
          <a:off x="3145807" y="789037"/>
          <a:ext cx="611090" cy="7148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145807" y="932009"/>
        <a:ext cx="427763" cy="428916"/>
      </dsp:txXfrm>
    </dsp:sp>
    <dsp:sp modelId="{28D42688-8F62-4E4D-A9C6-90D7F991B13C}">
      <dsp:nvSpPr>
        <dsp:cNvPr id="0" name=""/>
        <dsp:cNvSpPr/>
      </dsp:nvSpPr>
      <dsp:spPr>
        <a:xfrm>
          <a:off x="4045148" y="281716"/>
          <a:ext cx="2882503" cy="17295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The USF St Petersburg &amp; Florida YMCA </a:t>
          </a:r>
          <a:endParaRPr lang="en-US" sz="3200" kern="1200"/>
        </a:p>
      </dsp:txBody>
      <dsp:txXfrm>
        <a:off x="4095803" y="332371"/>
        <a:ext cx="2781193" cy="1628191"/>
      </dsp:txXfrm>
    </dsp:sp>
    <dsp:sp modelId="{A7A0758E-3F52-B443-AA20-910850ABA0FF}">
      <dsp:nvSpPr>
        <dsp:cNvPr id="0" name=""/>
        <dsp:cNvSpPr/>
      </dsp:nvSpPr>
      <dsp:spPr>
        <a:xfrm>
          <a:off x="7181311" y="789037"/>
          <a:ext cx="611090" cy="7148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181311" y="932009"/>
        <a:ext cx="427763" cy="428916"/>
      </dsp:txXfrm>
    </dsp:sp>
    <dsp:sp modelId="{7A997381-E269-434B-B83F-F8CA681BC6D0}">
      <dsp:nvSpPr>
        <dsp:cNvPr id="0" name=""/>
        <dsp:cNvSpPr/>
      </dsp:nvSpPr>
      <dsp:spPr>
        <a:xfrm>
          <a:off x="8080652" y="281716"/>
          <a:ext cx="2882503" cy="17295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Civic Fellows and Civic Institute </a:t>
          </a:r>
          <a:endParaRPr lang="en-US" sz="3200" kern="1200"/>
        </a:p>
      </dsp:txBody>
      <dsp:txXfrm>
        <a:off x="8131307" y="332371"/>
        <a:ext cx="2781193" cy="16281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0BB83-8628-DA46-8D70-0EEE5CE43E3F}" type="datetimeFigureOut">
              <a:rPr lang="en-US" smtClean="0"/>
              <a:t>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697A0-DB5C-3F4F-83D7-D0C0A284C35E}" type="slidenum">
              <a:rPr lang="en-US" smtClean="0"/>
              <a:t>‹#›</a:t>
            </a:fld>
            <a:endParaRPr lang="en-US" dirty="0"/>
          </a:p>
        </p:txBody>
      </p:sp>
    </p:spTree>
    <p:extLst>
      <p:ext uri="{BB962C8B-B14F-4D97-AF65-F5344CB8AC3E}">
        <p14:creationId xmlns:p14="http://schemas.microsoft.com/office/powerpoint/2010/main" val="101052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436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246898d0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246898d0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Megan Explain the essence of CAPE – helping youth work together in groups or clubs to learn about their environment, select an important problem/concern for them, learn about the potential solutions, and request that a decision maker make a change. This could be as simple as asking a grocery store manager to post the places where produce was grown or a school principal to consider authorizing a compost pile for lunchroom food waste.  But of course to make their request successful, they will have to learn a bit more. What are the barriers to this change and what should the decision maker know to approve the change? They could also learn about their community governance and ask a mayor or county commission to put more bike lanes in the city budget, with survey data on where people would ride if it were safe, or how many people ride in other communities.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And here is what kids say about their experience….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e246898d0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e246898d0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Martha 4-H is a particularly good partner for this work, since they have a tradition of community service projects and civic education. 4-H projects are designed to build life skills. Most of these are also goals of environmental education programs:  teamwork, leadership, responsible citizenship, concern for others, critical thinking, problem solving, cooperation, communication…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4-H clubs are led by volunteers and many only meet once a month. So our leader guide was written for volunteer leaders and the Earth Force program was condensed into 8 meetings.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e246898d0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e246898d0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err="1"/>
              <a:t>Ailee</a:t>
            </a:r>
            <a:r>
              <a:rPr lang="en" dirty="0"/>
              <a:t> CAPE can be used by any group of youth, in any organization, but we’ve learned a lot about the characteristics of groups that might contribute to their success.</a:t>
            </a:r>
            <a:endParaRPr dirty="0"/>
          </a:p>
          <a:p>
            <a:pPr marL="0" lvl="0" indent="0" algn="l" rtl="0">
              <a:spcBef>
                <a:spcPts val="0"/>
              </a:spcBef>
              <a:spcAft>
                <a:spcPts val="0"/>
              </a:spcAft>
              <a:buClr>
                <a:schemeClr val="dk1"/>
              </a:buClr>
              <a:buSzPts val="1100"/>
              <a:buFont typeface="Arial"/>
              <a:buNone/>
            </a:pPr>
            <a:r>
              <a:rPr lang="en" dirty="0"/>
              <a:t>Some of these criteria put some groups at an advantage – like having worked together before and being committed to work for environmental protection. It is also ideal if the youth are mature enough and creative enough to think outside the box, to work with adult partners and organizations, and to speak to decision makers. Of course it helps if the leader knows something about group process, is comfortable with ambiguity, and can lead without directing.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None of these criteria are necessary and they can all be overcome. But if a group is young and new and hasn’t done any community activity before, it could be a huge challenge. And it may be a good idea to give them an easier task and wait until next year.</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e246898d0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e246898d0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Martha</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e246898d0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e246898d0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e246898d0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e246898d0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Martha Many organizations involve youth in community service projects where they are given the idea and asked to do something. CAPE is different. Kids come up with their own project ideas AFTER learning about the problem and listening to those who have worked in this area. And since CAPE asks youth to ask for a change, they learn about the decision making process in their communities and organizations. They learn how to be responsible and active citizens.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e246898d0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e246898d0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Martha If you ask kids what they can do to help the environment, they tend to focus on what they alone can do by themselves (the left column) and indeed, a lot of EE programs have been designed to encourage individuals to make individuals changes in their lifestyle.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But CAPE is all about community scale problems that communities need to work on. And that means kids make a request of a decision maker. They could also make that request more persuasive by doing an action project.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246898d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e246898d0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Martha Use the animations to ask the group what could possibly go wrong and then use their suggestions to emphasize these and provide how CAPE mitigates these problems.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e246898d0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e246898d0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Martha The eight meetings start with imagining an ideal community and thinking about the root causes of some of the challenges in their community. This requires asking why, several times! They ask local leaders to share their ideas about issues and problems, and think about who else is impacted by this problem. Who else might have ideas about what could be done. What else has been tired?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Eventually they start thinking about a policy they might affect and think about the resource and time they have to do a good project. With their goal in mind, they consider what will make their request most persuasive, and work with their partner to understand the system they are trying to change. They practice their request, or pitch, and celebrate their success. They might alert the media to their work and make a presentation to other youth and their parents, too!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e246898d0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e246898d0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Sarah Our materials include resource for leaders to manage this process, with tips from our pilot testers. A training program on the website provides more details.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8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e246898d0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e246898d0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Martha CAPE does not include background on environmental issues, but other programs do. We can facilitate workshops to obtain these materials, and some are available for purchase. Some can be downloaded for free (CLEAN activities on climate change).</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e246898d0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e246898d0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Martha When the kids have an idea for a project, they should be able to fill in the blanks. Can you do this for an imagined concern and project?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e246898d0d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e246898d0d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Martha We have suggestions for how to develop a press release and how to give a presentation to share the project’s success with others.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Benjamin and Carolyn: Tree City USA designation, but we noticed that old heritage trees were coming down and not being replaced. We met with </a:t>
            </a:r>
            <a:r>
              <a:rPr lang="en-US" dirty="0" err="1"/>
              <a:t>G’ville’s</a:t>
            </a:r>
            <a:r>
              <a:rPr lang="en-US" dirty="0"/>
              <a:t> retired city arborist who described the ballooning Tree Mitigation Fund which developers simply paid into and counted on as part of the cost of doing business. We learned from her about the changes to the city’s land development code and changed institutional organization and shifting positions of the people who were charged with protecting the trees….</a:t>
            </a:r>
          </a:p>
        </p:txBody>
      </p:sp>
    </p:spTree>
    <p:extLst>
      <p:ext uri="{BB962C8B-B14F-4D97-AF65-F5344CB8AC3E}">
        <p14:creationId xmlns:p14="http://schemas.microsoft.com/office/powerpoint/2010/main" val="4281329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Benjamin and Carolyn: Great timing and opportunity we learned about thanks to our relationships with our community partners.</a:t>
            </a:r>
          </a:p>
        </p:txBody>
      </p:sp>
    </p:spTree>
    <p:extLst>
      <p:ext uri="{BB962C8B-B14F-4D97-AF65-F5344CB8AC3E}">
        <p14:creationId xmlns:p14="http://schemas.microsoft.com/office/powerpoint/2010/main" val="2784971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Sarah: CAPE work here was part of a larger community effort between old and young, veterans, activists….</a:t>
            </a:r>
          </a:p>
        </p:txBody>
      </p:sp>
    </p:spTree>
    <p:extLst>
      <p:ext uri="{BB962C8B-B14F-4D97-AF65-F5344CB8AC3E}">
        <p14:creationId xmlns:p14="http://schemas.microsoft.com/office/powerpoint/2010/main" val="1270751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Benjamin, Carolyn, Sarah</a:t>
            </a:r>
          </a:p>
        </p:txBody>
      </p:sp>
    </p:spTree>
    <p:extLst>
      <p:ext uri="{BB962C8B-B14F-4D97-AF65-F5344CB8AC3E}">
        <p14:creationId xmlns:p14="http://schemas.microsoft.com/office/powerpoint/2010/main" val="3134552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Megan</a:t>
            </a:r>
          </a:p>
        </p:txBody>
      </p:sp>
    </p:spTree>
    <p:extLst>
      <p:ext uri="{BB962C8B-B14F-4D97-AF65-F5344CB8AC3E}">
        <p14:creationId xmlns:p14="http://schemas.microsoft.com/office/powerpoint/2010/main" val="707552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246898d0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e246898d0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Ailee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246898d0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e246898d0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Megan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056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e246898d0d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e246898d0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Megan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782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831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2795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692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0729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69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613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861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90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475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Bob</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1eaf396f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1eaf396f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marR="0" lvl="1" indent="-285750" fontAlgn="base">
              <a:spcBef>
                <a:spcPts val="0"/>
              </a:spcBef>
              <a:spcAft>
                <a:spcPts val="0"/>
              </a:spcAft>
              <a:buFont typeface="+mj-lt"/>
              <a:buAutoNum type="arabicPeriod"/>
            </a:pPr>
            <a:r>
              <a:rPr lang="en-US" sz="1200" dirty="0" err="1">
                <a:solidFill>
                  <a:srgbClr val="000000"/>
                </a:solidFill>
                <a:effectLst/>
                <a:latin typeface="Calibri" panose="020F0502020204030204" pitchFamily="34" charset="0"/>
                <a:ea typeface="Times New Roman" panose="02020603050405020304" pitchFamily="18" charset="0"/>
              </a:rPr>
              <a:t>megan</a:t>
            </a:r>
            <a:endParaRPr lang="en-US" sz="1100" dirty="0">
              <a:solidFill>
                <a:srgbClr val="000000"/>
              </a:solidFill>
              <a:effectLst/>
              <a:latin typeface="Calibri" panose="020F0502020204030204" pitchFamily="34" charset="0"/>
              <a:ea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e2537c48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e2537c48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Megan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D0F9-A55F-564E-A4C5-EA9E03E0EE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A33CC4-1664-2C49-919F-DA0AAC159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5F5D7-7863-A347-9FBF-8171E4903107}"/>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232E97FE-8DBE-E048-9D0F-92BD109CD0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FA5CF8-95E5-5E44-89BC-8CAB9D49094D}"/>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383982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C4A5-708B-DC4B-BA9D-409D163EF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B42157-F0EF-F14C-9800-0DD7B4673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2337-0A52-8D4F-810B-DBE22AAE068F}"/>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09392C79-DBD1-1341-BBB7-92CE61AA7A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52EE11-6CF3-C043-B281-A5C7834AF3BD}"/>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194261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CA87A-32D2-E645-9B2B-548B53F8E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0339F9-BC58-4A45-852D-BE4249C9A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3FF63-17D0-C24F-A29A-BF7BFDF8F86B}"/>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639FABE9-43C8-D14F-8CB2-AEED3C0B6B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2AA09D-7185-A047-B05F-4450E500D524}"/>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256867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609600" y="-30163"/>
            <a:ext cx="10972800" cy="114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3" name="Google Shape;43;p11"/>
          <p:cNvSpPr txBox="1">
            <a:spLocks noGrp="1"/>
          </p:cNvSpPr>
          <p:nvPr>
            <p:ph type="body" idx="1"/>
          </p:nvPr>
        </p:nvSpPr>
        <p:spPr>
          <a:xfrm>
            <a:off x="1215600" y="1600200"/>
            <a:ext cx="9760800" cy="49676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4" name="Google Shape;44;p11"/>
          <p:cNvSpPr txBox="1">
            <a:spLocks noGrp="1"/>
          </p:cNvSpPr>
          <p:nvPr>
            <p:ph type="sldNum" idx="12"/>
          </p:nvPr>
        </p:nvSpPr>
        <p:spPr>
          <a:xfrm>
            <a:off x="5730200" y="6479803"/>
            <a:ext cx="731600" cy="3784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ctr"/>
            <a:fld id="{00000000-1234-1234-1234-123412341234}" type="slidenum">
              <a:rPr lang="en" smtClean="0"/>
              <a:pPr algn="ctr"/>
              <a:t>‹#›</a:t>
            </a:fld>
            <a:endParaRPr lang="en" dirty="0"/>
          </a:p>
        </p:txBody>
      </p:sp>
    </p:spTree>
    <p:extLst>
      <p:ext uri="{BB962C8B-B14F-4D97-AF65-F5344CB8AC3E}">
        <p14:creationId xmlns:p14="http://schemas.microsoft.com/office/powerpoint/2010/main" val="331055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lue" type="title">
  <p:cSld name="Title blu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27400" y="2655751"/>
            <a:ext cx="8737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1319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536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57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A4A3-DBF6-0E4A-A86B-E48316F95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C9F56-C363-AA49-9E24-AA75D0A222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FE72B-CF23-8443-A448-749DAD16DD7C}"/>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FA8A1647-7BA8-7A4E-A957-5F30221DB7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DEEC80-DCD7-8440-B657-6E6BD0CAC4F2}"/>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40894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729D-A2F1-1742-8477-6CEF1A0A2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7C0477-7631-504B-87F9-32B324AB9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47325-9AB2-774E-891F-9A952D565CE7}"/>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FADFE4A1-49B6-C642-86FA-BFABA0F696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1295CA-4289-1042-BC41-A07E1891C955}"/>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16885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C21E-AA85-C545-8812-82E56BF8C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AB880-6A75-C64D-A7D4-8E8376455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CEED13-F7D2-BF4B-96AE-FC9C8BCAA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DD943-04BB-CF41-B0FD-0D0209A6C004}"/>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6" name="Footer Placeholder 5">
            <a:extLst>
              <a:ext uri="{FF2B5EF4-FFF2-40B4-BE49-F238E27FC236}">
                <a16:creationId xmlns:a16="http://schemas.microsoft.com/office/drawing/2014/main" id="{76A06CC7-5CBC-E34E-9D72-B4316F4797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C7B61A-1852-234D-8678-47D59172C3A2}"/>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319400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5535-BB28-5744-9B55-DA0B0A264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40BC90-7C35-674D-AEEF-3C46C6CD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D2214B-31F0-F244-AF3F-9F6A1C8A4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B902C-2135-E948-BFCB-5D4A40BD5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AE387-E207-9645-AF87-1E1F5EAC6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AE558-55C7-4941-9559-718092B64611}"/>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8" name="Footer Placeholder 7">
            <a:extLst>
              <a:ext uri="{FF2B5EF4-FFF2-40B4-BE49-F238E27FC236}">
                <a16:creationId xmlns:a16="http://schemas.microsoft.com/office/drawing/2014/main" id="{29A71065-57CB-D44E-AA51-F41B1B18221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33E5EF4-15E5-4645-9BBC-BAEDBBC45736}"/>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236529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D6F6-EF39-1446-BDDF-AD2E889DAF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8A673-8AE9-CC4B-A52C-A91FBE961C80}"/>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4" name="Footer Placeholder 3">
            <a:extLst>
              <a:ext uri="{FF2B5EF4-FFF2-40B4-BE49-F238E27FC236}">
                <a16:creationId xmlns:a16="http://schemas.microsoft.com/office/drawing/2014/main" id="{4369E2AF-EC4D-2C41-B325-967A1CDEA6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DBE927-B3D4-8145-A1C4-E9076276863C}"/>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413453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5BC34-768D-2A4F-9CF7-3E469336317D}"/>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3" name="Footer Placeholder 2">
            <a:extLst>
              <a:ext uri="{FF2B5EF4-FFF2-40B4-BE49-F238E27FC236}">
                <a16:creationId xmlns:a16="http://schemas.microsoft.com/office/drawing/2014/main" id="{D4640F8D-8C9B-6345-9CB6-BB22F6F22A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D3ED493-4C43-3D45-B896-A988AE199BDB}"/>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258701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4B98-A425-E847-A3E3-D32975406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67DBE-9ABC-9A41-BE1B-B75E2AAB4C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B877D4-86A8-5C41-82EA-E3D6B434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F0409-D2E8-D740-A47C-A82AE31E5C0B}"/>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6" name="Footer Placeholder 5">
            <a:extLst>
              <a:ext uri="{FF2B5EF4-FFF2-40B4-BE49-F238E27FC236}">
                <a16:creationId xmlns:a16="http://schemas.microsoft.com/office/drawing/2014/main" id="{701323FC-B6AE-FB44-9EBE-54F13A5F36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39C3C4-4E30-9141-AD27-BFFB51A02BB8}"/>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123563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FDBD-46AC-2D40-AC9C-9C8243BFE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D0147-B393-C140-B752-F73576CAD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55DDBA6-6A63-F545-B1DC-F0F834C6F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5C2B5-301B-974D-B64E-6942908AA189}"/>
              </a:ext>
            </a:extLst>
          </p:cNvPr>
          <p:cNvSpPr>
            <a:spLocks noGrp="1"/>
          </p:cNvSpPr>
          <p:nvPr>
            <p:ph type="dt" sz="half" idx="10"/>
          </p:nvPr>
        </p:nvSpPr>
        <p:spPr/>
        <p:txBody>
          <a:bodyPr/>
          <a:lstStyle/>
          <a:p>
            <a:fld id="{B5E77710-FEE8-2B4F-BB65-D820E4BFE734}" type="datetimeFigureOut">
              <a:rPr lang="en-US" smtClean="0"/>
              <a:t>7/20/23</a:t>
            </a:fld>
            <a:endParaRPr lang="en-US" dirty="0"/>
          </a:p>
        </p:txBody>
      </p:sp>
      <p:sp>
        <p:nvSpPr>
          <p:cNvPr id="6" name="Footer Placeholder 5">
            <a:extLst>
              <a:ext uri="{FF2B5EF4-FFF2-40B4-BE49-F238E27FC236}">
                <a16:creationId xmlns:a16="http://schemas.microsoft.com/office/drawing/2014/main" id="{73264E05-29C6-F94B-B0D3-EF8FAF446D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298D2F-924F-3247-8F5C-70392208F6D8}"/>
              </a:ext>
            </a:extLst>
          </p:cNvPr>
          <p:cNvSpPr>
            <a:spLocks noGrp="1"/>
          </p:cNvSpPr>
          <p:nvPr>
            <p:ph type="sldNum" sz="quarter" idx="12"/>
          </p:nvPr>
        </p:nvSpPr>
        <p:spPr/>
        <p:txBody>
          <a:bodyPr/>
          <a:lstStyle/>
          <a:p>
            <a:fld id="{509D894E-E5B9-FD40-AA06-50598FC9A8E3}" type="slidenum">
              <a:rPr lang="en-US" smtClean="0"/>
              <a:t>‹#›</a:t>
            </a:fld>
            <a:endParaRPr lang="en-US" dirty="0"/>
          </a:p>
        </p:txBody>
      </p:sp>
    </p:spTree>
    <p:extLst>
      <p:ext uri="{BB962C8B-B14F-4D97-AF65-F5344CB8AC3E}">
        <p14:creationId xmlns:p14="http://schemas.microsoft.com/office/powerpoint/2010/main" val="243424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FD296-1871-7344-88E0-6EADB56581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B0F10-E5ED-2041-9018-5449BEBD6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6328-0490-124B-A957-2337C04BE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77710-FEE8-2B4F-BB65-D820E4BFE734}" type="datetimeFigureOut">
              <a:rPr lang="en-US" smtClean="0"/>
              <a:t>7/20/23</a:t>
            </a:fld>
            <a:endParaRPr lang="en-US" dirty="0"/>
          </a:p>
        </p:txBody>
      </p:sp>
      <p:sp>
        <p:nvSpPr>
          <p:cNvPr id="5" name="Footer Placeholder 4">
            <a:extLst>
              <a:ext uri="{FF2B5EF4-FFF2-40B4-BE49-F238E27FC236}">
                <a16:creationId xmlns:a16="http://schemas.microsoft.com/office/drawing/2014/main" id="{3FEDE3D6-ED5F-5F4C-B0F2-4AF7697DF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A039416-6662-1542-A7AA-A49E609D6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D894E-E5B9-FD40-AA06-50598FC9A8E3}" type="slidenum">
              <a:rPr lang="en-US" smtClean="0"/>
              <a:t>‹#›</a:t>
            </a:fld>
            <a:endParaRPr lang="en-US" dirty="0"/>
          </a:p>
        </p:txBody>
      </p:sp>
    </p:spTree>
    <p:extLst>
      <p:ext uri="{BB962C8B-B14F-4D97-AF65-F5344CB8AC3E}">
        <p14:creationId xmlns:p14="http://schemas.microsoft.com/office/powerpoint/2010/main" val="4452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floridacivicadvanc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7.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td_cPWcTraE?start=1&amp;feature=oembed"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cape.ifas.ufl.edu/"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floridacivicadvance.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cape.ifas.ufl.edu/"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jpg"/><Relationship Id="rId7" Type="http://schemas.openxmlformats.org/officeDocument/2006/relationships/image" Target="../media/image52.jpg"/><Relationship Id="rId12"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diagramColors" Target="../diagrams/colors1.xml"/><Relationship Id="rId5" Type="http://schemas.openxmlformats.org/officeDocument/2006/relationships/image" Target="../media/image50.jpeg"/><Relationship Id="rId10" Type="http://schemas.openxmlformats.org/officeDocument/2006/relationships/diagramQuickStyle" Target="../diagrams/quickStyle1.xml"/><Relationship Id="rId4" Type="http://schemas.openxmlformats.org/officeDocument/2006/relationships/image" Target="../media/image49.jpeg"/><Relationship Id="rId9"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hyperlink" Target="https://www.floridacivicadvance.net/"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floridacivicadvance.com/membershi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oridacivicadvanc/"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hyperlink" Target="https://floridacivicadvance.com/membership/" TargetMode="External"/><Relationship Id="rId4" Type="http://schemas.openxmlformats.org/officeDocument/2006/relationships/hyperlink" Target="https://www.floridacivicadvance.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loridacivicadvance.net/"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3.jpg"/><Relationship Id="rId4" Type="http://schemas.openxmlformats.org/officeDocument/2006/relationships/hyperlink" Target="https://www.floridacivicadvance.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665781" y="551739"/>
            <a:ext cx="11795393" cy="1546400"/>
          </a:xfrm>
          <a:prstGeom prst="rect">
            <a:avLst/>
          </a:prstGeom>
        </p:spPr>
        <p:txBody>
          <a:bodyPr spcFirstLastPara="1" vert="horz" wrap="square" lIns="121900" tIns="121900" rIns="121900" bIns="121900" rtlCol="0" anchor="ctr" anchorCtr="0">
            <a:noAutofit/>
          </a:bodyPr>
          <a:lstStyle/>
          <a:p>
            <a:endParaRPr sz="4267" dirty="0"/>
          </a:p>
        </p:txBody>
      </p:sp>
      <p:pic>
        <p:nvPicPr>
          <p:cNvPr id="3" name="Picture 2">
            <a:extLst>
              <a:ext uri="{FF2B5EF4-FFF2-40B4-BE49-F238E27FC236}">
                <a16:creationId xmlns:a16="http://schemas.microsoft.com/office/drawing/2014/main" id="{8695AAD9-3059-9242-84BC-BB5D1E35C002}"/>
              </a:ext>
            </a:extLst>
          </p:cNvPr>
          <p:cNvPicPr>
            <a:picLocks noChangeAspect="1"/>
          </p:cNvPicPr>
          <p:nvPr/>
        </p:nvPicPr>
        <p:blipFill>
          <a:blip r:embed="rId3"/>
          <a:stretch>
            <a:fillRect/>
          </a:stretch>
        </p:blipFill>
        <p:spPr>
          <a:xfrm>
            <a:off x="4629305" y="2711041"/>
            <a:ext cx="2933389" cy="3073964"/>
          </a:xfrm>
          <a:prstGeom prst="rect">
            <a:avLst/>
          </a:prstGeom>
        </p:spPr>
      </p:pic>
      <p:sp>
        <p:nvSpPr>
          <p:cNvPr id="2" name="TextBox 1">
            <a:extLst>
              <a:ext uri="{FF2B5EF4-FFF2-40B4-BE49-F238E27FC236}">
                <a16:creationId xmlns:a16="http://schemas.microsoft.com/office/drawing/2014/main" id="{7C9F916A-4638-C64A-B9B7-98D0902EB540}"/>
              </a:ext>
            </a:extLst>
          </p:cNvPr>
          <p:cNvSpPr txBox="1"/>
          <p:nvPr/>
        </p:nvSpPr>
        <p:spPr>
          <a:xfrm>
            <a:off x="2712247" y="100531"/>
            <a:ext cx="7702460" cy="954107"/>
          </a:xfrm>
          <a:prstGeom prst="rect">
            <a:avLst/>
          </a:prstGeom>
          <a:noFill/>
        </p:spPr>
        <p:txBody>
          <a:bodyPr wrap="square" rtlCol="0">
            <a:spAutoFit/>
          </a:bodyPr>
          <a:lstStyle/>
          <a:p>
            <a:r>
              <a:rPr lang="en-US" sz="2800" i="1" dirty="0">
                <a:solidFill>
                  <a:schemeClr val="accent1">
                    <a:lumMod val="75000"/>
                  </a:schemeClr>
                </a:solidFill>
              </a:rPr>
              <a:t>Advancing Civic Health in Florida’s Communities</a:t>
            </a:r>
          </a:p>
          <a:p>
            <a:pPr algn="ctr"/>
            <a:endParaRPr lang="en-US" sz="2800" i="1" dirty="0">
              <a:solidFill>
                <a:schemeClr val="accent1">
                  <a:lumMod val="75000"/>
                </a:schemeClr>
              </a:solidFill>
            </a:endParaRPr>
          </a:p>
        </p:txBody>
      </p:sp>
      <p:sp>
        <p:nvSpPr>
          <p:cNvPr id="5" name="TextBox 4">
            <a:extLst>
              <a:ext uri="{FF2B5EF4-FFF2-40B4-BE49-F238E27FC236}">
                <a16:creationId xmlns:a16="http://schemas.microsoft.com/office/drawing/2014/main" id="{4D791CC8-C78A-DFFF-9E9F-A89F1548AA12}"/>
              </a:ext>
            </a:extLst>
          </p:cNvPr>
          <p:cNvSpPr txBox="1"/>
          <p:nvPr/>
        </p:nvSpPr>
        <p:spPr>
          <a:xfrm>
            <a:off x="1348689" y="5941301"/>
            <a:ext cx="9655641" cy="461665"/>
          </a:xfrm>
          <a:prstGeom prst="rect">
            <a:avLst/>
          </a:prstGeom>
          <a:noFill/>
        </p:spPr>
        <p:txBody>
          <a:bodyPr wrap="square">
            <a:spAutoFit/>
          </a:bodyPr>
          <a:lstStyle/>
          <a:p>
            <a:pPr algn="ctr"/>
            <a:r>
              <a:rPr lang="en-US" sz="2400" dirty="0">
                <a:latin typeface="+mj-lt"/>
                <a:hlinkClick r:id="rId4"/>
              </a:rPr>
              <a:t>https://floridacivicadvance.com</a:t>
            </a:r>
            <a:r>
              <a:rPr lang="en-US" sz="2400" dirty="0">
                <a:latin typeface="+mj-lt"/>
              </a:rPr>
              <a:t> </a:t>
            </a:r>
          </a:p>
        </p:txBody>
      </p:sp>
      <p:sp>
        <p:nvSpPr>
          <p:cNvPr id="4" name="Rectangle 3">
            <a:extLst>
              <a:ext uri="{FF2B5EF4-FFF2-40B4-BE49-F238E27FC236}">
                <a16:creationId xmlns:a16="http://schemas.microsoft.com/office/drawing/2014/main" id="{CAB05D49-B9A9-4035-2B0A-BC1D61C3A677}"/>
              </a:ext>
            </a:extLst>
          </p:cNvPr>
          <p:cNvSpPr/>
          <p:nvPr/>
        </p:nvSpPr>
        <p:spPr>
          <a:xfrm>
            <a:off x="292462" y="1505846"/>
            <a:ext cx="1176809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FCA Third Thursday 2023 Webinar Series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1429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Introducing CAPE</a:t>
            </a:r>
            <a:endParaRPr dirty="0">
              <a:solidFill>
                <a:schemeClr val="tx1"/>
              </a:solidFill>
            </a:endParaRPr>
          </a:p>
          <a:p>
            <a:endParaRPr dirty="0"/>
          </a:p>
          <a:p>
            <a:endParaRPr dirty="0"/>
          </a:p>
        </p:txBody>
      </p:sp>
      <p:sp>
        <p:nvSpPr>
          <p:cNvPr id="102" name="Google Shape;102;p19"/>
          <p:cNvSpPr txBox="1">
            <a:spLocks noGrp="1"/>
          </p:cNvSpPr>
          <p:nvPr>
            <p:ph type="body" idx="1"/>
          </p:nvPr>
        </p:nvSpPr>
        <p:spPr>
          <a:xfrm>
            <a:off x="415600" y="1824038"/>
            <a:ext cx="11360800" cy="464346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3200" b="1" dirty="0">
                <a:solidFill>
                  <a:schemeClr val="accent5"/>
                </a:solidFill>
              </a:rPr>
              <a:t>C</a:t>
            </a:r>
            <a:r>
              <a:rPr lang="en" sz="3200" b="1" dirty="0">
                <a:solidFill>
                  <a:srgbClr val="000000"/>
                </a:solidFill>
              </a:rPr>
              <a:t>ommunity </a:t>
            </a:r>
            <a:r>
              <a:rPr lang="en" sz="3200" b="1" dirty="0">
                <a:solidFill>
                  <a:schemeClr val="accent5"/>
                </a:solidFill>
              </a:rPr>
              <a:t>A</a:t>
            </a:r>
            <a:r>
              <a:rPr lang="en" sz="3200" b="1" dirty="0">
                <a:solidFill>
                  <a:srgbClr val="000000"/>
                </a:solidFill>
              </a:rPr>
              <a:t>ction </a:t>
            </a:r>
            <a:r>
              <a:rPr lang="en" sz="3200" b="1" dirty="0">
                <a:solidFill>
                  <a:schemeClr val="accent5"/>
                </a:solidFill>
              </a:rPr>
              <a:t>P</a:t>
            </a:r>
            <a:r>
              <a:rPr lang="en" sz="3200" b="1" dirty="0">
                <a:solidFill>
                  <a:srgbClr val="000000"/>
                </a:solidFill>
              </a:rPr>
              <a:t>rojects for the </a:t>
            </a:r>
            <a:r>
              <a:rPr lang="en" sz="3200" b="1" dirty="0">
                <a:solidFill>
                  <a:schemeClr val="accent5"/>
                </a:solidFill>
              </a:rPr>
              <a:t>E</a:t>
            </a:r>
            <a:r>
              <a:rPr lang="en" sz="3200" b="1" dirty="0">
                <a:solidFill>
                  <a:srgbClr val="000000"/>
                </a:solidFill>
              </a:rPr>
              <a:t>nvironment</a:t>
            </a:r>
            <a:endParaRPr sz="3200" b="1" dirty="0">
              <a:solidFill>
                <a:srgbClr val="000000"/>
              </a:solidFill>
            </a:endParaRPr>
          </a:p>
          <a:p>
            <a:pPr indent="-477508">
              <a:lnSpc>
                <a:spcPct val="100000"/>
              </a:lnSpc>
              <a:buClr>
                <a:srgbClr val="000000"/>
              </a:buClr>
              <a:buSzPct val="100000"/>
              <a:buChar char="●"/>
            </a:pPr>
            <a:r>
              <a:rPr lang="en" sz="2667" dirty="0">
                <a:solidFill>
                  <a:srgbClr val="000000"/>
                </a:solidFill>
              </a:rPr>
              <a:t>Funded by USEPA through partnership with </a:t>
            </a:r>
            <a:r>
              <a:rPr lang="en-US" sz="2667" dirty="0">
                <a:solidFill>
                  <a:srgbClr val="000000"/>
                </a:solidFill>
              </a:rPr>
              <a:t>NAAEE called ee360+</a:t>
            </a:r>
          </a:p>
          <a:p>
            <a:pPr indent="-477508">
              <a:lnSpc>
                <a:spcPct val="100000"/>
              </a:lnSpc>
              <a:buClr>
                <a:srgbClr val="000000"/>
              </a:buClr>
              <a:buSzPct val="100000"/>
              <a:buChar char="●"/>
            </a:pPr>
            <a:r>
              <a:rPr lang="en" sz="2667" dirty="0">
                <a:solidFill>
                  <a:srgbClr val="000000"/>
                </a:solidFill>
              </a:rPr>
              <a:t>Helps youth groups identify and explore an environmental concern in their community, then develop and implement a community project that results in asking a decision maker to make a change that benefits everyone. </a:t>
            </a:r>
            <a:endParaRPr sz="2667" dirty="0">
              <a:solidFill>
                <a:srgbClr val="000000"/>
              </a:solidFill>
            </a:endParaRPr>
          </a:p>
          <a:p>
            <a:pPr marL="0" indent="0">
              <a:spcBef>
                <a:spcPts val="1600"/>
              </a:spcBef>
              <a:buNone/>
            </a:pPr>
            <a:endParaRPr sz="3200" dirty="0">
              <a:solidFill>
                <a:srgbClr val="000000"/>
              </a:solidFill>
            </a:endParaRPr>
          </a:p>
          <a:p>
            <a:pPr marL="0" indent="0">
              <a:spcBef>
                <a:spcPts val="1600"/>
              </a:spcBef>
              <a:buNone/>
            </a:pPr>
            <a:endParaRPr dirty="0"/>
          </a:p>
          <a:p>
            <a:pPr marL="0" indent="0">
              <a:spcBef>
                <a:spcPts val="1600"/>
              </a:spcBef>
              <a:spcAft>
                <a:spcPts val="1600"/>
              </a:spcAft>
              <a:buNone/>
            </a:pPr>
            <a:endParaRPr dirty="0"/>
          </a:p>
        </p:txBody>
      </p:sp>
      <p:pic>
        <p:nvPicPr>
          <p:cNvPr id="103" name="Google Shape;103;p19"/>
          <p:cNvPicPr preferRelativeResize="0"/>
          <p:nvPr/>
        </p:nvPicPr>
        <p:blipFill>
          <a:blip r:embed="rId3">
            <a:alphaModFix/>
          </a:blip>
          <a:stretch>
            <a:fillRect/>
          </a:stretch>
        </p:blipFill>
        <p:spPr>
          <a:xfrm>
            <a:off x="7322217" y="623926"/>
            <a:ext cx="2722740" cy="1129605"/>
          </a:xfrm>
          <a:prstGeom prst="rect">
            <a:avLst/>
          </a:prstGeom>
          <a:noFill/>
          <a:ln>
            <a:noFill/>
          </a:ln>
        </p:spPr>
      </p:pic>
      <p:pic>
        <p:nvPicPr>
          <p:cNvPr id="2" name="Google Shape;61;p13">
            <a:extLst>
              <a:ext uri="{FF2B5EF4-FFF2-40B4-BE49-F238E27FC236}">
                <a16:creationId xmlns:a16="http://schemas.microsoft.com/office/drawing/2014/main" id="{7458DCA4-79B1-3211-4FB0-BBE4606B3DF8}"/>
              </a:ext>
            </a:extLst>
          </p:cNvPr>
          <p:cNvPicPr preferRelativeResize="0"/>
          <p:nvPr/>
        </p:nvPicPr>
        <p:blipFill>
          <a:blip r:embed="rId4">
            <a:alphaModFix/>
          </a:blip>
          <a:stretch>
            <a:fillRect/>
          </a:stretch>
        </p:blipFill>
        <p:spPr>
          <a:xfrm>
            <a:off x="7024193" y="5753192"/>
            <a:ext cx="2264264" cy="450609"/>
          </a:xfrm>
          <a:prstGeom prst="rect">
            <a:avLst/>
          </a:prstGeom>
          <a:noFill/>
          <a:ln>
            <a:noFill/>
          </a:ln>
        </p:spPr>
      </p:pic>
      <p:pic>
        <p:nvPicPr>
          <p:cNvPr id="3" name="Google Shape;60;p13">
            <a:extLst>
              <a:ext uri="{FF2B5EF4-FFF2-40B4-BE49-F238E27FC236}">
                <a16:creationId xmlns:a16="http://schemas.microsoft.com/office/drawing/2014/main" id="{D72353E9-B278-400B-1765-0958411FB2B8}"/>
              </a:ext>
            </a:extLst>
          </p:cNvPr>
          <p:cNvPicPr preferRelativeResize="0"/>
          <p:nvPr/>
        </p:nvPicPr>
        <p:blipFill rotWithShape="1">
          <a:blip r:embed="rId5">
            <a:alphaModFix/>
          </a:blip>
          <a:srcRect t="21257" b="13030"/>
          <a:stretch/>
        </p:blipFill>
        <p:spPr>
          <a:xfrm>
            <a:off x="4275701" y="5489497"/>
            <a:ext cx="2109831" cy="978000"/>
          </a:xfrm>
          <a:prstGeom prst="rect">
            <a:avLst/>
          </a:prstGeom>
          <a:noFill/>
          <a:ln>
            <a:noFill/>
          </a:ln>
        </p:spPr>
      </p:pic>
      <p:pic>
        <p:nvPicPr>
          <p:cNvPr id="4" name="Google Shape;59;p13">
            <a:extLst>
              <a:ext uri="{FF2B5EF4-FFF2-40B4-BE49-F238E27FC236}">
                <a16:creationId xmlns:a16="http://schemas.microsoft.com/office/drawing/2014/main" id="{014735C7-393C-36F9-D850-C91FE51D0168}"/>
              </a:ext>
            </a:extLst>
          </p:cNvPr>
          <p:cNvPicPr preferRelativeResize="0"/>
          <p:nvPr/>
        </p:nvPicPr>
        <p:blipFill>
          <a:blip r:embed="rId6">
            <a:alphaModFix/>
          </a:blip>
          <a:stretch>
            <a:fillRect/>
          </a:stretch>
        </p:blipFill>
        <p:spPr>
          <a:xfrm>
            <a:off x="9785036" y="5320602"/>
            <a:ext cx="1865261" cy="1315791"/>
          </a:xfrm>
          <a:prstGeom prst="rect">
            <a:avLst/>
          </a:prstGeom>
          <a:noFill/>
          <a:ln>
            <a:noFill/>
          </a:ln>
        </p:spPr>
      </p:pic>
      <p:pic>
        <p:nvPicPr>
          <p:cNvPr id="5" name="Google Shape;58;p13">
            <a:extLst>
              <a:ext uri="{FF2B5EF4-FFF2-40B4-BE49-F238E27FC236}">
                <a16:creationId xmlns:a16="http://schemas.microsoft.com/office/drawing/2014/main" id="{CC5E2270-DC17-6FA3-EF6A-1ADA3E36954F}"/>
              </a:ext>
            </a:extLst>
          </p:cNvPr>
          <p:cNvPicPr preferRelativeResize="0"/>
          <p:nvPr/>
        </p:nvPicPr>
        <p:blipFill rotWithShape="1">
          <a:blip r:embed="rId7">
            <a:alphaModFix/>
          </a:blip>
          <a:srcRect t="15687" b="12348"/>
          <a:stretch/>
        </p:blipFill>
        <p:spPr>
          <a:xfrm>
            <a:off x="699799" y="5624722"/>
            <a:ext cx="3060988" cy="707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15600" y="254600"/>
            <a:ext cx="11360800" cy="11024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4-H: Cooperative Extension Service’s Youth Program</a:t>
            </a:r>
            <a:endParaRPr dirty="0">
              <a:solidFill>
                <a:schemeClr val="tx1"/>
              </a:solidFill>
            </a:endParaRPr>
          </a:p>
        </p:txBody>
      </p:sp>
      <p:sp>
        <p:nvSpPr>
          <p:cNvPr id="128" name="Google Shape;128;p2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spcBef>
                <a:spcPts val="0"/>
              </a:spcBef>
              <a:buClr>
                <a:srgbClr val="000000"/>
              </a:buClr>
              <a:buChar char="●"/>
            </a:pPr>
            <a:r>
              <a:rPr lang="en" sz="2667" dirty="0">
                <a:solidFill>
                  <a:srgbClr val="000000"/>
                </a:solidFill>
              </a:rPr>
              <a:t>In every state with land grant university </a:t>
            </a:r>
            <a:endParaRPr sz="2667" dirty="0">
              <a:solidFill>
                <a:srgbClr val="000000"/>
              </a:solidFill>
            </a:endParaRPr>
          </a:p>
          <a:p>
            <a:pPr>
              <a:spcBef>
                <a:spcPts val="0"/>
              </a:spcBef>
              <a:buClr>
                <a:srgbClr val="000000"/>
              </a:buClr>
              <a:buChar char="●"/>
            </a:pPr>
            <a:r>
              <a:rPr lang="en" sz="2667" dirty="0">
                <a:solidFill>
                  <a:srgbClr val="000000"/>
                </a:solidFill>
              </a:rPr>
              <a:t>Clubs led by volunteer parents</a:t>
            </a:r>
            <a:endParaRPr sz="2667" dirty="0">
              <a:solidFill>
                <a:srgbClr val="000000"/>
              </a:solidFill>
            </a:endParaRPr>
          </a:p>
          <a:p>
            <a:pPr>
              <a:spcBef>
                <a:spcPts val="0"/>
              </a:spcBef>
              <a:buClr>
                <a:srgbClr val="000000"/>
              </a:buClr>
              <a:buChar char="●"/>
            </a:pPr>
            <a:r>
              <a:rPr lang="en" sz="2667" dirty="0">
                <a:solidFill>
                  <a:srgbClr val="000000"/>
                </a:solidFill>
              </a:rPr>
              <a:t>Meet 1-2x/month</a:t>
            </a:r>
          </a:p>
          <a:p>
            <a:pPr>
              <a:spcBef>
                <a:spcPts val="0"/>
              </a:spcBef>
              <a:buClr>
                <a:srgbClr val="000000"/>
              </a:buClr>
              <a:buChar char="●"/>
            </a:pPr>
            <a:r>
              <a:rPr lang="en" sz="2667" dirty="0">
                <a:solidFill>
                  <a:srgbClr val="000000"/>
                </a:solidFill>
              </a:rPr>
              <a:t>Learn by doing</a:t>
            </a:r>
            <a:endParaRPr sz="2667" dirty="0">
              <a:solidFill>
                <a:srgbClr val="000000"/>
              </a:solidFill>
            </a:endParaRPr>
          </a:p>
          <a:p>
            <a:pPr>
              <a:spcBef>
                <a:spcPts val="0"/>
              </a:spcBef>
              <a:buClr>
                <a:srgbClr val="000000"/>
              </a:buClr>
              <a:buChar char="●"/>
            </a:pPr>
            <a:r>
              <a:rPr lang="en" sz="2667" dirty="0">
                <a:solidFill>
                  <a:srgbClr val="000000"/>
                </a:solidFill>
              </a:rPr>
              <a:t>Build life skills</a:t>
            </a:r>
            <a:endParaRPr sz="2667" dirty="0">
              <a:solidFill>
                <a:srgbClr val="000000"/>
              </a:solidFill>
            </a:endParaRPr>
          </a:p>
          <a:p>
            <a:pPr lvl="1">
              <a:buClr>
                <a:srgbClr val="000000"/>
              </a:buClr>
            </a:pPr>
            <a:r>
              <a:rPr lang="en" dirty="0">
                <a:solidFill>
                  <a:srgbClr val="000000"/>
                </a:solidFill>
              </a:rPr>
              <a:t>Problem solving</a:t>
            </a:r>
            <a:endParaRPr dirty="0">
              <a:solidFill>
                <a:srgbClr val="000000"/>
              </a:solidFill>
            </a:endParaRPr>
          </a:p>
          <a:p>
            <a:pPr lvl="1">
              <a:buClr>
                <a:srgbClr val="000000"/>
              </a:buClr>
            </a:pPr>
            <a:r>
              <a:rPr lang="en" dirty="0">
                <a:solidFill>
                  <a:srgbClr val="000000"/>
                </a:solidFill>
              </a:rPr>
              <a:t>Critical thinking</a:t>
            </a:r>
            <a:endParaRPr dirty="0">
              <a:solidFill>
                <a:srgbClr val="000000"/>
              </a:solidFill>
            </a:endParaRPr>
          </a:p>
          <a:p>
            <a:pPr lvl="1">
              <a:buClr>
                <a:srgbClr val="000000"/>
              </a:buClr>
            </a:pPr>
            <a:r>
              <a:rPr lang="en" dirty="0">
                <a:solidFill>
                  <a:srgbClr val="000000"/>
                </a:solidFill>
              </a:rPr>
              <a:t>Community service</a:t>
            </a:r>
            <a:endParaRPr dirty="0">
              <a:solidFill>
                <a:srgbClr val="000000"/>
              </a:solidFill>
            </a:endParaRPr>
          </a:p>
          <a:p>
            <a:pPr lvl="1">
              <a:buClr>
                <a:srgbClr val="000000"/>
              </a:buClr>
            </a:pPr>
            <a:r>
              <a:rPr lang="en" dirty="0">
                <a:solidFill>
                  <a:srgbClr val="000000"/>
                </a:solidFill>
              </a:rPr>
              <a:t>Leadership</a:t>
            </a:r>
            <a:endParaRPr dirty="0">
              <a:solidFill>
                <a:srgbClr val="000000"/>
              </a:solidFill>
            </a:endParaRPr>
          </a:p>
          <a:p>
            <a:pPr lvl="1">
              <a:buClr>
                <a:srgbClr val="000000"/>
              </a:buClr>
            </a:pPr>
            <a:r>
              <a:rPr lang="en" dirty="0">
                <a:solidFill>
                  <a:srgbClr val="000000"/>
                </a:solidFill>
              </a:rPr>
              <a:t>Responsible citizenship</a:t>
            </a:r>
            <a:endParaRPr dirty="0">
              <a:solidFill>
                <a:srgbClr val="000000"/>
              </a:solidFill>
            </a:endParaRPr>
          </a:p>
        </p:txBody>
      </p:sp>
      <p:pic>
        <p:nvPicPr>
          <p:cNvPr id="129" name="Google Shape;129;p23"/>
          <p:cNvPicPr preferRelativeResize="0"/>
          <p:nvPr/>
        </p:nvPicPr>
        <p:blipFill>
          <a:blip r:embed="rId3">
            <a:alphaModFix/>
          </a:blip>
          <a:stretch>
            <a:fillRect/>
          </a:stretch>
        </p:blipFill>
        <p:spPr>
          <a:xfrm>
            <a:off x="6634574" y="1213907"/>
            <a:ext cx="5564119" cy="5143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8567234" y="2911417"/>
            <a:ext cx="3527335" cy="2337632"/>
          </a:xfrm>
          <a:prstGeom prst="rect">
            <a:avLst/>
          </a:prstGeom>
          <a:noFill/>
          <a:ln>
            <a:noFill/>
          </a:ln>
        </p:spPr>
      </p:pic>
      <p:sp>
        <p:nvSpPr>
          <p:cNvPr id="135" name="Google Shape;135;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Who is CAPE for?</a:t>
            </a:r>
            <a:endParaRPr dirty="0">
              <a:solidFill>
                <a:schemeClr val="tx1"/>
              </a:solidFill>
            </a:endParaRPr>
          </a:p>
        </p:txBody>
      </p:sp>
      <p:sp>
        <p:nvSpPr>
          <p:cNvPr id="136" name="Google Shape;136;p24"/>
          <p:cNvSpPr txBox="1">
            <a:spLocks noGrp="1"/>
          </p:cNvSpPr>
          <p:nvPr>
            <p:ph type="body" idx="1"/>
          </p:nvPr>
        </p:nvSpPr>
        <p:spPr>
          <a:xfrm>
            <a:off x="415600" y="1536633"/>
            <a:ext cx="8962000" cy="5087200"/>
          </a:xfrm>
          <a:prstGeom prst="rect">
            <a:avLst/>
          </a:prstGeom>
        </p:spPr>
        <p:txBody>
          <a:bodyPr spcFirstLastPara="1" vert="horz" wrap="square" lIns="121900" tIns="121900" rIns="121900" bIns="121900" rtlCol="0" anchor="t" anchorCtr="0">
            <a:noAutofit/>
          </a:bodyPr>
          <a:lstStyle/>
          <a:p>
            <a:pPr>
              <a:spcBef>
                <a:spcPts val="0"/>
              </a:spcBef>
              <a:buClr>
                <a:srgbClr val="000000"/>
              </a:buClr>
              <a:buChar char="●"/>
            </a:pPr>
            <a:r>
              <a:rPr lang="en" sz="3200" dirty="0">
                <a:solidFill>
                  <a:srgbClr val="000000"/>
                </a:solidFill>
              </a:rPr>
              <a:t>Youth groups, ages 11-18</a:t>
            </a:r>
            <a:endParaRPr sz="3200" dirty="0">
              <a:solidFill>
                <a:srgbClr val="000000"/>
              </a:solidFill>
            </a:endParaRPr>
          </a:p>
          <a:p>
            <a:pPr lvl="1">
              <a:buClr>
                <a:srgbClr val="000000"/>
              </a:buClr>
            </a:pPr>
            <a:r>
              <a:rPr lang="en" sz="2667" dirty="0">
                <a:solidFill>
                  <a:srgbClr val="000000"/>
                </a:solidFill>
              </a:rPr>
              <a:t>4-H, after-school, Scouts, school clubs, classrooms, homeschools, etc.</a:t>
            </a:r>
            <a:endParaRPr sz="2667" dirty="0">
              <a:solidFill>
                <a:srgbClr val="000000"/>
              </a:solidFill>
            </a:endParaRPr>
          </a:p>
          <a:p>
            <a:pPr>
              <a:spcBef>
                <a:spcPts val="0"/>
              </a:spcBef>
              <a:buClr>
                <a:srgbClr val="000000"/>
              </a:buClr>
              <a:buChar char="●"/>
            </a:pPr>
            <a:r>
              <a:rPr lang="en" sz="3200" dirty="0">
                <a:solidFill>
                  <a:srgbClr val="000000"/>
                </a:solidFill>
              </a:rPr>
              <a:t>Who tends to be successful?</a:t>
            </a:r>
            <a:endParaRPr sz="3200" dirty="0">
              <a:solidFill>
                <a:srgbClr val="000000"/>
              </a:solidFill>
            </a:endParaRPr>
          </a:p>
          <a:p>
            <a:pPr lvl="1">
              <a:buClr>
                <a:srgbClr val="000000"/>
              </a:buClr>
            </a:pPr>
            <a:r>
              <a:rPr lang="en" sz="2667" dirty="0">
                <a:solidFill>
                  <a:srgbClr val="000000"/>
                </a:solidFill>
              </a:rPr>
              <a:t>Youth who are familiar with each other</a:t>
            </a:r>
            <a:endParaRPr sz="2667" dirty="0">
              <a:solidFill>
                <a:srgbClr val="000000"/>
              </a:solidFill>
            </a:endParaRPr>
          </a:p>
          <a:p>
            <a:pPr lvl="1">
              <a:buClr>
                <a:srgbClr val="000000"/>
              </a:buClr>
            </a:pPr>
            <a:r>
              <a:rPr lang="en" sz="2667" dirty="0">
                <a:solidFill>
                  <a:srgbClr val="000000"/>
                </a:solidFill>
              </a:rPr>
              <a:t>Passionate about the environment</a:t>
            </a:r>
            <a:endParaRPr sz="2667" dirty="0">
              <a:solidFill>
                <a:srgbClr val="000000"/>
              </a:solidFill>
            </a:endParaRPr>
          </a:p>
          <a:p>
            <a:pPr lvl="1">
              <a:buClr>
                <a:srgbClr val="000000"/>
              </a:buClr>
            </a:pPr>
            <a:r>
              <a:rPr lang="en" sz="2667" dirty="0">
                <a:solidFill>
                  <a:srgbClr val="000000"/>
                </a:solidFill>
              </a:rPr>
              <a:t>Creative thinkers</a:t>
            </a:r>
            <a:endParaRPr sz="2667" dirty="0">
              <a:solidFill>
                <a:srgbClr val="000000"/>
              </a:solidFill>
            </a:endParaRPr>
          </a:p>
          <a:p>
            <a:pPr lvl="1">
              <a:buClr>
                <a:srgbClr val="000000"/>
              </a:buClr>
            </a:pPr>
            <a:r>
              <a:rPr lang="en" sz="2667" dirty="0">
                <a:solidFill>
                  <a:srgbClr val="000000"/>
                </a:solidFill>
              </a:rPr>
              <a:t>Ready for a challenge</a:t>
            </a:r>
            <a:endParaRPr sz="2667" dirty="0">
              <a:solidFill>
                <a:srgbClr val="000000"/>
              </a:solidFill>
            </a:endParaRPr>
          </a:p>
          <a:p>
            <a:pPr lvl="1">
              <a:buClr>
                <a:srgbClr val="000000"/>
              </a:buClr>
            </a:pPr>
            <a:r>
              <a:rPr lang="en" sz="2667" dirty="0">
                <a:solidFill>
                  <a:srgbClr val="000000"/>
                </a:solidFill>
              </a:rPr>
              <a:t>Skilled leader</a:t>
            </a:r>
            <a:endParaRPr sz="2667"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CAPE Objectives</a:t>
            </a:r>
            <a:endParaRPr dirty="0">
              <a:solidFill>
                <a:schemeClr val="tx1"/>
              </a:solidFill>
            </a:endParaRPr>
          </a:p>
        </p:txBody>
      </p:sp>
      <p:sp>
        <p:nvSpPr>
          <p:cNvPr id="142" name="Google Shape;142;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Bef>
                <a:spcPts val="0"/>
              </a:spcBef>
              <a:spcAft>
                <a:spcPts val="1600"/>
              </a:spcAft>
              <a:buNone/>
            </a:pPr>
            <a:endParaRPr/>
          </a:p>
        </p:txBody>
      </p:sp>
      <p:pic>
        <p:nvPicPr>
          <p:cNvPr id="143" name="Google Shape;143;p25"/>
          <p:cNvPicPr preferRelativeResize="0"/>
          <p:nvPr/>
        </p:nvPicPr>
        <p:blipFill>
          <a:blip r:embed="rId3">
            <a:alphaModFix/>
          </a:blip>
          <a:stretch>
            <a:fillRect/>
          </a:stretch>
        </p:blipFill>
        <p:spPr>
          <a:xfrm>
            <a:off x="0" y="1536639"/>
            <a:ext cx="12191997" cy="52527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TextBox 1">
            <a:extLst>
              <a:ext uri="{FF2B5EF4-FFF2-40B4-BE49-F238E27FC236}">
                <a16:creationId xmlns:a16="http://schemas.microsoft.com/office/drawing/2014/main" id="{8303D87B-B552-96D2-B2E4-E934ACF9747A}"/>
              </a:ext>
            </a:extLst>
          </p:cNvPr>
          <p:cNvSpPr txBox="1"/>
          <p:nvPr/>
        </p:nvSpPr>
        <p:spPr>
          <a:xfrm>
            <a:off x="1507952" y="5724863"/>
            <a:ext cx="9532187"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3200" dirty="0"/>
              <a:t>Let's hear what the youth have to say about CAPE</a:t>
            </a:r>
            <a:r>
              <a:rPr lang="en-US" sz="2400" dirty="0"/>
              <a:t>.</a:t>
            </a:r>
          </a:p>
        </p:txBody>
      </p:sp>
      <p:pic>
        <p:nvPicPr>
          <p:cNvPr id="3" name="Online Media 2" descr="CAPE Promo Video">
            <a:hlinkClick r:id="" action="ppaction://media"/>
            <a:extLst>
              <a:ext uri="{FF2B5EF4-FFF2-40B4-BE49-F238E27FC236}">
                <a16:creationId xmlns:a16="http://schemas.microsoft.com/office/drawing/2014/main" id="{BB349F3D-336D-B425-64AE-7E547BC80723}"/>
              </a:ext>
            </a:extLst>
          </p:cNvPr>
          <p:cNvPicPr>
            <a:picLocks noRot="1" noChangeAspect="1"/>
          </p:cNvPicPr>
          <p:nvPr>
            <a:videoFile r:link="rId1"/>
          </p:nvPr>
        </p:nvPicPr>
        <p:blipFill>
          <a:blip r:embed="rId4"/>
          <a:stretch>
            <a:fillRect/>
          </a:stretch>
        </p:blipFill>
        <p:spPr>
          <a:xfrm>
            <a:off x="2340811" y="1481499"/>
            <a:ext cx="7510378" cy="4243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6"/>
          <p:cNvPicPr preferRelativeResize="0"/>
          <p:nvPr/>
        </p:nvPicPr>
        <p:blipFill>
          <a:blip r:embed="rId3">
            <a:alphaModFix/>
          </a:blip>
          <a:stretch>
            <a:fillRect/>
          </a:stretch>
        </p:blipFill>
        <p:spPr>
          <a:xfrm>
            <a:off x="8934732" y="1904751"/>
            <a:ext cx="3048499" cy="3048499"/>
          </a:xfrm>
          <a:prstGeom prst="rect">
            <a:avLst/>
          </a:prstGeom>
          <a:noFill/>
          <a:ln>
            <a:noFill/>
          </a:ln>
        </p:spPr>
      </p:pic>
      <p:sp>
        <p:nvSpPr>
          <p:cNvPr id="149" name="Google Shape;149;p2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chemeClr val="tx1"/>
                </a:solidFill>
              </a:rPr>
              <a:t>It’s a Process</a:t>
            </a:r>
            <a:endParaRPr dirty="0">
              <a:solidFill>
                <a:schemeClr val="tx1"/>
              </a:solidFill>
            </a:endParaRPr>
          </a:p>
        </p:txBody>
      </p:sp>
      <p:sp>
        <p:nvSpPr>
          <p:cNvPr id="150" name="Google Shape;150;p26"/>
          <p:cNvSpPr txBox="1">
            <a:spLocks noGrp="1"/>
          </p:cNvSpPr>
          <p:nvPr>
            <p:ph type="body" idx="1"/>
          </p:nvPr>
        </p:nvSpPr>
        <p:spPr>
          <a:xfrm>
            <a:off x="415601" y="1536633"/>
            <a:ext cx="9915516" cy="4555200"/>
          </a:xfrm>
          <a:prstGeom prst="rect">
            <a:avLst/>
          </a:prstGeom>
        </p:spPr>
        <p:txBody>
          <a:bodyPr spcFirstLastPara="1" vert="horz" wrap="square" lIns="121900" tIns="121900" rIns="121900" bIns="121900" rtlCol="0" anchor="t" anchorCtr="0">
            <a:noAutofit/>
          </a:bodyPr>
          <a:lstStyle/>
          <a:p>
            <a:pPr marL="0" indent="0">
              <a:lnSpc>
                <a:spcPct val="100000"/>
              </a:lnSpc>
              <a:spcBef>
                <a:spcPts val="0"/>
              </a:spcBef>
              <a:buNone/>
            </a:pPr>
            <a:r>
              <a:rPr lang="en" sz="3200" b="1" dirty="0">
                <a:solidFill>
                  <a:srgbClr val="000000"/>
                </a:solidFill>
              </a:rPr>
              <a:t>Not just community service</a:t>
            </a:r>
            <a:endParaRPr sz="3200" b="1" dirty="0">
              <a:solidFill>
                <a:srgbClr val="000000"/>
              </a:solidFill>
            </a:endParaRPr>
          </a:p>
          <a:p>
            <a:pPr>
              <a:lnSpc>
                <a:spcPct val="100000"/>
              </a:lnSpc>
              <a:spcBef>
                <a:spcPts val="0"/>
              </a:spcBef>
              <a:buClr>
                <a:srgbClr val="000000"/>
              </a:buClr>
              <a:buChar char="●"/>
            </a:pPr>
            <a:r>
              <a:rPr lang="en" sz="3200" dirty="0">
                <a:solidFill>
                  <a:srgbClr val="000000"/>
                </a:solidFill>
              </a:rPr>
              <a:t>…doing a service project in the community</a:t>
            </a:r>
            <a:endParaRPr sz="3200" dirty="0">
              <a:solidFill>
                <a:srgbClr val="000000"/>
              </a:solidFill>
            </a:endParaRPr>
          </a:p>
          <a:p>
            <a:pPr>
              <a:lnSpc>
                <a:spcPct val="100000"/>
              </a:lnSpc>
              <a:spcBef>
                <a:spcPts val="0"/>
              </a:spcBef>
              <a:buClr>
                <a:srgbClr val="000000"/>
              </a:buClr>
              <a:buChar char="●"/>
            </a:pPr>
            <a:r>
              <a:rPr lang="en" sz="3200" dirty="0">
                <a:solidFill>
                  <a:srgbClr val="000000"/>
                </a:solidFill>
              </a:rPr>
              <a:t>Not a short “one and done” activity</a:t>
            </a:r>
            <a:endParaRPr sz="3200" dirty="0">
              <a:solidFill>
                <a:srgbClr val="000000"/>
              </a:solidFill>
            </a:endParaRPr>
          </a:p>
          <a:p>
            <a:pPr marL="0" indent="0">
              <a:lnSpc>
                <a:spcPct val="100000"/>
              </a:lnSpc>
              <a:spcBef>
                <a:spcPts val="0"/>
              </a:spcBef>
              <a:buNone/>
            </a:pPr>
            <a:r>
              <a:rPr lang="en" sz="3200" b="1" dirty="0">
                <a:solidFill>
                  <a:srgbClr val="000000"/>
                </a:solidFill>
              </a:rPr>
              <a:t>Through CAPE kids learn about governance as they explore the issue</a:t>
            </a:r>
            <a:endParaRPr sz="3200" b="1" dirty="0">
              <a:solidFill>
                <a:srgbClr val="000000"/>
              </a:solidFill>
            </a:endParaRPr>
          </a:p>
          <a:p>
            <a:pPr>
              <a:lnSpc>
                <a:spcPct val="100000"/>
              </a:lnSpc>
              <a:spcBef>
                <a:spcPts val="0"/>
              </a:spcBef>
              <a:buClr>
                <a:srgbClr val="000000"/>
              </a:buClr>
              <a:buChar char="●"/>
            </a:pPr>
            <a:r>
              <a:rPr lang="en" sz="3200" dirty="0">
                <a:solidFill>
                  <a:srgbClr val="000000"/>
                </a:solidFill>
              </a:rPr>
              <a:t>Who is the decision maker?</a:t>
            </a:r>
            <a:endParaRPr sz="3200" dirty="0">
              <a:solidFill>
                <a:srgbClr val="000000"/>
              </a:solidFill>
            </a:endParaRPr>
          </a:p>
          <a:p>
            <a:pPr>
              <a:lnSpc>
                <a:spcPct val="100000"/>
              </a:lnSpc>
              <a:spcBef>
                <a:spcPts val="0"/>
              </a:spcBef>
              <a:buClr>
                <a:srgbClr val="000000"/>
              </a:buClr>
              <a:buChar char="●"/>
            </a:pPr>
            <a:r>
              <a:rPr lang="en" sz="3200" dirty="0">
                <a:solidFill>
                  <a:srgbClr val="000000"/>
                </a:solidFill>
              </a:rPr>
              <a:t>How are decisions made?</a:t>
            </a:r>
            <a:endParaRPr sz="3200" dirty="0">
              <a:solidFill>
                <a:srgbClr val="000000"/>
              </a:solidFill>
            </a:endParaRPr>
          </a:p>
          <a:p>
            <a:pPr>
              <a:lnSpc>
                <a:spcPct val="100000"/>
              </a:lnSpc>
              <a:spcBef>
                <a:spcPts val="0"/>
              </a:spcBef>
              <a:buClr>
                <a:srgbClr val="000000"/>
              </a:buClr>
              <a:buChar char="●"/>
            </a:pPr>
            <a:r>
              <a:rPr lang="en" sz="3200" dirty="0">
                <a:solidFill>
                  <a:srgbClr val="000000"/>
                </a:solidFill>
              </a:rPr>
              <a:t>What could help make the situation better?</a:t>
            </a:r>
            <a:endParaRPr sz="3200" dirty="0">
              <a:solidFill>
                <a:srgbClr val="000000"/>
              </a:solidFill>
            </a:endParaRPr>
          </a:p>
          <a:p>
            <a:pPr marL="0" indent="0">
              <a:lnSpc>
                <a:spcPct val="100000"/>
              </a:lnSpc>
              <a:spcBef>
                <a:spcPts val="0"/>
              </a:spcBef>
              <a:buNone/>
            </a:pPr>
            <a:r>
              <a:rPr lang="en" sz="3200" b="1" dirty="0">
                <a:solidFill>
                  <a:srgbClr val="000000"/>
                </a:solidFill>
              </a:rPr>
              <a:t>CAPE enables youth to be engaged in civic life</a:t>
            </a:r>
            <a:endParaRPr sz="3200" b="1"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Getting to a community issue</a:t>
            </a:r>
            <a:endParaRPr dirty="0">
              <a:solidFill>
                <a:schemeClr val="tx1"/>
              </a:solidFill>
            </a:endParaRPr>
          </a:p>
          <a:p>
            <a:endParaRPr dirty="0"/>
          </a:p>
          <a:p>
            <a:endParaRPr dirty="0"/>
          </a:p>
        </p:txBody>
      </p:sp>
      <p:graphicFrame>
        <p:nvGraphicFramePr>
          <p:cNvPr id="170" name="Google Shape;170;p29"/>
          <p:cNvGraphicFramePr/>
          <p:nvPr/>
        </p:nvGraphicFramePr>
        <p:xfrm>
          <a:off x="758201" y="1589501"/>
          <a:ext cx="10553700" cy="4787900"/>
        </p:xfrm>
        <a:graphic>
          <a:graphicData uri="http://schemas.openxmlformats.org/drawingml/2006/table">
            <a:tbl>
              <a:tblPr>
                <a:noFill/>
              </a:tblPr>
              <a:tblGrid>
                <a:gridCol w="3036904">
                  <a:extLst>
                    <a:ext uri="{9D8B030D-6E8A-4147-A177-3AD203B41FA5}">
                      <a16:colId xmlns:a16="http://schemas.microsoft.com/office/drawing/2014/main" val="20000"/>
                    </a:ext>
                  </a:extLst>
                </a:gridCol>
                <a:gridCol w="3767603">
                  <a:extLst>
                    <a:ext uri="{9D8B030D-6E8A-4147-A177-3AD203B41FA5}">
                      <a16:colId xmlns:a16="http://schemas.microsoft.com/office/drawing/2014/main" val="20001"/>
                    </a:ext>
                  </a:extLst>
                </a:gridCol>
                <a:gridCol w="3749193">
                  <a:extLst>
                    <a:ext uri="{9D8B030D-6E8A-4147-A177-3AD203B41FA5}">
                      <a16:colId xmlns:a16="http://schemas.microsoft.com/office/drawing/2014/main" val="20002"/>
                    </a:ext>
                  </a:extLst>
                </a:gridCol>
              </a:tblGrid>
              <a:tr h="749300">
                <a:tc>
                  <a:txBody>
                    <a:bodyPr/>
                    <a:lstStyle/>
                    <a:p>
                      <a:pPr marL="0" lvl="0" indent="0" algn="l" rtl="0">
                        <a:lnSpc>
                          <a:spcPct val="115000"/>
                        </a:lnSpc>
                        <a:spcBef>
                          <a:spcPts val="0"/>
                        </a:spcBef>
                        <a:spcAft>
                          <a:spcPts val="0"/>
                        </a:spcAft>
                        <a:buNone/>
                      </a:pPr>
                      <a:r>
                        <a:rPr lang="en" sz="1800" b="1">
                          <a:solidFill>
                            <a:srgbClr val="FFFFFF"/>
                          </a:solidFill>
                        </a:rPr>
                        <a:t>Individual Action</a:t>
                      </a:r>
                      <a:endParaRPr sz="1800" b="1">
                        <a:solidFill>
                          <a:srgbClr val="FFFFFF"/>
                        </a:solidFill>
                      </a:endParaRPr>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C6BB"/>
                    </a:solidFill>
                  </a:tcPr>
                </a:tc>
                <a:tc>
                  <a:txBody>
                    <a:bodyPr/>
                    <a:lstStyle/>
                    <a:p>
                      <a:pPr marL="0" lvl="0" indent="0" algn="l" rtl="0">
                        <a:lnSpc>
                          <a:spcPct val="115000"/>
                        </a:lnSpc>
                        <a:spcBef>
                          <a:spcPts val="0"/>
                        </a:spcBef>
                        <a:spcAft>
                          <a:spcPts val="0"/>
                        </a:spcAft>
                        <a:buNone/>
                      </a:pPr>
                      <a:r>
                        <a:rPr lang="en" sz="1800" b="1">
                          <a:solidFill>
                            <a:srgbClr val="FFFFFF"/>
                          </a:solidFill>
                        </a:rPr>
                        <a:t>Community Request</a:t>
                      </a:r>
                      <a:endParaRPr sz="1800" b="1">
                        <a:solidFill>
                          <a:srgbClr val="FFFFFF"/>
                        </a:solidFill>
                      </a:endParaRPr>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C6BB"/>
                    </a:solidFill>
                  </a:tcPr>
                </a:tc>
                <a:tc>
                  <a:txBody>
                    <a:bodyPr/>
                    <a:lstStyle/>
                    <a:p>
                      <a:pPr marL="0" lvl="0" indent="0" algn="l" rtl="0">
                        <a:lnSpc>
                          <a:spcPct val="115000"/>
                        </a:lnSpc>
                        <a:spcBef>
                          <a:spcPts val="0"/>
                        </a:spcBef>
                        <a:spcAft>
                          <a:spcPts val="0"/>
                        </a:spcAft>
                        <a:buNone/>
                      </a:pPr>
                      <a:r>
                        <a:rPr lang="en" sz="1800" b="1">
                          <a:solidFill>
                            <a:srgbClr val="FFFFFF"/>
                          </a:solidFill>
                        </a:rPr>
                        <a:t>Community Activity</a:t>
                      </a:r>
                      <a:endParaRPr sz="1800" b="1">
                        <a:solidFill>
                          <a:srgbClr val="FFFFFF"/>
                        </a:solidFill>
                      </a:endParaRPr>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C6BB"/>
                    </a:solidFill>
                  </a:tcPr>
                </a:tc>
                <a:extLst>
                  <a:ext uri="{0D108BD9-81ED-4DB2-BD59-A6C34878D82A}">
                    <a16:rowId xmlns:a16="http://schemas.microsoft.com/office/drawing/2014/main" val="10000"/>
                  </a:ext>
                </a:extLst>
              </a:tr>
              <a:tr h="1739900">
                <a:tc>
                  <a:txBody>
                    <a:bodyPr/>
                    <a:lstStyle/>
                    <a:p>
                      <a:pPr marL="0" lvl="0" indent="0" algn="l" rtl="0">
                        <a:lnSpc>
                          <a:spcPct val="115000"/>
                        </a:lnSpc>
                        <a:spcBef>
                          <a:spcPts val="0"/>
                        </a:spcBef>
                        <a:spcAft>
                          <a:spcPts val="0"/>
                        </a:spcAft>
                        <a:buNone/>
                      </a:pPr>
                      <a:r>
                        <a:rPr lang="en" sz="1800"/>
                        <a:t>Plant a tree</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tc>
                  <a:txBody>
                    <a:bodyPr/>
                    <a:lstStyle/>
                    <a:p>
                      <a:pPr marL="0" lvl="0" indent="0" algn="l" rtl="0">
                        <a:lnSpc>
                          <a:spcPct val="115000"/>
                        </a:lnSpc>
                        <a:spcBef>
                          <a:spcPts val="0"/>
                        </a:spcBef>
                        <a:spcAft>
                          <a:spcPts val="0"/>
                        </a:spcAft>
                        <a:buNone/>
                      </a:pPr>
                      <a:r>
                        <a:rPr lang="en" sz="1800"/>
                        <a:t>Ask community to plant trees in communities without trees</a:t>
                      </a:r>
                      <a:endParaRPr sz="1800"/>
                    </a:p>
                    <a:p>
                      <a:pPr marL="0" lvl="0" indent="0" algn="l" rtl="0">
                        <a:lnSpc>
                          <a:spcPct val="115000"/>
                        </a:lnSpc>
                        <a:spcBef>
                          <a:spcPts val="0"/>
                        </a:spcBef>
                        <a:spcAft>
                          <a:spcPts val="0"/>
                        </a:spcAft>
                        <a:buNone/>
                      </a:pPr>
                      <a:r>
                        <a:rPr lang="en" sz="1800"/>
                        <a:t>Ask community to care for urban trees</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tc>
                  <a:txBody>
                    <a:bodyPr/>
                    <a:lstStyle/>
                    <a:p>
                      <a:pPr marL="0" lvl="0" indent="0" algn="l" rtl="0">
                        <a:lnSpc>
                          <a:spcPct val="115000"/>
                        </a:lnSpc>
                        <a:spcBef>
                          <a:spcPts val="0"/>
                        </a:spcBef>
                        <a:spcAft>
                          <a:spcPts val="0"/>
                        </a:spcAft>
                        <a:buNone/>
                      </a:pPr>
                      <a:r>
                        <a:rPr lang="en" sz="1800"/>
                        <a:t>Map the tree canopy and identify gaps</a:t>
                      </a:r>
                      <a:endParaRPr sz="1800"/>
                    </a:p>
                    <a:p>
                      <a:pPr marL="0" lvl="0" indent="0" algn="l" rtl="0">
                        <a:lnSpc>
                          <a:spcPct val="115000"/>
                        </a:lnSpc>
                        <a:spcBef>
                          <a:spcPts val="0"/>
                        </a:spcBef>
                        <a:spcAft>
                          <a:spcPts val="0"/>
                        </a:spcAft>
                        <a:buNone/>
                      </a:pPr>
                      <a:r>
                        <a:rPr lang="en" sz="1800"/>
                        <a:t>Organize a tree festival to provide information</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extLst>
                  <a:ext uri="{0D108BD9-81ED-4DB2-BD59-A6C34878D82A}">
                    <a16:rowId xmlns:a16="http://schemas.microsoft.com/office/drawing/2014/main" val="10001"/>
                  </a:ext>
                </a:extLst>
              </a:tr>
              <a:tr h="952500">
                <a:tc>
                  <a:txBody>
                    <a:bodyPr/>
                    <a:lstStyle/>
                    <a:p>
                      <a:pPr marL="0" lvl="0" indent="0" algn="l" rtl="0">
                        <a:lnSpc>
                          <a:spcPct val="115000"/>
                        </a:lnSpc>
                        <a:spcBef>
                          <a:spcPts val="0"/>
                        </a:spcBef>
                        <a:spcAft>
                          <a:spcPts val="0"/>
                        </a:spcAft>
                        <a:buNone/>
                      </a:pPr>
                      <a:r>
                        <a:rPr lang="en" sz="1800"/>
                        <a:t>Ride a bike</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5F3"/>
                    </a:solidFill>
                  </a:tcPr>
                </a:tc>
                <a:tc>
                  <a:txBody>
                    <a:bodyPr/>
                    <a:lstStyle/>
                    <a:p>
                      <a:pPr marL="0" lvl="0" indent="0" algn="l" rtl="0">
                        <a:lnSpc>
                          <a:spcPct val="115000"/>
                        </a:lnSpc>
                        <a:spcBef>
                          <a:spcPts val="0"/>
                        </a:spcBef>
                        <a:spcAft>
                          <a:spcPts val="0"/>
                        </a:spcAft>
                        <a:buNone/>
                      </a:pPr>
                      <a:r>
                        <a:rPr lang="en" sz="1800"/>
                        <a:t>Request more bike racks at destinations on public property</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5F3"/>
                    </a:solidFill>
                  </a:tcPr>
                </a:tc>
                <a:tc>
                  <a:txBody>
                    <a:bodyPr/>
                    <a:lstStyle/>
                    <a:p>
                      <a:pPr marL="0" lvl="0" indent="0" algn="l" rtl="0">
                        <a:lnSpc>
                          <a:spcPct val="115000"/>
                        </a:lnSpc>
                        <a:spcBef>
                          <a:spcPts val="0"/>
                        </a:spcBef>
                        <a:spcAft>
                          <a:spcPts val="0"/>
                        </a:spcAft>
                        <a:buNone/>
                      </a:pPr>
                      <a:r>
                        <a:rPr lang="en" sz="1800"/>
                        <a:t>Map existing bike racks</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F5F3"/>
                    </a:solidFill>
                  </a:tcPr>
                </a:tc>
                <a:extLst>
                  <a:ext uri="{0D108BD9-81ED-4DB2-BD59-A6C34878D82A}">
                    <a16:rowId xmlns:a16="http://schemas.microsoft.com/office/drawing/2014/main" val="10002"/>
                  </a:ext>
                </a:extLst>
              </a:tr>
              <a:tr h="1346200">
                <a:tc>
                  <a:txBody>
                    <a:bodyPr/>
                    <a:lstStyle/>
                    <a:p>
                      <a:pPr marL="0" lvl="0" indent="0" algn="l" rtl="0">
                        <a:lnSpc>
                          <a:spcPct val="115000"/>
                        </a:lnSpc>
                        <a:spcBef>
                          <a:spcPts val="0"/>
                        </a:spcBef>
                        <a:spcAft>
                          <a:spcPts val="0"/>
                        </a:spcAft>
                        <a:buNone/>
                      </a:pPr>
                      <a:r>
                        <a:rPr lang="en" sz="1800"/>
                        <a:t>Avoid single use plastic</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tc>
                  <a:txBody>
                    <a:bodyPr/>
                    <a:lstStyle/>
                    <a:p>
                      <a:pPr marL="0" lvl="0" indent="0" algn="l" rtl="0">
                        <a:lnSpc>
                          <a:spcPct val="115000"/>
                        </a:lnSpc>
                        <a:spcBef>
                          <a:spcPts val="0"/>
                        </a:spcBef>
                        <a:spcAft>
                          <a:spcPts val="0"/>
                        </a:spcAft>
                        <a:buNone/>
                      </a:pPr>
                      <a:r>
                        <a:rPr lang="en" sz="1800"/>
                        <a:t>Ask for a ban on certain plastics</a:t>
                      </a:r>
                      <a:endParaRPr sz="180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tc>
                  <a:txBody>
                    <a:bodyPr/>
                    <a:lstStyle/>
                    <a:p>
                      <a:pPr marL="0" lvl="0" indent="0" algn="l" rtl="0">
                        <a:lnSpc>
                          <a:spcPct val="115000"/>
                        </a:lnSpc>
                        <a:spcBef>
                          <a:spcPts val="0"/>
                        </a:spcBef>
                        <a:spcAft>
                          <a:spcPts val="0"/>
                        </a:spcAft>
                        <a:buNone/>
                      </a:pPr>
                      <a:r>
                        <a:rPr lang="en" sz="1800" dirty="0"/>
                        <a:t>Demonstrate existing substitutes or ways people don’t need these plastics</a:t>
                      </a:r>
                      <a:endParaRPr sz="1800" dirty="0"/>
                    </a:p>
                  </a:txBody>
                  <a:tcPr marL="121933" marR="121933" marT="60967" marB="60967">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BEA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563671" y="364145"/>
            <a:ext cx="6598000" cy="1176400"/>
          </a:xfrm>
          <a:prstGeom prst="rect">
            <a:avLst/>
          </a:prstGeom>
        </p:spPr>
        <p:txBody>
          <a:bodyPr spcFirstLastPara="1" vert="horz" wrap="square" lIns="121900" tIns="121900" rIns="121900" bIns="121900" rtlCol="0" anchor="t" anchorCtr="0">
            <a:noAutofit/>
          </a:bodyPr>
          <a:lstStyle/>
          <a:p>
            <a:r>
              <a:rPr lang="en" sz="3733" dirty="0"/>
              <a:t>What could go wrong?</a:t>
            </a:r>
            <a:endParaRPr lang="en-US" sz="3733" dirty="0"/>
          </a:p>
        </p:txBody>
      </p:sp>
      <p:sp>
        <p:nvSpPr>
          <p:cNvPr id="156" name="Google Shape;156;p27"/>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Autofit/>
          </a:bodyPr>
          <a:lstStyle/>
          <a:p>
            <a:pPr indent="-491054">
              <a:buClr>
                <a:srgbClr val="000000"/>
              </a:buClr>
              <a:buSzPts val="2200"/>
            </a:pPr>
            <a:r>
              <a:rPr lang="en" sz="2933" dirty="0">
                <a:solidFill>
                  <a:srgbClr val="000000"/>
                </a:solidFill>
              </a:rPr>
              <a:t>Kids leap to action, without considering consequences</a:t>
            </a:r>
            <a:endParaRPr sz="2933" dirty="0">
              <a:solidFill>
                <a:srgbClr val="000000"/>
              </a:solidFill>
            </a:endParaRPr>
          </a:p>
          <a:p>
            <a:pPr indent="-491054">
              <a:buClr>
                <a:srgbClr val="000000"/>
              </a:buClr>
              <a:buSzPts val="2200"/>
            </a:pPr>
            <a:r>
              <a:rPr lang="en" sz="2933" dirty="0">
                <a:solidFill>
                  <a:srgbClr val="000000"/>
                </a:solidFill>
              </a:rPr>
              <a:t>Offend stakeholders &amp; groups</a:t>
            </a:r>
            <a:endParaRPr sz="2933" dirty="0">
              <a:solidFill>
                <a:srgbClr val="000000"/>
              </a:solidFill>
            </a:endParaRPr>
          </a:p>
          <a:p>
            <a:pPr indent="-491054">
              <a:buClr>
                <a:srgbClr val="000000"/>
              </a:buClr>
              <a:buSzPts val="2200"/>
            </a:pPr>
            <a:r>
              <a:rPr lang="en" sz="2933" dirty="0">
                <a:solidFill>
                  <a:srgbClr val="000000"/>
                </a:solidFill>
              </a:rPr>
              <a:t>Take on controversy</a:t>
            </a:r>
            <a:endParaRPr sz="2933" dirty="0">
              <a:solidFill>
                <a:srgbClr val="000000"/>
              </a:solidFill>
            </a:endParaRPr>
          </a:p>
          <a:p>
            <a:pPr indent="-491054">
              <a:buClr>
                <a:srgbClr val="000000"/>
              </a:buClr>
              <a:buSzPts val="2200"/>
            </a:pPr>
            <a:r>
              <a:rPr lang="en" sz="2933" dirty="0">
                <a:solidFill>
                  <a:srgbClr val="000000"/>
                </a:solidFill>
              </a:rPr>
              <a:t>Takes too much time</a:t>
            </a:r>
            <a:endParaRPr sz="2933" dirty="0">
              <a:solidFill>
                <a:srgbClr val="000000"/>
              </a:solidFill>
            </a:endParaRPr>
          </a:p>
          <a:p>
            <a:pPr indent="-491054">
              <a:buClr>
                <a:srgbClr val="000000"/>
              </a:buClr>
              <a:buSzPts val="2200"/>
            </a:pPr>
            <a:r>
              <a:rPr lang="en" sz="2933" dirty="0">
                <a:solidFill>
                  <a:srgbClr val="000000"/>
                </a:solidFill>
              </a:rPr>
              <a:t>Leaders not trained/skilled</a:t>
            </a:r>
            <a:endParaRPr sz="2933" dirty="0">
              <a:solidFill>
                <a:srgbClr val="000000"/>
              </a:solidFill>
            </a:endParaRPr>
          </a:p>
          <a:p>
            <a:pPr indent="-491054">
              <a:buClr>
                <a:srgbClr val="000000"/>
              </a:buClr>
              <a:buSzPts val="2200"/>
            </a:pPr>
            <a:r>
              <a:rPr lang="en" sz="2933" dirty="0">
                <a:solidFill>
                  <a:srgbClr val="000000"/>
                </a:solidFill>
              </a:rPr>
              <a:t>Adults aren’t civically engaged!</a:t>
            </a:r>
            <a:endParaRPr sz="2933" dirty="0">
              <a:solidFill>
                <a:srgbClr val="000000"/>
              </a:solidFill>
            </a:endParaRPr>
          </a:p>
        </p:txBody>
      </p:sp>
      <p:sp>
        <p:nvSpPr>
          <p:cNvPr id="157" name="Google Shape;157;p27"/>
          <p:cNvSpPr txBox="1">
            <a:spLocks noGrp="1"/>
          </p:cNvSpPr>
          <p:nvPr>
            <p:ph type="body" idx="2"/>
          </p:nvPr>
        </p:nvSpPr>
        <p:spPr>
          <a:xfrm>
            <a:off x="5992837" y="1536633"/>
            <a:ext cx="6199163" cy="4555200"/>
          </a:xfrm>
          <a:prstGeom prst="rect">
            <a:avLst/>
          </a:prstGeom>
        </p:spPr>
        <p:txBody>
          <a:bodyPr spcFirstLastPara="1" vert="horz" wrap="square" lIns="121900" tIns="121900" rIns="121900" bIns="121900" rtlCol="0" anchor="t" anchorCtr="0">
            <a:noAutofit/>
          </a:bodyPr>
          <a:lstStyle/>
          <a:p>
            <a:pPr indent="-491054">
              <a:buClr>
                <a:srgbClr val="000000"/>
              </a:buClr>
              <a:buSzPts val="2200"/>
            </a:pPr>
            <a:r>
              <a:rPr lang="en" sz="2933" dirty="0">
                <a:solidFill>
                  <a:srgbClr val="000000"/>
                </a:solidFill>
              </a:rPr>
              <a:t>First 4 meetings explore issues, listen to guest speakers</a:t>
            </a:r>
            <a:endParaRPr sz="2933" dirty="0">
              <a:solidFill>
                <a:srgbClr val="000000"/>
              </a:solidFill>
            </a:endParaRPr>
          </a:p>
          <a:p>
            <a:pPr indent="-491054">
              <a:buClr>
                <a:srgbClr val="000000"/>
              </a:buClr>
              <a:buSzPts val="2200"/>
            </a:pPr>
            <a:r>
              <a:rPr lang="en" sz="2933" dirty="0">
                <a:solidFill>
                  <a:srgbClr val="000000"/>
                </a:solidFill>
              </a:rPr>
              <a:t>Partner with community group</a:t>
            </a:r>
            <a:endParaRPr sz="2933" dirty="0">
              <a:solidFill>
                <a:srgbClr val="000000"/>
              </a:solidFill>
            </a:endParaRPr>
          </a:p>
          <a:p>
            <a:pPr indent="-491054">
              <a:buClr>
                <a:srgbClr val="000000"/>
              </a:buClr>
              <a:buSzPts val="2200"/>
            </a:pPr>
            <a:r>
              <a:rPr lang="en" sz="2933" dirty="0">
                <a:solidFill>
                  <a:srgbClr val="000000"/>
                </a:solidFill>
              </a:rPr>
              <a:t>Make a request</a:t>
            </a:r>
            <a:endParaRPr sz="2933" dirty="0">
              <a:solidFill>
                <a:srgbClr val="000000"/>
              </a:solidFill>
            </a:endParaRPr>
          </a:p>
          <a:p>
            <a:pPr indent="-491054">
              <a:buClr>
                <a:srgbClr val="000000"/>
              </a:buClr>
              <a:buSzPts val="2200"/>
            </a:pPr>
            <a:r>
              <a:rPr lang="en" sz="2933" dirty="0">
                <a:solidFill>
                  <a:srgbClr val="000000"/>
                </a:solidFill>
              </a:rPr>
              <a:t>Consider resources before action</a:t>
            </a:r>
            <a:endParaRPr sz="2933" dirty="0">
              <a:solidFill>
                <a:srgbClr val="000000"/>
              </a:solidFill>
            </a:endParaRPr>
          </a:p>
          <a:p>
            <a:pPr indent="-491054">
              <a:buClr>
                <a:srgbClr val="000000"/>
              </a:buClr>
              <a:buSzPts val="2200"/>
            </a:pPr>
            <a:r>
              <a:rPr lang="en" sz="2933" dirty="0">
                <a:solidFill>
                  <a:srgbClr val="000000"/>
                </a:solidFill>
              </a:rPr>
              <a:t>But it DOES take time</a:t>
            </a:r>
            <a:endParaRPr sz="2933" dirty="0">
              <a:solidFill>
                <a:srgbClr val="000000"/>
              </a:solidFill>
            </a:endParaRPr>
          </a:p>
          <a:p>
            <a:pPr indent="-491054">
              <a:buClr>
                <a:srgbClr val="000000"/>
              </a:buClr>
              <a:buSzPts val="2200"/>
            </a:pPr>
            <a:r>
              <a:rPr lang="en" sz="2933" dirty="0">
                <a:solidFill>
                  <a:srgbClr val="000000"/>
                </a:solidFill>
              </a:rPr>
              <a:t>Find partners and resource folks who are active!</a:t>
            </a:r>
            <a:endParaRPr sz="2933" dirty="0">
              <a:solidFill>
                <a:srgbClr val="000000"/>
              </a:solidFill>
            </a:endParaRPr>
          </a:p>
        </p:txBody>
      </p:sp>
      <p:sp>
        <p:nvSpPr>
          <p:cNvPr id="158" name="Google Shape;158;p27"/>
          <p:cNvSpPr txBox="1"/>
          <p:nvPr/>
        </p:nvSpPr>
        <p:spPr>
          <a:xfrm>
            <a:off x="6047637" y="364146"/>
            <a:ext cx="7513200" cy="820633"/>
          </a:xfrm>
          <a:prstGeom prst="rect">
            <a:avLst/>
          </a:prstGeom>
          <a:noFill/>
          <a:ln>
            <a:noFill/>
          </a:ln>
        </p:spPr>
        <p:txBody>
          <a:bodyPr spcFirstLastPara="1" wrap="square" lIns="121900" tIns="121900" rIns="121900" bIns="121900" anchor="t" anchorCtr="0">
            <a:spAutoFit/>
          </a:bodyPr>
          <a:lstStyle/>
          <a:p>
            <a:r>
              <a:rPr lang="en" sz="3733" dirty="0">
                <a:solidFill>
                  <a:srgbClr val="0070C0"/>
                </a:solidFill>
                <a:latin typeface="Alfa Slab One"/>
                <a:ea typeface="Alfa Slab One"/>
                <a:cs typeface="Alfa Slab One"/>
                <a:sym typeface="Alfa Slab One"/>
              </a:rPr>
              <a:t>How CAPE avoids </a:t>
            </a:r>
            <a:r>
              <a:rPr lang="en" sz="3733" dirty="0">
                <a:solidFill>
                  <a:srgbClr val="0070C0"/>
                </a:solidFill>
                <a:latin typeface="Alfa Slab One"/>
                <a:sym typeface="Alfa Slab One"/>
              </a:rPr>
              <a:t>potholes</a:t>
            </a:r>
            <a:endParaRPr lang="en-US" sz="3733"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415600" y="157300"/>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CAPE Overview</a:t>
            </a:r>
            <a:endParaRPr dirty="0">
              <a:solidFill>
                <a:schemeClr val="tx1"/>
              </a:solidFill>
            </a:endParaRPr>
          </a:p>
          <a:p>
            <a:endParaRPr dirty="0">
              <a:solidFill>
                <a:schemeClr val="tx1"/>
              </a:solidFill>
            </a:endParaRPr>
          </a:p>
          <a:p>
            <a:endParaRPr dirty="0"/>
          </a:p>
        </p:txBody>
      </p:sp>
      <p:sp>
        <p:nvSpPr>
          <p:cNvPr id="196" name="Google Shape;196;p3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Bef>
                <a:spcPts val="0"/>
              </a:spcBef>
              <a:spcAft>
                <a:spcPts val="1600"/>
              </a:spcAft>
              <a:buNone/>
            </a:pPr>
            <a:endParaRPr/>
          </a:p>
        </p:txBody>
      </p:sp>
      <p:pic>
        <p:nvPicPr>
          <p:cNvPr id="197" name="Google Shape;197;p32"/>
          <p:cNvPicPr preferRelativeResize="0"/>
          <p:nvPr/>
        </p:nvPicPr>
        <p:blipFill>
          <a:blip r:embed="rId3">
            <a:alphaModFix/>
          </a:blip>
          <a:stretch>
            <a:fillRect/>
          </a:stretch>
        </p:blipFill>
        <p:spPr>
          <a:xfrm>
            <a:off x="1" y="1126587"/>
            <a:ext cx="12192001" cy="57314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Each meeting</a:t>
            </a:r>
            <a:endParaRPr dirty="0">
              <a:solidFill>
                <a:schemeClr val="tx1"/>
              </a:solidFill>
            </a:endParaRPr>
          </a:p>
          <a:p>
            <a:endParaRPr dirty="0">
              <a:solidFill>
                <a:schemeClr val="tx1"/>
              </a:solidFill>
            </a:endParaRPr>
          </a:p>
          <a:p>
            <a:endParaRPr dirty="0"/>
          </a:p>
        </p:txBody>
      </p:sp>
      <p:sp>
        <p:nvSpPr>
          <p:cNvPr id="203" name="Google Shape;203;p33"/>
          <p:cNvSpPr txBox="1">
            <a:spLocks noGrp="1"/>
          </p:cNvSpPr>
          <p:nvPr>
            <p:ph type="body" idx="1"/>
          </p:nvPr>
        </p:nvSpPr>
        <p:spPr>
          <a:xfrm>
            <a:off x="415600" y="1536633"/>
            <a:ext cx="11360800" cy="5125600"/>
          </a:xfrm>
          <a:prstGeom prst="rect">
            <a:avLst/>
          </a:prstGeom>
        </p:spPr>
        <p:txBody>
          <a:bodyPr spcFirstLastPara="1" vert="horz" wrap="square" lIns="121900" tIns="121900" rIns="121900" bIns="121900" rtlCol="0" anchor="t" anchorCtr="0">
            <a:noAutofit/>
          </a:bodyPr>
          <a:lstStyle/>
          <a:p>
            <a:pPr>
              <a:spcBef>
                <a:spcPts val="0"/>
              </a:spcBef>
              <a:buClr>
                <a:srgbClr val="000000"/>
              </a:buClr>
              <a:buChar char="●"/>
            </a:pPr>
            <a:r>
              <a:rPr lang="en" sz="3200">
                <a:solidFill>
                  <a:srgbClr val="000000"/>
                </a:solidFill>
              </a:rPr>
              <a:t>An icebreaker activity</a:t>
            </a:r>
            <a:endParaRPr sz="3200">
              <a:solidFill>
                <a:srgbClr val="000000"/>
              </a:solidFill>
            </a:endParaRPr>
          </a:p>
          <a:p>
            <a:pPr>
              <a:spcBef>
                <a:spcPts val="0"/>
              </a:spcBef>
              <a:buClr>
                <a:srgbClr val="000000"/>
              </a:buClr>
              <a:buChar char="●"/>
            </a:pPr>
            <a:r>
              <a:rPr lang="en" sz="3200">
                <a:solidFill>
                  <a:srgbClr val="000000"/>
                </a:solidFill>
              </a:rPr>
              <a:t>1-3 activities to build skills and support the process</a:t>
            </a:r>
            <a:endParaRPr sz="3200">
              <a:solidFill>
                <a:srgbClr val="000000"/>
              </a:solidFill>
            </a:endParaRPr>
          </a:p>
          <a:p>
            <a:pPr lvl="1">
              <a:buClr>
                <a:srgbClr val="000000"/>
              </a:buClr>
            </a:pPr>
            <a:r>
              <a:rPr lang="en" sz="3200">
                <a:solidFill>
                  <a:srgbClr val="000000"/>
                </a:solidFill>
              </a:rPr>
              <a:t>Some with worksheets or video</a:t>
            </a:r>
            <a:endParaRPr sz="3200">
              <a:solidFill>
                <a:srgbClr val="000000"/>
              </a:solidFill>
            </a:endParaRPr>
          </a:p>
          <a:p>
            <a:pPr>
              <a:spcBef>
                <a:spcPts val="0"/>
              </a:spcBef>
              <a:buClr>
                <a:srgbClr val="000000"/>
              </a:buClr>
              <a:buChar char="●"/>
            </a:pPr>
            <a:r>
              <a:rPr lang="en" sz="3200">
                <a:solidFill>
                  <a:srgbClr val="000000"/>
                </a:solidFill>
              </a:rPr>
              <a:t>Reflection page</a:t>
            </a:r>
            <a:endParaRPr sz="3200">
              <a:solidFill>
                <a:srgbClr val="000000"/>
              </a:solidFill>
            </a:endParaRPr>
          </a:p>
          <a:p>
            <a:pPr>
              <a:spcBef>
                <a:spcPts val="0"/>
              </a:spcBef>
              <a:buClr>
                <a:srgbClr val="000000"/>
              </a:buClr>
              <a:buChar char="●"/>
            </a:pPr>
            <a:r>
              <a:rPr lang="en" sz="3200">
                <a:solidFill>
                  <a:srgbClr val="000000"/>
                </a:solidFill>
              </a:rPr>
              <a:t>Mission to bridge to the next meeting</a:t>
            </a:r>
            <a:endParaRPr sz="3200">
              <a:solidFill>
                <a:srgbClr val="000000"/>
              </a:solidFill>
            </a:endParaRPr>
          </a:p>
          <a:p>
            <a:pPr>
              <a:spcBef>
                <a:spcPts val="0"/>
              </a:spcBef>
              <a:buClr>
                <a:srgbClr val="000000"/>
              </a:buClr>
              <a:buChar char="●"/>
            </a:pPr>
            <a:r>
              <a:rPr lang="en" sz="3200">
                <a:solidFill>
                  <a:srgbClr val="000000"/>
                </a:solidFill>
              </a:rPr>
              <a:t>Slide presentation</a:t>
            </a:r>
            <a:endParaRPr sz="3200">
              <a:solidFill>
                <a:srgbClr val="000000"/>
              </a:solidFill>
            </a:endParaRPr>
          </a:p>
          <a:p>
            <a:pPr marL="0" indent="0">
              <a:spcBef>
                <a:spcPts val="1600"/>
              </a:spcBef>
              <a:buNone/>
            </a:pPr>
            <a:r>
              <a:rPr lang="en" sz="3200">
                <a:solidFill>
                  <a:srgbClr val="000000"/>
                </a:solidFill>
              </a:rPr>
              <a:t>All available as a free PDF on the website:</a:t>
            </a:r>
            <a:endParaRPr sz="3200">
              <a:solidFill>
                <a:srgbClr val="000000"/>
              </a:solidFill>
            </a:endParaRPr>
          </a:p>
          <a:p>
            <a:pPr marL="0" indent="0">
              <a:spcBef>
                <a:spcPts val="0"/>
              </a:spcBef>
              <a:spcAft>
                <a:spcPts val="1600"/>
              </a:spcAft>
              <a:buNone/>
            </a:pPr>
            <a:r>
              <a:rPr lang="en" sz="3200" u="sng">
                <a:solidFill>
                  <a:schemeClr val="hlink"/>
                </a:solidFill>
                <a:hlinkClick r:id="rId3"/>
              </a:rPr>
              <a:t>https://cape.ifas.ufl.edu</a:t>
            </a:r>
            <a:r>
              <a:rPr lang="en" sz="3200">
                <a:solidFill>
                  <a:srgbClr val="000000"/>
                </a:solidFill>
              </a:rPr>
              <a:t> </a:t>
            </a:r>
            <a:endParaRPr sz="3200">
              <a:solidFill>
                <a:srgbClr val="000000"/>
              </a:solidFill>
            </a:endParaRPr>
          </a:p>
        </p:txBody>
      </p:sp>
      <p:pic>
        <p:nvPicPr>
          <p:cNvPr id="204" name="Google Shape;204;p33"/>
          <p:cNvPicPr preferRelativeResize="0"/>
          <p:nvPr/>
        </p:nvPicPr>
        <p:blipFill>
          <a:blip r:embed="rId4">
            <a:alphaModFix/>
          </a:blip>
          <a:stretch>
            <a:fillRect/>
          </a:stretch>
        </p:blipFill>
        <p:spPr>
          <a:xfrm>
            <a:off x="8665301" y="2976067"/>
            <a:ext cx="3215199" cy="38819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a:br>
            <a:r>
              <a:rPr lang="en" b="1">
                <a:solidFill>
                  <a:schemeClr val="accent1">
                    <a:lumMod val="75000"/>
                  </a:schemeClr>
                </a:solidFill>
              </a:rPr>
              <a:t>Florida Civic Advance </a:t>
            </a:r>
            <a:br>
              <a:rPr lang="en" b="1">
                <a:solidFill>
                  <a:schemeClr val="accent1">
                    <a:lumMod val="75000"/>
                  </a:schemeClr>
                </a:solidFill>
              </a:rPr>
            </a:br>
            <a:r>
              <a:rPr lang="en-US" sz="2800" i="1">
                <a:solidFill>
                  <a:schemeClr val="accent1">
                    <a:lumMod val="75000"/>
                  </a:schemeClr>
                </a:solidFill>
              </a:rPr>
              <a:t>Advancing Civic Health in Florida’s Communities</a:t>
            </a:r>
            <a:br>
              <a:rPr lang="en-US" i="1">
                <a:solidFill>
                  <a:schemeClr val="accent1">
                    <a:lumMod val="75000"/>
                  </a:schemeClr>
                </a:solidFill>
              </a:rPr>
            </a:br>
            <a:endParaRPr b="1">
              <a:solidFill>
                <a:schemeClr val="accent1">
                  <a:lumMod val="75000"/>
                </a:schemeClr>
              </a:solidFill>
            </a:endParaRPr>
          </a:p>
        </p:txBody>
      </p:sp>
      <p:sp>
        <p:nvSpPr>
          <p:cNvPr id="136" name="Google Shape;136;p26"/>
          <p:cNvSpPr txBox="1">
            <a:spLocks noGrp="1"/>
          </p:cNvSpPr>
          <p:nvPr>
            <p:ph type="body" idx="1"/>
          </p:nvPr>
        </p:nvSpPr>
        <p:spPr>
          <a:xfrm>
            <a:off x="718618" y="-459300"/>
            <a:ext cx="11524014" cy="4625520"/>
          </a:xfrm>
          <a:prstGeom prst="rect">
            <a:avLst/>
          </a:prstGeom>
        </p:spPr>
        <p:txBody>
          <a:bodyPr spcFirstLastPara="1" vert="horz" wrap="square" lIns="121900" tIns="121900" rIns="121900" bIns="121900" rtlCol="0" anchor="ctr" anchorCtr="0">
            <a:noAutofit/>
          </a:bodyPr>
          <a:lstStyle/>
          <a:p>
            <a:pPr marL="0" indent="0">
              <a:buNone/>
            </a:pPr>
            <a:endParaRPr lang="en-US" b="1">
              <a:latin typeface="+mj-lt"/>
              <a:cs typeface="Calibri" panose="020F0502020204030204" pitchFamily="34" charset="0"/>
            </a:endParaRPr>
          </a:p>
          <a:p>
            <a:pPr marL="0" indent="0" algn="ctr">
              <a:buNone/>
            </a:pPr>
            <a:r>
              <a:rPr lang="en-US" b="1">
                <a:latin typeface="+mj-lt"/>
                <a:cs typeface="Calibri" panose="020F0502020204030204" pitchFamily="34" charset="0"/>
              </a:rPr>
              <a:t>FCA Third Thursdays Webinar</a:t>
            </a:r>
          </a:p>
          <a:p>
            <a:pPr marL="0" indent="0" algn="ctr">
              <a:buNone/>
            </a:pPr>
            <a:r>
              <a:rPr lang="en-US" sz="3200" b="1">
                <a:latin typeface="+mj-lt"/>
              </a:rPr>
              <a:t>Thursday, July 20, 2023, 12-1:00 pm, EDT</a:t>
            </a:r>
            <a:endParaRPr lang="en-US" sz="3200" i="1">
              <a:latin typeface="+mj-lt"/>
              <a:cs typeface="Calibri" panose="020F0502020204030204" pitchFamily="34" charset="0"/>
            </a:endParaRPr>
          </a:p>
          <a:p>
            <a:pPr marL="0" indent="0" algn="ctr">
              <a:buNone/>
            </a:pPr>
            <a:endParaRPr lang="en-US" sz="3200">
              <a:cs typeface="Calibri" panose="020F0502020204030204" pitchFamily="34" charset="0"/>
            </a:endParaRPr>
          </a:p>
        </p:txBody>
      </p:sp>
      <p:sp>
        <p:nvSpPr>
          <p:cNvPr id="5" name="TextBox 4">
            <a:extLst>
              <a:ext uri="{FF2B5EF4-FFF2-40B4-BE49-F238E27FC236}">
                <a16:creationId xmlns:a16="http://schemas.microsoft.com/office/drawing/2014/main" id="{92B71A22-BBD0-0432-75E0-41C37FB29A7E}"/>
              </a:ext>
            </a:extLst>
          </p:cNvPr>
          <p:cNvSpPr txBox="1"/>
          <p:nvPr/>
        </p:nvSpPr>
        <p:spPr>
          <a:xfrm>
            <a:off x="994225" y="1831610"/>
            <a:ext cx="10972800" cy="2800767"/>
          </a:xfrm>
          <a:prstGeom prst="rect">
            <a:avLst/>
          </a:prstGeom>
          <a:noFill/>
        </p:spPr>
        <p:txBody>
          <a:bodyPr wrap="square">
            <a:spAutoFit/>
          </a:bodyPr>
          <a:lstStyle/>
          <a:p>
            <a:pPr marL="0" indent="0" algn="ctr">
              <a:buNone/>
            </a:pPr>
            <a:r>
              <a:rPr lang="en-US" sz="4400" b="1" dirty="0">
                <a:latin typeface="+mj-lt"/>
              </a:rPr>
              <a:t> </a:t>
            </a:r>
          </a:p>
          <a:p>
            <a:pPr marL="0" indent="0" algn="ctr">
              <a:buNone/>
            </a:pPr>
            <a:r>
              <a:rPr lang="en-US" sz="4400" b="1" i="0" u="none" strike="noStrike" dirty="0">
                <a:solidFill>
                  <a:schemeClr val="accent1">
                    <a:lumMod val="75000"/>
                  </a:schemeClr>
                </a:solidFill>
                <a:effectLst/>
                <a:latin typeface="+mj-lt"/>
              </a:rPr>
              <a:t>Engaging Youth in Civic Health:</a:t>
            </a:r>
          </a:p>
          <a:p>
            <a:pPr marL="0" indent="0" algn="ctr">
              <a:buNone/>
            </a:pPr>
            <a:r>
              <a:rPr lang="en-US" sz="4400" b="1" i="0" u="none" strike="noStrike" dirty="0">
                <a:solidFill>
                  <a:schemeClr val="accent1">
                    <a:lumMod val="75000"/>
                  </a:schemeClr>
                </a:solidFill>
                <a:effectLst/>
                <a:latin typeface="+mj-lt"/>
              </a:rPr>
              <a:t> </a:t>
            </a:r>
            <a:r>
              <a:rPr lang="en-US" sz="4000" b="1" i="0" u="none" strike="noStrike" dirty="0">
                <a:solidFill>
                  <a:schemeClr val="accent1">
                    <a:lumMod val="75000"/>
                  </a:schemeClr>
                </a:solidFill>
                <a:effectLst/>
                <a:latin typeface="+mj-lt"/>
              </a:rPr>
              <a:t>CAPE </a:t>
            </a:r>
            <a:r>
              <a:rPr lang="en-US" sz="4000" b="1" i="1" u="none" strike="noStrike" dirty="0">
                <a:solidFill>
                  <a:schemeClr val="accent1">
                    <a:lumMod val="75000"/>
                  </a:schemeClr>
                </a:solidFill>
                <a:effectLst/>
                <a:latin typeface="+mj-lt"/>
              </a:rPr>
              <a:t>(Community Action Projects for the Environment) </a:t>
            </a:r>
            <a:r>
              <a:rPr lang="en-US" sz="4000" b="1" i="0" u="none" strike="noStrike" dirty="0">
                <a:solidFill>
                  <a:schemeClr val="accent1">
                    <a:lumMod val="75000"/>
                  </a:schemeClr>
                </a:solidFill>
                <a:effectLst/>
                <a:latin typeface="+mj-lt"/>
              </a:rPr>
              <a:t>UF-IFAS</a:t>
            </a:r>
          </a:p>
        </p:txBody>
      </p:sp>
      <p:pic>
        <p:nvPicPr>
          <p:cNvPr id="4" name="Picture 3" descr="A map of the state of florida&#10;&#10;Description automatically generated with medium confidence">
            <a:extLst>
              <a:ext uri="{FF2B5EF4-FFF2-40B4-BE49-F238E27FC236}">
                <a16:creationId xmlns:a16="http://schemas.microsoft.com/office/drawing/2014/main" id="{B9218023-8733-9787-EBCA-4A4B4634CB8A}"/>
              </a:ext>
            </a:extLst>
          </p:cNvPr>
          <p:cNvPicPr>
            <a:picLocks noChangeAspect="1"/>
          </p:cNvPicPr>
          <p:nvPr/>
        </p:nvPicPr>
        <p:blipFill>
          <a:blip r:embed="rId3"/>
          <a:stretch>
            <a:fillRect/>
          </a:stretch>
        </p:blipFill>
        <p:spPr>
          <a:xfrm>
            <a:off x="0" y="0"/>
            <a:ext cx="2676193" cy="2237130"/>
          </a:xfrm>
          <a:prstGeom prst="rect">
            <a:avLst/>
          </a:prstGeom>
        </p:spPr>
      </p:pic>
      <p:pic>
        <p:nvPicPr>
          <p:cNvPr id="10" name="Picture 9" descr="A picture containing text, font, graphics, graphic design&#10;&#10;Description automatically generated">
            <a:extLst>
              <a:ext uri="{FF2B5EF4-FFF2-40B4-BE49-F238E27FC236}">
                <a16:creationId xmlns:a16="http://schemas.microsoft.com/office/drawing/2014/main" id="{E5871FEB-C3AB-5C7E-FDE3-696E827742D2}"/>
              </a:ext>
            </a:extLst>
          </p:cNvPr>
          <p:cNvPicPr>
            <a:picLocks noChangeAspect="1"/>
          </p:cNvPicPr>
          <p:nvPr/>
        </p:nvPicPr>
        <p:blipFill>
          <a:blip r:embed="rId4"/>
          <a:stretch>
            <a:fillRect/>
          </a:stretch>
        </p:blipFill>
        <p:spPr>
          <a:xfrm>
            <a:off x="8926115" y="4528040"/>
            <a:ext cx="2451100" cy="1562100"/>
          </a:xfrm>
          <a:prstGeom prst="rect">
            <a:avLst/>
          </a:prstGeom>
        </p:spPr>
      </p:pic>
      <p:pic>
        <p:nvPicPr>
          <p:cNvPr id="12" name="Picture 11" descr="A group of people in a room&#10;&#10;Description automatically generated with low confidence">
            <a:extLst>
              <a:ext uri="{FF2B5EF4-FFF2-40B4-BE49-F238E27FC236}">
                <a16:creationId xmlns:a16="http://schemas.microsoft.com/office/drawing/2014/main" id="{5AD5F380-572F-7508-E7ED-563E2A23E299}"/>
              </a:ext>
            </a:extLst>
          </p:cNvPr>
          <p:cNvPicPr>
            <a:picLocks noChangeAspect="1"/>
          </p:cNvPicPr>
          <p:nvPr/>
        </p:nvPicPr>
        <p:blipFill>
          <a:blip r:embed="rId5"/>
          <a:stretch>
            <a:fillRect/>
          </a:stretch>
        </p:blipFill>
        <p:spPr>
          <a:xfrm>
            <a:off x="609600" y="4528040"/>
            <a:ext cx="6875048" cy="1959634"/>
          </a:xfrm>
          <a:prstGeom prst="rect">
            <a:avLst/>
          </a:prstGeom>
        </p:spPr>
      </p:pic>
    </p:spTree>
    <p:extLst>
      <p:ext uri="{BB962C8B-B14F-4D97-AF65-F5344CB8AC3E}">
        <p14:creationId xmlns:p14="http://schemas.microsoft.com/office/powerpoint/2010/main" val="418768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CAPE encourages leaders to seek resources</a:t>
            </a:r>
            <a:endParaRPr dirty="0">
              <a:solidFill>
                <a:schemeClr val="tx1"/>
              </a:solidFill>
            </a:endParaRPr>
          </a:p>
        </p:txBody>
      </p:sp>
      <p:sp>
        <p:nvSpPr>
          <p:cNvPr id="210" name="Google Shape;210;p3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3200">
                <a:solidFill>
                  <a:srgbClr val="000000"/>
                </a:solidFill>
              </a:rPr>
              <a:t>Since youth select their own issue, CAPE does not provide issue specific information.</a:t>
            </a:r>
            <a:endParaRPr sz="3200">
              <a:solidFill>
                <a:srgbClr val="000000"/>
              </a:solidFill>
            </a:endParaRPr>
          </a:p>
          <a:p>
            <a:pPr marL="0" indent="0">
              <a:spcBef>
                <a:spcPts val="1600"/>
              </a:spcBef>
              <a:spcAft>
                <a:spcPts val="1600"/>
              </a:spcAft>
              <a:buNone/>
            </a:pPr>
            <a:r>
              <a:rPr lang="en" sz="3200">
                <a:solidFill>
                  <a:srgbClr val="000000"/>
                </a:solidFill>
              </a:rPr>
              <a:t>Such resources already exist!</a:t>
            </a:r>
            <a:endParaRPr sz="3200">
              <a:solidFill>
                <a:srgbClr val="000000"/>
              </a:solidFill>
            </a:endParaRPr>
          </a:p>
        </p:txBody>
      </p:sp>
      <p:pic>
        <p:nvPicPr>
          <p:cNvPr id="211" name="Google Shape;211;p34"/>
          <p:cNvPicPr preferRelativeResize="0"/>
          <p:nvPr/>
        </p:nvPicPr>
        <p:blipFill>
          <a:blip r:embed="rId3">
            <a:alphaModFix/>
          </a:blip>
          <a:stretch>
            <a:fillRect/>
          </a:stretch>
        </p:blipFill>
        <p:spPr>
          <a:xfrm>
            <a:off x="5349989" y="3814233"/>
            <a:ext cx="2781367" cy="1807867"/>
          </a:xfrm>
          <a:prstGeom prst="rect">
            <a:avLst/>
          </a:prstGeom>
          <a:noFill/>
          <a:ln>
            <a:solidFill>
              <a:srgbClr val="00B050"/>
            </a:solidFill>
          </a:ln>
        </p:spPr>
      </p:pic>
      <p:pic>
        <p:nvPicPr>
          <p:cNvPr id="212" name="Google Shape;212;p34"/>
          <p:cNvPicPr preferRelativeResize="0"/>
          <p:nvPr/>
        </p:nvPicPr>
        <p:blipFill>
          <a:blip r:embed="rId4">
            <a:alphaModFix/>
          </a:blip>
          <a:stretch>
            <a:fillRect/>
          </a:stretch>
        </p:blipFill>
        <p:spPr>
          <a:xfrm>
            <a:off x="8346001" y="2905994"/>
            <a:ext cx="3062300" cy="1452413"/>
          </a:xfrm>
          <a:prstGeom prst="rect">
            <a:avLst/>
          </a:prstGeom>
          <a:noFill/>
          <a:ln>
            <a:solidFill>
              <a:schemeClr val="accent1"/>
            </a:solidFill>
          </a:ln>
        </p:spPr>
      </p:pic>
      <p:pic>
        <p:nvPicPr>
          <p:cNvPr id="213" name="Google Shape;213;p34"/>
          <p:cNvPicPr preferRelativeResize="0"/>
          <p:nvPr/>
        </p:nvPicPr>
        <p:blipFill>
          <a:blip r:embed="rId5">
            <a:alphaModFix/>
          </a:blip>
          <a:stretch>
            <a:fillRect/>
          </a:stretch>
        </p:blipFill>
        <p:spPr>
          <a:xfrm>
            <a:off x="500775" y="5307000"/>
            <a:ext cx="4700933" cy="1374800"/>
          </a:xfrm>
          <a:prstGeom prst="rect">
            <a:avLst/>
          </a:prstGeom>
          <a:noFill/>
          <a:ln>
            <a:solidFill>
              <a:schemeClr val="tx1">
                <a:lumMod val="75000"/>
              </a:schemeClr>
            </a:solidFill>
          </a:ln>
        </p:spPr>
      </p:pic>
      <p:pic>
        <p:nvPicPr>
          <p:cNvPr id="214" name="Google Shape;214;p34"/>
          <p:cNvPicPr preferRelativeResize="0"/>
          <p:nvPr/>
        </p:nvPicPr>
        <p:blipFill>
          <a:blip r:embed="rId6">
            <a:alphaModFix/>
          </a:blip>
          <a:stretch>
            <a:fillRect/>
          </a:stretch>
        </p:blipFill>
        <p:spPr>
          <a:xfrm>
            <a:off x="151297" y="3632200"/>
            <a:ext cx="4520603" cy="1574800"/>
          </a:xfrm>
          <a:prstGeom prst="rect">
            <a:avLst/>
          </a:prstGeom>
          <a:noFill/>
          <a:ln>
            <a:noFill/>
          </a:ln>
        </p:spPr>
      </p:pic>
      <p:pic>
        <p:nvPicPr>
          <p:cNvPr id="215" name="Google Shape;215;p34"/>
          <p:cNvPicPr preferRelativeResize="0"/>
          <p:nvPr/>
        </p:nvPicPr>
        <p:blipFill>
          <a:blip r:embed="rId7">
            <a:alphaModFix/>
          </a:blip>
          <a:stretch>
            <a:fillRect/>
          </a:stretch>
        </p:blipFill>
        <p:spPr>
          <a:xfrm>
            <a:off x="8412367" y="5090467"/>
            <a:ext cx="3665848" cy="18078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Focus on Policy</a:t>
            </a:r>
            <a:endParaRPr dirty="0">
              <a:solidFill>
                <a:schemeClr val="tx1"/>
              </a:solidFill>
            </a:endParaRPr>
          </a:p>
        </p:txBody>
      </p:sp>
      <p:pic>
        <p:nvPicPr>
          <p:cNvPr id="243" name="Google Shape;243;p38"/>
          <p:cNvPicPr preferRelativeResize="0"/>
          <p:nvPr/>
        </p:nvPicPr>
        <p:blipFill>
          <a:blip r:embed="rId3">
            <a:alphaModFix/>
          </a:blip>
          <a:stretch>
            <a:fillRect/>
          </a:stretch>
        </p:blipFill>
        <p:spPr>
          <a:xfrm>
            <a:off x="1356451" y="1536632"/>
            <a:ext cx="9479100" cy="46765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Youth can share their success with others</a:t>
            </a:r>
            <a:endParaRPr dirty="0">
              <a:solidFill>
                <a:schemeClr val="tx1"/>
              </a:solidFill>
            </a:endParaRPr>
          </a:p>
          <a:p>
            <a:endParaRPr dirty="0"/>
          </a:p>
          <a:p>
            <a:endParaRPr dirty="0"/>
          </a:p>
        </p:txBody>
      </p:sp>
      <p:pic>
        <p:nvPicPr>
          <p:cNvPr id="250" name="Google Shape;250;p39"/>
          <p:cNvPicPr preferRelativeResize="0"/>
          <p:nvPr/>
        </p:nvPicPr>
        <p:blipFill>
          <a:blip r:embed="rId3">
            <a:alphaModFix/>
          </a:blip>
          <a:stretch>
            <a:fillRect/>
          </a:stretch>
        </p:blipFill>
        <p:spPr>
          <a:xfrm>
            <a:off x="947281" y="1536632"/>
            <a:ext cx="6588968" cy="5023299"/>
          </a:xfrm>
          <a:prstGeom prst="rect">
            <a:avLst/>
          </a:prstGeom>
          <a:noFill/>
          <a:ln>
            <a:noFill/>
          </a:ln>
        </p:spPr>
      </p:pic>
      <p:pic>
        <p:nvPicPr>
          <p:cNvPr id="251" name="Google Shape;251;p39"/>
          <p:cNvPicPr preferRelativeResize="0"/>
          <p:nvPr/>
        </p:nvPicPr>
        <p:blipFill>
          <a:blip r:embed="rId4">
            <a:alphaModFix/>
          </a:blip>
          <a:stretch>
            <a:fillRect/>
          </a:stretch>
        </p:blipFill>
        <p:spPr>
          <a:xfrm>
            <a:off x="5749549" y="1387599"/>
            <a:ext cx="5706011" cy="53213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82AC-E28B-E26E-3A13-6F92D488CCE0}"/>
              </a:ext>
            </a:extLst>
          </p:cNvPr>
          <p:cNvSpPr>
            <a:spLocks noGrp="1"/>
          </p:cNvSpPr>
          <p:nvPr>
            <p:ph type="title"/>
          </p:nvPr>
        </p:nvSpPr>
        <p:spPr>
          <a:xfrm>
            <a:off x="653667" y="-437318"/>
            <a:ext cx="7578400" cy="3604588"/>
          </a:xfrm>
        </p:spPr>
        <p:txBody>
          <a:bodyPr/>
          <a:lstStyle/>
          <a:p>
            <a:r>
              <a:rPr lang="en-US" dirty="0"/>
              <a:t>What some CAPE groups have done</a:t>
            </a:r>
          </a:p>
        </p:txBody>
      </p:sp>
      <p:pic>
        <p:nvPicPr>
          <p:cNvPr id="4" name="Picture 3" descr="A person holding a microphone&#10;&#10;Description automatically generated">
            <a:extLst>
              <a:ext uri="{FF2B5EF4-FFF2-40B4-BE49-F238E27FC236}">
                <a16:creationId xmlns:a16="http://schemas.microsoft.com/office/drawing/2014/main" id="{F4F71DE4-6294-C033-3460-A6B6A0700B56}"/>
              </a:ext>
            </a:extLst>
          </p:cNvPr>
          <p:cNvPicPr>
            <a:picLocks noChangeAspect="1"/>
          </p:cNvPicPr>
          <p:nvPr/>
        </p:nvPicPr>
        <p:blipFill>
          <a:blip r:embed="rId2"/>
          <a:stretch>
            <a:fillRect/>
          </a:stretch>
        </p:blipFill>
        <p:spPr>
          <a:xfrm>
            <a:off x="5352410" y="2729947"/>
            <a:ext cx="6408159" cy="3604589"/>
          </a:xfrm>
          <a:prstGeom prst="rect">
            <a:avLst/>
          </a:prstGeom>
        </p:spPr>
      </p:pic>
      <p:pic>
        <p:nvPicPr>
          <p:cNvPr id="6" name="Picture 5" descr="A group of women smiling for a picture&#10;&#10;Description automatically generated">
            <a:extLst>
              <a:ext uri="{FF2B5EF4-FFF2-40B4-BE49-F238E27FC236}">
                <a16:creationId xmlns:a16="http://schemas.microsoft.com/office/drawing/2014/main" id="{8E055747-0319-4AB1-9E4B-5990C62ACB99}"/>
              </a:ext>
            </a:extLst>
          </p:cNvPr>
          <p:cNvPicPr>
            <a:picLocks noChangeAspect="1"/>
          </p:cNvPicPr>
          <p:nvPr/>
        </p:nvPicPr>
        <p:blipFill>
          <a:blip r:embed="rId3"/>
          <a:stretch>
            <a:fillRect/>
          </a:stretch>
        </p:blipFill>
        <p:spPr>
          <a:xfrm rot="10800000">
            <a:off x="431433" y="2729944"/>
            <a:ext cx="4806123" cy="3604592"/>
          </a:xfrm>
          <a:prstGeom prst="rect">
            <a:avLst/>
          </a:prstGeom>
        </p:spPr>
      </p:pic>
    </p:spTree>
    <p:extLst>
      <p:ext uri="{BB962C8B-B14F-4D97-AF65-F5344CB8AC3E}">
        <p14:creationId xmlns:p14="http://schemas.microsoft.com/office/powerpoint/2010/main" val="308068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BD3D-36E0-F01B-E84C-0522461B8DFF}"/>
              </a:ext>
            </a:extLst>
          </p:cNvPr>
          <p:cNvSpPr>
            <a:spLocks noGrp="1"/>
          </p:cNvSpPr>
          <p:nvPr>
            <p:ph type="title"/>
          </p:nvPr>
        </p:nvSpPr>
        <p:spPr/>
        <p:txBody>
          <a:bodyPr>
            <a:noAutofit/>
          </a:bodyPr>
          <a:lstStyle/>
          <a:p>
            <a:r>
              <a:rPr lang="en-US" sz="4000" dirty="0">
                <a:solidFill>
                  <a:schemeClr val="tx1"/>
                </a:solidFill>
              </a:rPr>
              <a:t>How youth became engaged in Gainesville, Florida</a:t>
            </a:r>
          </a:p>
        </p:txBody>
      </p:sp>
      <p:sp>
        <p:nvSpPr>
          <p:cNvPr id="3" name="Text Placeholder 2">
            <a:extLst>
              <a:ext uri="{FF2B5EF4-FFF2-40B4-BE49-F238E27FC236}">
                <a16:creationId xmlns:a16="http://schemas.microsoft.com/office/drawing/2014/main" id="{E8884455-D718-22D1-B781-B5BB9AB637F5}"/>
              </a:ext>
            </a:extLst>
          </p:cNvPr>
          <p:cNvSpPr>
            <a:spLocks noGrp="1"/>
          </p:cNvSpPr>
          <p:nvPr>
            <p:ph type="body" idx="1"/>
          </p:nvPr>
        </p:nvSpPr>
        <p:spPr>
          <a:xfrm>
            <a:off x="314959" y="2011087"/>
            <a:ext cx="11360800" cy="4850915"/>
          </a:xfrm>
        </p:spPr>
        <p:txBody>
          <a:bodyPr>
            <a:normAutofit/>
          </a:bodyPr>
          <a:lstStyle/>
          <a:p>
            <a:r>
              <a:rPr lang="en-US" sz="3200" dirty="0">
                <a:solidFill>
                  <a:schemeClr val="tx2">
                    <a:lumMod val="10000"/>
                  </a:schemeClr>
                </a:solidFill>
              </a:rPr>
              <a:t>Tree City, USA</a:t>
            </a:r>
          </a:p>
          <a:p>
            <a:r>
              <a:rPr lang="en-US" sz="3200" dirty="0">
                <a:solidFill>
                  <a:schemeClr val="tx2">
                    <a:lumMod val="10000"/>
                  </a:schemeClr>
                </a:solidFill>
              </a:rPr>
              <a:t>Canopy vanishing</a:t>
            </a:r>
          </a:p>
          <a:p>
            <a:r>
              <a:rPr lang="en-US" sz="3200" dirty="0">
                <a:solidFill>
                  <a:schemeClr val="tx2">
                    <a:lumMod val="10000"/>
                  </a:schemeClr>
                </a:solidFill>
              </a:rPr>
              <a:t>Retired city arborist</a:t>
            </a:r>
          </a:p>
          <a:p>
            <a:r>
              <a:rPr lang="en-US" sz="3200" dirty="0">
                <a:solidFill>
                  <a:schemeClr val="tx2">
                    <a:lumMod val="10000"/>
                  </a:schemeClr>
                </a:solidFill>
              </a:rPr>
              <a:t>Tree Mitigation Fund</a:t>
            </a:r>
          </a:p>
          <a:p>
            <a:r>
              <a:rPr lang="en-US" sz="3200" dirty="0">
                <a:solidFill>
                  <a:schemeClr val="tx2">
                    <a:lumMod val="10000"/>
                  </a:schemeClr>
                </a:solidFill>
              </a:rPr>
              <a:t>Tree Advisory Board </a:t>
            </a:r>
          </a:p>
          <a:p>
            <a:r>
              <a:rPr lang="en-US" sz="3200" dirty="0">
                <a:solidFill>
                  <a:schemeClr val="tx2">
                    <a:lumMod val="10000"/>
                  </a:schemeClr>
                </a:solidFill>
              </a:rPr>
              <a:t>Landscape Architect</a:t>
            </a:r>
          </a:p>
          <a:p>
            <a:r>
              <a:rPr lang="en-US" sz="3200" dirty="0">
                <a:solidFill>
                  <a:schemeClr val="tx2">
                    <a:lumMod val="10000"/>
                  </a:schemeClr>
                </a:solidFill>
              </a:rPr>
              <a:t>Mayor</a:t>
            </a:r>
          </a:p>
          <a:p>
            <a:r>
              <a:rPr lang="en-US" sz="3200" dirty="0">
                <a:solidFill>
                  <a:schemeClr val="tx2">
                    <a:lumMod val="10000"/>
                  </a:schemeClr>
                </a:solidFill>
              </a:rPr>
              <a:t>City Commissioners</a:t>
            </a:r>
          </a:p>
        </p:txBody>
      </p:sp>
      <p:pic>
        <p:nvPicPr>
          <p:cNvPr id="4" name="Google Shape;185;p31">
            <a:extLst>
              <a:ext uri="{FF2B5EF4-FFF2-40B4-BE49-F238E27FC236}">
                <a16:creationId xmlns:a16="http://schemas.microsoft.com/office/drawing/2014/main" id="{76F33336-587A-4568-5594-065E279DA9C2}"/>
              </a:ext>
            </a:extLst>
          </p:cNvPr>
          <p:cNvPicPr preferRelativeResize="0"/>
          <p:nvPr/>
        </p:nvPicPr>
        <p:blipFill>
          <a:blip r:embed="rId3">
            <a:alphaModFix/>
          </a:blip>
          <a:stretch>
            <a:fillRect/>
          </a:stretch>
        </p:blipFill>
        <p:spPr>
          <a:xfrm>
            <a:off x="5049080" y="1931636"/>
            <a:ext cx="6727320" cy="3846312"/>
          </a:xfrm>
          <a:prstGeom prst="rect">
            <a:avLst/>
          </a:prstGeom>
          <a:noFill/>
          <a:ln>
            <a:noFill/>
          </a:ln>
        </p:spPr>
      </p:pic>
    </p:spTree>
    <p:extLst>
      <p:ext uri="{BB962C8B-B14F-4D97-AF65-F5344CB8AC3E}">
        <p14:creationId xmlns:p14="http://schemas.microsoft.com/office/powerpoint/2010/main" val="1315460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C18C-D48A-2C0C-2DE8-9BDE0316476F}"/>
              </a:ext>
            </a:extLst>
          </p:cNvPr>
          <p:cNvSpPr>
            <a:spLocks noGrp="1"/>
          </p:cNvSpPr>
          <p:nvPr>
            <p:ph type="title"/>
          </p:nvPr>
        </p:nvSpPr>
        <p:spPr/>
        <p:txBody>
          <a:bodyPr>
            <a:normAutofit fontScale="90000"/>
          </a:bodyPr>
          <a:lstStyle/>
          <a:p>
            <a:r>
              <a:rPr lang="en-US" sz="3600" dirty="0">
                <a:solidFill>
                  <a:schemeClr val="tx1"/>
                </a:solidFill>
              </a:rPr>
              <a:t>When 4 downtown oak trees were threatened, youth</a:t>
            </a:r>
            <a:r>
              <a:rPr lang="en-US" dirty="0">
                <a:solidFill>
                  <a:schemeClr val="tx1"/>
                </a:solidFill>
              </a:rPr>
              <a:t> </a:t>
            </a:r>
            <a:r>
              <a:rPr lang="en-US" sz="3600" dirty="0">
                <a:solidFill>
                  <a:schemeClr val="tx1"/>
                </a:solidFill>
              </a:rPr>
              <a:t>spoke</a:t>
            </a:r>
          </a:p>
        </p:txBody>
      </p:sp>
      <p:sp>
        <p:nvSpPr>
          <p:cNvPr id="3" name="Text Placeholder 2">
            <a:extLst>
              <a:ext uri="{FF2B5EF4-FFF2-40B4-BE49-F238E27FC236}">
                <a16:creationId xmlns:a16="http://schemas.microsoft.com/office/drawing/2014/main" id="{E59844CC-5965-18DB-074D-B6F717096578}"/>
              </a:ext>
            </a:extLst>
          </p:cNvPr>
          <p:cNvSpPr>
            <a:spLocks noGrp="1"/>
          </p:cNvSpPr>
          <p:nvPr>
            <p:ph type="body" idx="1"/>
          </p:nvPr>
        </p:nvSpPr>
        <p:spPr/>
        <p:txBody>
          <a:bodyPr/>
          <a:lstStyle/>
          <a:p>
            <a:endParaRPr lang="en-US" dirty="0"/>
          </a:p>
        </p:txBody>
      </p:sp>
      <p:pic>
        <p:nvPicPr>
          <p:cNvPr id="7" name="Picture 6" descr="A group of people in a room&#10;&#10;Description automatically generated">
            <a:extLst>
              <a:ext uri="{FF2B5EF4-FFF2-40B4-BE49-F238E27FC236}">
                <a16:creationId xmlns:a16="http://schemas.microsoft.com/office/drawing/2014/main" id="{AD6E3B8B-7FE3-267A-99EB-6A3DDFBFC521}"/>
              </a:ext>
            </a:extLst>
          </p:cNvPr>
          <p:cNvPicPr>
            <a:picLocks noChangeAspect="1"/>
          </p:cNvPicPr>
          <p:nvPr/>
        </p:nvPicPr>
        <p:blipFill>
          <a:blip r:embed="rId3"/>
          <a:stretch>
            <a:fillRect/>
          </a:stretch>
        </p:blipFill>
        <p:spPr>
          <a:xfrm>
            <a:off x="516836" y="1392626"/>
            <a:ext cx="3865469" cy="5147257"/>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id="{6ACE6472-1733-34DB-7546-81B70A00A6D5}"/>
              </a:ext>
            </a:extLst>
          </p:cNvPr>
          <p:cNvPicPr>
            <a:picLocks noChangeAspect="1"/>
          </p:cNvPicPr>
          <p:nvPr/>
        </p:nvPicPr>
        <p:blipFill>
          <a:blip r:embed="rId4"/>
          <a:stretch>
            <a:fillRect/>
          </a:stretch>
        </p:blipFill>
        <p:spPr>
          <a:xfrm>
            <a:off x="4922317" y="1392625"/>
            <a:ext cx="6854084" cy="5147256"/>
          </a:xfrm>
          <a:prstGeom prst="rect">
            <a:avLst/>
          </a:prstGeom>
        </p:spPr>
      </p:pic>
    </p:spTree>
    <p:extLst>
      <p:ext uri="{BB962C8B-B14F-4D97-AF65-F5344CB8AC3E}">
        <p14:creationId xmlns:p14="http://schemas.microsoft.com/office/powerpoint/2010/main" val="352739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4904-1BF3-A378-2818-CBCB00081E3B}"/>
              </a:ext>
            </a:extLst>
          </p:cNvPr>
          <p:cNvSpPr>
            <a:spLocks noGrp="1"/>
          </p:cNvSpPr>
          <p:nvPr>
            <p:ph type="title"/>
          </p:nvPr>
        </p:nvSpPr>
        <p:spPr/>
        <p:txBody>
          <a:bodyPr>
            <a:normAutofit/>
          </a:bodyPr>
          <a:lstStyle/>
          <a:p>
            <a:r>
              <a:rPr lang="en-US" dirty="0">
                <a:solidFill>
                  <a:schemeClr val="tx1"/>
                </a:solidFill>
              </a:rPr>
              <a:t>Others were also engaged</a:t>
            </a:r>
          </a:p>
        </p:txBody>
      </p:sp>
      <p:sp>
        <p:nvSpPr>
          <p:cNvPr id="3" name="Text Placeholder 2">
            <a:extLst>
              <a:ext uri="{FF2B5EF4-FFF2-40B4-BE49-F238E27FC236}">
                <a16:creationId xmlns:a16="http://schemas.microsoft.com/office/drawing/2014/main" id="{F9E3BABA-C48F-2670-99B5-11E60E46DCBD}"/>
              </a:ext>
            </a:extLst>
          </p:cNvPr>
          <p:cNvSpPr>
            <a:spLocks noGrp="1"/>
          </p:cNvSpPr>
          <p:nvPr>
            <p:ph type="body" idx="1"/>
          </p:nvPr>
        </p:nvSpPr>
        <p:spPr/>
        <p:txBody>
          <a:bodyPr/>
          <a:lstStyle/>
          <a:p>
            <a:pPr marL="152396" indent="0">
              <a:buNone/>
            </a:pPr>
            <a:endParaRPr lang="en-US" dirty="0"/>
          </a:p>
        </p:txBody>
      </p:sp>
      <p:pic>
        <p:nvPicPr>
          <p:cNvPr id="5" name="Picture 4" descr="A group of people standing on a sidewalk&#10;&#10;Description automatically generated">
            <a:extLst>
              <a:ext uri="{FF2B5EF4-FFF2-40B4-BE49-F238E27FC236}">
                <a16:creationId xmlns:a16="http://schemas.microsoft.com/office/drawing/2014/main" id="{AC819615-0FF5-0A4B-9B01-384E732BFD1E}"/>
              </a:ext>
            </a:extLst>
          </p:cNvPr>
          <p:cNvPicPr>
            <a:picLocks noChangeAspect="1"/>
          </p:cNvPicPr>
          <p:nvPr/>
        </p:nvPicPr>
        <p:blipFill>
          <a:blip r:embed="rId3"/>
          <a:stretch>
            <a:fillRect/>
          </a:stretch>
        </p:blipFill>
        <p:spPr>
          <a:xfrm>
            <a:off x="142840" y="1536635"/>
            <a:ext cx="6304000" cy="4728000"/>
          </a:xfrm>
          <a:prstGeom prst="rect">
            <a:avLst/>
          </a:prstGeom>
        </p:spPr>
      </p:pic>
      <p:pic>
        <p:nvPicPr>
          <p:cNvPr id="6" name="Picture 5" descr="A person wearing a mask and standing in front of a large screen&#10;&#10;Description automatically generated">
            <a:extLst>
              <a:ext uri="{FF2B5EF4-FFF2-40B4-BE49-F238E27FC236}">
                <a16:creationId xmlns:a16="http://schemas.microsoft.com/office/drawing/2014/main" id="{EC87EBF0-E564-DD01-9A2F-C5693647EA7A}"/>
              </a:ext>
            </a:extLst>
          </p:cNvPr>
          <p:cNvPicPr>
            <a:picLocks noChangeAspect="1"/>
          </p:cNvPicPr>
          <p:nvPr/>
        </p:nvPicPr>
        <p:blipFill>
          <a:blip r:embed="rId4"/>
          <a:stretch>
            <a:fillRect/>
          </a:stretch>
        </p:blipFill>
        <p:spPr>
          <a:xfrm>
            <a:off x="6719600" y="154098"/>
            <a:ext cx="5125165" cy="6549804"/>
          </a:xfrm>
          <a:prstGeom prst="rect">
            <a:avLst/>
          </a:prstGeom>
        </p:spPr>
      </p:pic>
    </p:spTree>
    <p:extLst>
      <p:ext uri="{BB962C8B-B14F-4D97-AF65-F5344CB8AC3E}">
        <p14:creationId xmlns:p14="http://schemas.microsoft.com/office/powerpoint/2010/main" val="98287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6B04-F920-A88F-1138-4C58FAE0371A}"/>
              </a:ext>
            </a:extLst>
          </p:cNvPr>
          <p:cNvSpPr>
            <a:spLocks noGrp="1"/>
          </p:cNvSpPr>
          <p:nvPr>
            <p:ph type="title"/>
          </p:nvPr>
        </p:nvSpPr>
        <p:spPr>
          <a:xfrm>
            <a:off x="293939" y="503533"/>
            <a:ext cx="11360800" cy="763600"/>
          </a:xfrm>
        </p:spPr>
        <p:txBody>
          <a:bodyPr>
            <a:normAutofit fontScale="90000"/>
          </a:bodyPr>
          <a:lstStyle/>
          <a:p>
            <a:r>
              <a:rPr lang="en-US" dirty="0">
                <a:solidFill>
                  <a:schemeClr val="tx1"/>
                </a:solidFill>
              </a:rPr>
              <a:t>And CAPE youth continue to explore the issue</a:t>
            </a:r>
          </a:p>
        </p:txBody>
      </p:sp>
      <p:sp>
        <p:nvSpPr>
          <p:cNvPr id="3" name="Text Placeholder 2">
            <a:extLst>
              <a:ext uri="{FF2B5EF4-FFF2-40B4-BE49-F238E27FC236}">
                <a16:creationId xmlns:a16="http://schemas.microsoft.com/office/drawing/2014/main" id="{2B217128-1C0A-BEEB-4B95-99F759D0788A}"/>
              </a:ext>
            </a:extLst>
          </p:cNvPr>
          <p:cNvSpPr>
            <a:spLocks noGrp="1"/>
          </p:cNvSpPr>
          <p:nvPr>
            <p:ph type="body" idx="1"/>
          </p:nvPr>
        </p:nvSpPr>
        <p:spPr>
          <a:xfrm>
            <a:off x="172280" y="1536633"/>
            <a:ext cx="11604121" cy="4555200"/>
          </a:xfrm>
        </p:spPr>
        <p:txBody>
          <a:bodyPr/>
          <a:lstStyle/>
          <a:p>
            <a:r>
              <a:rPr lang="en-US" dirty="0"/>
              <a:t>Graduating seniors still involved</a:t>
            </a:r>
          </a:p>
          <a:p>
            <a:r>
              <a:rPr lang="en-US" dirty="0"/>
              <a:t>Environmental issues persist</a:t>
            </a:r>
          </a:p>
          <a:p>
            <a:r>
              <a:rPr lang="en-US" dirty="0"/>
              <a:t>We want the same outcomes!</a:t>
            </a:r>
          </a:p>
          <a:p>
            <a:pPr lvl="1"/>
            <a:r>
              <a:rPr lang="en-US" dirty="0"/>
              <a:t>Clean water, fresh air, trees…</a:t>
            </a:r>
          </a:p>
          <a:p>
            <a:pPr lvl="1"/>
            <a:endParaRPr lang="en-US" dirty="0"/>
          </a:p>
        </p:txBody>
      </p:sp>
      <p:pic>
        <p:nvPicPr>
          <p:cNvPr id="6" name="Picture 5" descr="A group of people posing for a photo&#10;&#10;Description automatically generated">
            <a:extLst>
              <a:ext uri="{FF2B5EF4-FFF2-40B4-BE49-F238E27FC236}">
                <a16:creationId xmlns:a16="http://schemas.microsoft.com/office/drawing/2014/main" id="{1D0720D6-3D62-9264-8E66-44D43E1C61E5}"/>
              </a:ext>
            </a:extLst>
          </p:cNvPr>
          <p:cNvPicPr>
            <a:picLocks noChangeAspect="1"/>
          </p:cNvPicPr>
          <p:nvPr/>
        </p:nvPicPr>
        <p:blipFill>
          <a:blip r:embed="rId3"/>
          <a:stretch>
            <a:fillRect/>
          </a:stretch>
        </p:blipFill>
        <p:spPr>
          <a:xfrm>
            <a:off x="5335446" y="1641888"/>
            <a:ext cx="6715961" cy="5036445"/>
          </a:xfrm>
          <a:prstGeom prst="rect">
            <a:avLst/>
          </a:prstGeom>
        </p:spPr>
      </p:pic>
      <p:pic>
        <p:nvPicPr>
          <p:cNvPr id="8" name="Picture 7" descr="A group of people standing in a field&#10;&#10;Description automatically generated">
            <a:extLst>
              <a:ext uri="{FF2B5EF4-FFF2-40B4-BE49-F238E27FC236}">
                <a16:creationId xmlns:a16="http://schemas.microsoft.com/office/drawing/2014/main" id="{55F609F1-F2F7-334E-4CC1-2D29056D8DE3}"/>
              </a:ext>
            </a:extLst>
          </p:cNvPr>
          <p:cNvPicPr>
            <a:picLocks noChangeAspect="1"/>
          </p:cNvPicPr>
          <p:nvPr/>
        </p:nvPicPr>
        <p:blipFill>
          <a:blip r:embed="rId4"/>
          <a:stretch>
            <a:fillRect/>
          </a:stretch>
        </p:blipFill>
        <p:spPr>
          <a:xfrm>
            <a:off x="558886" y="3414623"/>
            <a:ext cx="4332444" cy="3249333"/>
          </a:xfrm>
          <a:prstGeom prst="rect">
            <a:avLst/>
          </a:prstGeom>
        </p:spPr>
      </p:pic>
    </p:spTree>
    <p:extLst>
      <p:ext uri="{BB962C8B-B14F-4D97-AF65-F5344CB8AC3E}">
        <p14:creationId xmlns:p14="http://schemas.microsoft.com/office/powerpoint/2010/main" val="3072936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82AC-E28B-E26E-3A13-6F92D488CCE0}"/>
              </a:ext>
            </a:extLst>
          </p:cNvPr>
          <p:cNvSpPr>
            <a:spLocks noGrp="1"/>
          </p:cNvSpPr>
          <p:nvPr>
            <p:ph type="title"/>
          </p:nvPr>
        </p:nvSpPr>
        <p:spPr>
          <a:xfrm>
            <a:off x="653667" y="457200"/>
            <a:ext cx="7578400" cy="2253435"/>
          </a:xfrm>
        </p:spPr>
        <p:txBody>
          <a:bodyPr/>
          <a:lstStyle/>
          <a:p>
            <a:r>
              <a:rPr lang="en-US" dirty="0"/>
              <a:t>How CAPE is growing this coming year</a:t>
            </a:r>
          </a:p>
        </p:txBody>
      </p:sp>
      <p:pic>
        <p:nvPicPr>
          <p:cNvPr id="4" name="Picture 3" descr="A person and person standing next to a table with art supplies&#10;&#10;Description automatically generated">
            <a:extLst>
              <a:ext uri="{FF2B5EF4-FFF2-40B4-BE49-F238E27FC236}">
                <a16:creationId xmlns:a16="http://schemas.microsoft.com/office/drawing/2014/main" id="{F0CF0325-166D-6403-B884-4795D94B3E40}"/>
              </a:ext>
            </a:extLst>
          </p:cNvPr>
          <p:cNvPicPr>
            <a:picLocks noChangeAspect="1"/>
          </p:cNvPicPr>
          <p:nvPr/>
        </p:nvPicPr>
        <p:blipFill>
          <a:blip r:embed="rId2"/>
          <a:stretch>
            <a:fillRect/>
          </a:stretch>
        </p:blipFill>
        <p:spPr>
          <a:xfrm>
            <a:off x="6537847" y="2650435"/>
            <a:ext cx="5000487" cy="3750365"/>
          </a:xfrm>
          <a:prstGeom prst="rect">
            <a:avLst/>
          </a:prstGeom>
        </p:spPr>
      </p:pic>
    </p:spTree>
    <p:extLst>
      <p:ext uri="{BB962C8B-B14F-4D97-AF65-F5344CB8AC3E}">
        <p14:creationId xmlns:p14="http://schemas.microsoft.com/office/powerpoint/2010/main" val="3197149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4120E-186C-8B7F-B3C6-713F5895EA28}"/>
              </a:ext>
            </a:extLst>
          </p:cNvPr>
          <p:cNvSpPr>
            <a:spLocks noGrp="1"/>
          </p:cNvSpPr>
          <p:nvPr>
            <p:ph type="title"/>
          </p:nvPr>
        </p:nvSpPr>
        <p:spPr/>
        <p:txBody>
          <a:bodyPr>
            <a:normAutofit/>
          </a:bodyPr>
          <a:lstStyle/>
          <a:p>
            <a:r>
              <a:rPr lang="en-US" dirty="0">
                <a:solidFill>
                  <a:schemeClr val="tx1"/>
                </a:solidFill>
              </a:rPr>
              <a:t>Developing hubs to support groups</a:t>
            </a:r>
          </a:p>
        </p:txBody>
      </p:sp>
      <p:sp>
        <p:nvSpPr>
          <p:cNvPr id="4" name="Text Placeholder 3">
            <a:extLst>
              <a:ext uri="{FF2B5EF4-FFF2-40B4-BE49-F238E27FC236}">
                <a16:creationId xmlns:a16="http://schemas.microsoft.com/office/drawing/2014/main" id="{B50DBEF9-1817-DA11-5CB0-2DAC50B8B41A}"/>
              </a:ext>
            </a:extLst>
          </p:cNvPr>
          <p:cNvSpPr>
            <a:spLocks noGrp="1"/>
          </p:cNvSpPr>
          <p:nvPr>
            <p:ph type="body" idx="1"/>
          </p:nvPr>
        </p:nvSpPr>
        <p:spPr/>
        <p:txBody>
          <a:bodyPr>
            <a:normAutofit/>
          </a:bodyPr>
          <a:lstStyle/>
          <a:p>
            <a:r>
              <a:rPr lang="en-US" sz="3733" dirty="0">
                <a:solidFill>
                  <a:schemeClr val="tx2">
                    <a:lumMod val="10000"/>
                  </a:schemeClr>
                </a:solidFill>
              </a:rPr>
              <a:t>Each hub will be led by a museum/zoo</a:t>
            </a:r>
          </a:p>
          <a:p>
            <a:r>
              <a:rPr lang="en-US" sz="3733" dirty="0">
                <a:solidFill>
                  <a:schemeClr val="tx2">
                    <a:lumMod val="10000"/>
                  </a:schemeClr>
                </a:solidFill>
              </a:rPr>
              <a:t>Launched at a workshop with youth group leaders</a:t>
            </a:r>
          </a:p>
          <a:p>
            <a:r>
              <a:rPr lang="en-US" sz="3733" dirty="0">
                <a:solidFill>
                  <a:schemeClr val="tx2">
                    <a:lumMod val="10000"/>
                  </a:schemeClr>
                </a:solidFill>
              </a:rPr>
              <a:t>Share resources, materials, and support</a:t>
            </a:r>
          </a:p>
          <a:p>
            <a:r>
              <a:rPr lang="en-US" sz="3733" dirty="0">
                <a:solidFill>
                  <a:schemeClr val="tx2">
                    <a:lumMod val="10000"/>
                  </a:schemeClr>
                </a:solidFill>
              </a:rPr>
              <a:t>You are welcome to join!</a:t>
            </a:r>
          </a:p>
          <a:p>
            <a:pPr lvl="1"/>
            <a:r>
              <a:rPr lang="en-US" sz="2667" dirty="0">
                <a:solidFill>
                  <a:schemeClr val="tx2">
                    <a:lumMod val="10000"/>
                  </a:schemeClr>
                </a:solidFill>
              </a:rPr>
              <a:t>Brevard Zoo: August 24, 9-11:30</a:t>
            </a:r>
          </a:p>
          <a:p>
            <a:pPr lvl="1"/>
            <a:r>
              <a:rPr lang="en-US" sz="2667" dirty="0">
                <a:solidFill>
                  <a:schemeClr val="tx2">
                    <a:lumMod val="10000"/>
                  </a:schemeClr>
                </a:solidFill>
              </a:rPr>
              <a:t>Jacksonville Zoo: September 9, 9-12</a:t>
            </a:r>
          </a:p>
          <a:p>
            <a:pPr lvl="1"/>
            <a:r>
              <a:rPr lang="en-US" sz="2667" dirty="0">
                <a:solidFill>
                  <a:schemeClr val="tx2">
                    <a:lumMod val="10000"/>
                  </a:schemeClr>
                </a:solidFill>
              </a:rPr>
              <a:t>Frost Science Center In Miami: September 11, 9-12</a:t>
            </a:r>
          </a:p>
          <a:p>
            <a:pPr lvl="1"/>
            <a:r>
              <a:rPr lang="en-US" sz="2667" dirty="0">
                <a:solidFill>
                  <a:schemeClr val="tx2">
                    <a:lumMod val="10000"/>
                  </a:schemeClr>
                </a:solidFill>
              </a:rPr>
              <a:t>Orlando Science Center: September 30, 1-4</a:t>
            </a:r>
          </a:p>
        </p:txBody>
      </p:sp>
    </p:spTree>
    <p:extLst>
      <p:ext uri="{BB962C8B-B14F-4D97-AF65-F5344CB8AC3E}">
        <p14:creationId xmlns:p14="http://schemas.microsoft.com/office/powerpoint/2010/main" val="252171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sz="3600"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a:t>
            </a:fld>
            <a:endParaRPr dirty="0"/>
          </a:p>
        </p:txBody>
      </p:sp>
      <p:pic>
        <p:nvPicPr>
          <p:cNvPr id="10" name="Picture 9">
            <a:extLst>
              <a:ext uri="{FF2B5EF4-FFF2-40B4-BE49-F238E27FC236}">
                <a16:creationId xmlns:a16="http://schemas.microsoft.com/office/drawing/2014/main" id="{0A25AC44-6580-5E5D-CC6F-9F8D137C06E5}"/>
              </a:ext>
            </a:extLst>
          </p:cNvPr>
          <p:cNvPicPr>
            <a:picLocks noChangeAspect="1"/>
          </p:cNvPicPr>
          <p:nvPr/>
        </p:nvPicPr>
        <p:blipFill>
          <a:blip r:embed="rId3"/>
          <a:stretch>
            <a:fillRect/>
          </a:stretch>
        </p:blipFill>
        <p:spPr>
          <a:xfrm>
            <a:off x="-415089" y="1310509"/>
            <a:ext cx="3543154" cy="3936676"/>
          </a:xfrm>
          <a:prstGeom prst="rect">
            <a:avLst/>
          </a:prstGeom>
        </p:spPr>
      </p:pic>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3128065" y="1257755"/>
            <a:ext cx="8840281" cy="4967600"/>
          </a:xfrm>
        </p:spPr>
        <p:txBody>
          <a:bodyPr/>
          <a:lstStyle/>
          <a:p>
            <a:pPr marL="101598" indent="0" algn="ctr">
              <a:buNone/>
            </a:pPr>
            <a:r>
              <a:rPr lang="en-US" sz="3600" b="1" dirty="0">
                <a:solidFill>
                  <a:schemeClr val="accent1">
                    <a:lumMod val="75000"/>
                  </a:schemeClr>
                </a:solidFill>
                <a:latin typeface="+mj-lt"/>
              </a:rPr>
              <a:t>THE CIVIC CHALLENGE</a:t>
            </a:r>
          </a:p>
          <a:p>
            <a:pPr marL="101598" indent="0">
              <a:buNone/>
            </a:pPr>
            <a:r>
              <a:rPr lang="en-US" sz="3600" b="1" dirty="0">
                <a:solidFill>
                  <a:schemeClr val="accent1">
                    <a:lumMod val="75000"/>
                  </a:schemeClr>
                </a:solidFill>
                <a:latin typeface="+mj-lt"/>
              </a:rPr>
              <a:t>Florida, the 3</a:t>
            </a:r>
            <a:r>
              <a:rPr lang="en-US" sz="3600" b="1" baseline="30000" dirty="0">
                <a:solidFill>
                  <a:schemeClr val="accent1">
                    <a:lumMod val="75000"/>
                  </a:schemeClr>
                </a:solidFill>
                <a:latin typeface="+mj-lt"/>
              </a:rPr>
              <a:t>rd</a:t>
            </a:r>
            <a:r>
              <a:rPr lang="en-US" sz="3600" b="1" dirty="0">
                <a:solidFill>
                  <a:schemeClr val="accent1">
                    <a:lumMod val="75000"/>
                  </a:schemeClr>
                </a:solidFill>
                <a:latin typeface="+mj-lt"/>
              </a:rPr>
              <a:t> largest state, ranks among the </a:t>
            </a:r>
            <a:r>
              <a:rPr lang="en-US" sz="3600" b="1" u="sng" dirty="0">
                <a:solidFill>
                  <a:schemeClr val="accent1">
                    <a:lumMod val="75000"/>
                  </a:schemeClr>
                </a:solidFill>
                <a:latin typeface="+mj-lt"/>
              </a:rPr>
              <a:t>lowest states </a:t>
            </a:r>
            <a:r>
              <a:rPr lang="en-US" sz="3600" b="1" dirty="0">
                <a:solidFill>
                  <a:schemeClr val="accent1">
                    <a:lumMod val="75000"/>
                  </a:schemeClr>
                </a:solidFill>
                <a:latin typeface="+mj-lt"/>
              </a:rPr>
              <a:t>in terms of civic health. We want to change that. </a:t>
            </a:r>
            <a:endParaRPr lang="en-US" b="1" dirty="0">
              <a:solidFill>
                <a:schemeClr val="accent1">
                  <a:lumMod val="75000"/>
                </a:schemeClr>
              </a:solidFill>
              <a:latin typeface="+mj-lt"/>
            </a:endParaRPr>
          </a:p>
          <a:p>
            <a:r>
              <a:rPr lang="en-US" sz="2600" dirty="0">
                <a:solidFill>
                  <a:schemeClr val="accent1">
                    <a:lumMod val="75000"/>
                  </a:schemeClr>
                </a:solidFill>
                <a:latin typeface="+mj-lt"/>
              </a:rPr>
              <a:t>50th in nation in volunteering among 50 states (2015)</a:t>
            </a:r>
          </a:p>
          <a:p>
            <a:r>
              <a:rPr lang="en-US" sz="2600" dirty="0">
                <a:solidFill>
                  <a:schemeClr val="accent1">
                    <a:lumMod val="75000"/>
                  </a:schemeClr>
                </a:solidFill>
                <a:latin typeface="+mj-lt"/>
              </a:rPr>
              <a:t>49th in belonging to a civic organization (2013)</a:t>
            </a:r>
          </a:p>
          <a:p>
            <a:r>
              <a:rPr lang="en-US" sz="2600" dirty="0">
                <a:solidFill>
                  <a:schemeClr val="accent1">
                    <a:lumMod val="75000"/>
                  </a:schemeClr>
                </a:solidFill>
                <a:latin typeface="+mj-lt"/>
              </a:rPr>
              <a:t>50th in donating to charity (2015) </a:t>
            </a:r>
          </a:p>
          <a:p>
            <a:r>
              <a:rPr lang="en-US" sz="2600" dirty="0">
                <a:solidFill>
                  <a:schemeClr val="accent1">
                    <a:lumMod val="75000"/>
                  </a:schemeClr>
                </a:solidFill>
                <a:latin typeface="+mj-lt"/>
              </a:rPr>
              <a:t>50th in helping neighbors fix a community problem (2015) and </a:t>
            </a:r>
          </a:p>
          <a:p>
            <a:r>
              <a:rPr lang="en-US" sz="2600" dirty="0">
                <a:solidFill>
                  <a:schemeClr val="accent1">
                    <a:lumMod val="75000"/>
                  </a:schemeClr>
                </a:solidFill>
                <a:latin typeface="+mj-lt"/>
              </a:rPr>
              <a:t>50th attending public meetings (2015) </a:t>
            </a:r>
          </a:p>
          <a:p>
            <a:endParaRPr lang="en-US" dirty="0"/>
          </a:p>
        </p:txBody>
      </p:sp>
      <p:sp>
        <p:nvSpPr>
          <p:cNvPr id="3" name="TextBox 2">
            <a:extLst>
              <a:ext uri="{FF2B5EF4-FFF2-40B4-BE49-F238E27FC236}">
                <a16:creationId xmlns:a16="http://schemas.microsoft.com/office/drawing/2014/main" id="{0BAE76E2-B818-A652-139A-E0CCAF967CC8}"/>
              </a:ext>
            </a:extLst>
          </p:cNvPr>
          <p:cNvSpPr txBox="1"/>
          <p:nvPr/>
        </p:nvSpPr>
        <p:spPr>
          <a:xfrm>
            <a:off x="-1608082" y="4866578"/>
            <a:ext cx="6369268" cy="584775"/>
          </a:xfrm>
          <a:prstGeom prst="rect">
            <a:avLst/>
          </a:prstGeom>
          <a:noFill/>
        </p:spPr>
        <p:txBody>
          <a:bodyPr wrap="square">
            <a:spAutoFit/>
          </a:bodyPr>
          <a:lstStyle/>
          <a:p>
            <a:pPr algn="ctr"/>
            <a:r>
              <a:rPr lang="en-US" sz="1600" dirty="0">
                <a:latin typeface="+mj-lt"/>
                <a:hlinkClick r:id="rId4"/>
              </a:rPr>
              <a:t>https://floridacivicadvance.com</a:t>
            </a:r>
            <a:endParaRPr lang="en-US" sz="1600" dirty="0">
              <a:latin typeface="+mj-lt"/>
            </a:endParaRPr>
          </a:p>
          <a:p>
            <a:pPr algn="ctr"/>
            <a:endParaRPr lang="en-US" sz="1600" dirty="0">
              <a:latin typeface="+mj-lt"/>
            </a:endParaRPr>
          </a:p>
        </p:txBody>
      </p:sp>
    </p:spTree>
    <p:extLst>
      <p:ext uri="{BB962C8B-B14F-4D97-AF65-F5344CB8AC3E}">
        <p14:creationId xmlns:p14="http://schemas.microsoft.com/office/powerpoint/2010/main" val="599837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5C36-FEB4-5ED8-E3B3-04BAE6104407}"/>
              </a:ext>
            </a:extLst>
          </p:cNvPr>
          <p:cNvSpPr>
            <a:spLocks noGrp="1"/>
          </p:cNvSpPr>
          <p:nvPr>
            <p:ph type="title"/>
          </p:nvPr>
        </p:nvSpPr>
        <p:spPr/>
        <p:txBody>
          <a:bodyPr>
            <a:normAutofit/>
          </a:bodyPr>
          <a:lstStyle/>
          <a:p>
            <a:r>
              <a:rPr lang="en-US" dirty="0">
                <a:solidFill>
                  <a:schemeClr val="tx1"/>
                </a:solidFill>
              </a:rPr>
              <a:t>Youth groups and leaders often need ideas</a:t>
            </a:r>
          </a:p>
        </p:txBody>
      </p:sp>
      <p:sp>
        <p:nvSpPr>
          <p:cNvPr id="3" name="Text Placeholder 2">
            <a:extLst>
              <a:ext uri="{FF2B5EF4-FFF2-40B4-BE49-F238E27FC236}">
                <a16:creationId xmlns:a16="http://schemas.microsoft.com/office/drawing/2014/main" id="{CF176F15-A694-3F6D-9F2A-69385C56C401}"/>
              </a:ext>
            </a:extLst>
          </p:cNvPr>
          <p:cNvSpPr>
            <a:spLocks noGrp="1"/>
          </p:cNvSpPr>
          <p:nvPr>
            <p:ph type="body" idx="1"/>
          </p:nvPr>
        </p:nvSpPr>
        <p:spPr/>
        <p:txBody>
          <a:bodyPr>
            <a:normAutofit/>
          </a:bodyPr>
          <a:lstStyle/>
          <a:p>
            <a:r>
              <a:rPr lang="en-US" sz="3200" dirty="0">
                <a:solidFill>
                  <a:schemeClr val="tx2">
                    <a:lumMod val="10000"/>
                  </a:schemeClr>
                </a:solidFill>
              </a:rPr>
              <a:t>Who are the relevant community leaders?</a:t>
            </a:r>
          </a:p>
          <a:p>
            <a:r>
              <a:rPr lang="en-US" sz="3200" dirty="0">
                <a:solidFill>
                  <a:schemeClr val="tx2">
                    <a:lumMod val="10000"/>
                  </a:schemeClr>
                </a:solidFill>
              </a:rPr>
              <a:t>Who are the decision makers?</a:t>
            </a:r>
          </a:p>
          <a:p>
            <a:r>
              <a:rPr lang="en-US" sz="3200" dirty="0">
                <a:solidFill>
                  <a:schemeClr val="tx2">
                    <a:lumMod val="10000"/>
                  </a:schemeClr>
                </a:solidFill>
              </a:rPr>
              <a:t>What has been done on this issue?</a:t>
            </a:r>
          </a:p>
          <a:p>
            <a:r>
              <a:rPr lang="en-US" sz="3200" dirty="0">
                <a:solidFill>
                  <a:schemeClr val="tx2">
                    <a:lumMod val="10000"/>
                  </a:schemeClr>
                </a:solidFill>
              </a:rPr>
              <a:t>What are the relevant regulations and policies?</a:t>
            </a:r>
          </a:p>
          <a:p>
            <a:r>
              <a:rPr lang="en-US" sz="3200" dirty="0">
                <a:solidFill>
                  <a:schemeClr val="tx2">
                    <a:lumMod val="10000"/>
                  </a:schemeClr>
                </a:solidFill>
              </a:rPr>
              <a:t>Why is there a problem?</a:t>
            </a:r>
          </a:p>
          <a:p>
            <a:r>
              <a:rPr lang="en-US" sz="3200" dirty="0">
                <a:solidFill>
                  <a:schemeClr val="tx2">
                    <a:lumMod val="10000"/>
                  </a:schemeClr>
                </a:solidFill>
              </a:rPr>
              <a:t>What would decision makers find compelling?</a:t>
            </a:r>
          </a:p>
          <a:p>
            <a:r>
              <a:rPr lang="en-US" sz="3200" dirty="0">
                <a:solidFill>
                  <a:schemeClr val="tx2">
                    <a:lumMod val="10000"/>
                  </a:schemeClr>
                </a:solidFill>
              </a:rPr>
              <a:t>What could youth ask for?</a:t>
            </a:r>
          </a:p>
        </p:txBody>
      </p:sp>
    </p:spTree>
    <p:extLst>
      <p:ext uri="{BB962C8B-B14F-4D97-AF65-F5344CB8AC3E}">
        <p14:creationId xmlns:p14="http://schemas.microsoft.com/office/powerpoint/2010/main" val="4131443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A252-9A3C-C8E6-F1BC-2A932CFF6485}"/>
              </a:ext>
            </a:extLst>
          </p:cNvPr>
          <p:cNvSpPr>
            <a:spLocks noGrp="1"/>
          </p:cNvSpPr>
          <p:nvPr>
            <p:ph type="title"/>
          </p:nvPr>
        </p:nvSpPr>
        <p:spPr/>
        <p:txBody>
          <a:bodyPr>
            <a:normAutofit/>
          </a:bodyPr>
          <a:lstStyle/>
          <a:p>
            <a:r>
              <a:rPr lang="en-US" dirty="0">
                <a:solidFill>
                  <a:schemeClr val="tx1"/>
                </a:solidFill>
              </a:rPr>
              <a:t>CAPE activities can be used by anyone</a:t>
            </a:r>
          </a:p>
        </p:txBody>
      </p:sp>
      <p:sp>
        <p:nvSpPr>
          <p:cNvPr id="3" name="Text Placeholder 2">
            <a:extLst>
              <a:ext uri="{FF2B5EF4-FFF2-40B4-BE49-F238E27FC236}">
                <a16:creationId xmlns:a16="http://schemas.microsoft.com/office/drawing/2014/main" id="{DAAEE7E1-220B-E3A7-6D53-C44F88AE81D2}"/>
              </a:ext>
            </a:extLst>
          </p:cNvPr>
          <p:cNvSpPr>
            <a:spLocks noGrp="1"/>
          </p:cNvSpPr>
          <p:nvPr>
            <p:ph type="body" idx="1"/>
          </p:nvPr>
        </p:nvSpPr>
        <p:spPr/>
        <p:txBody>
          <a:bodyPr>
            <a:normAutofit/>
          </a:bodyPr>
          <a:lstStyle/>
          <a:p>
            <a:r>
              <a:rPr lang="en-US" sz="3200" dirty="0">
                <a:solidFill>
                  <a:schemeClr val="tx2">
                    <a:lumMod val="10000"/>
                  </a:schemeClr>
                </a:solidFill>
              </a:rPr>
              <a:t>Describe an environmental champion</a:t>
            </a:r>
          </a:p>
          <a:p>
            <a:r>
              <a:rPr lang="en-US" sz="3200" dirty="0">
                <a:solidFill>
                  <a:schemeClr val="tx2">
                    <a:lumMod val="10000"/>
                  </a:schemeClr>
                </a:solidFill>
              </a:rPr>
              <a:t>What are the root causes of this issue?</a:t>
            </a:r>
          </a:p>
          <a:p>
            <a:r>
              <a:rPr lang="en-US" sz="3200" dirty="0">
                <a:solidFill>
                  <a:schemeClr val="tx2">
                    <a:lumMod val="10000"/>
                  </a:schemeClr>
                </a:solidFill>
              </a:rPr>
              <a:t>Make a stakeholders map</a:t>
            </a:r>
          </a:p>
          <a:p>
            <a:r>
              <a:rPr lang="en-US" sz="3200" dirty="0">
                <a:solidFill>
                  <a:schemeClr val="tx2">
                    <a:lumMod val="10000"/>
                  </a:schemeClr>
                </a:solidFill>
              </a:rPr>
              <a:t>Is it a policy or a practice?</a:t>
            </a:r>
          </a:p>
          <a:p>
            <a:r>
              <a:rPr lang="en-US" sz="3200" dirty="0">
                <a:solidFill>
                  <a:schemeClr val="tx2">
                    <a:lumMod val="10000"/>
                  </a:schemeClr>
                </a:solidFill>
              </a:rPr>
              <a:t>Five ways to decide</a:t>
            </a:r>
          </a:p>
        </p:txBody>
      </p:sp>
      <p:pic>
        <p:nvPicPr>
          <p:cNvPr id="4" name="Google Shape;230;p36">
            <a:extLst>
              <a:ext uri="{FF2B5EF4-FFF2-40B4-BE49-F238E27FC236}">
                <a16:creationId xmlns:a16="http://schemas.microsoft.com/office/drawing/2014/main" id="{DAEDAD8C-FB9B-A7E3-6E90-C765288993A9}"/>
              </a:ext>
            </a:extLst>
          </p:cNvPr>
          <p:cNvPicPr preferRelativeResize="0"/>
          <p:nvPr/>
        </p:nvPicPr>
        <p:blipFill>
          <a:blip r:embed="rId2">
            <a:alphaModFix/>
          </a:blip>
          <a:stretch>
            <a:fillRect/>
          </a:stretch>
        </p:blipFill>
        <p:spPr>
          <a:xfrm rot="380652">
            <a:off x="8114423" y="1449797"/>
            <a:ext cx="3807755" cy="5094635"/>
          </a:xfrm>
          <a:prstGeom prst="rect">
            <a:avLst/>
          </a:prstGeom>
          <a:noFill/>
          <a:ln>
            <a:noFill/>
          </a:ln>
        </p:spPr>
      </p:pic>
    </p:spTree>
    <p:extLst>
      <p:ext uri="{BB962C8B-B14F-4D97-AF65-F5344CB8AC3E}">
        <p14:creationId xmlns:p14="http://schemas.microsoft.com/office/powerpoint/2010/main" val="57861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CAPE Website</a:t>
            </a:r>
            <a:endParaRPr dirty="0">
              <a:solidFill>
                <a:schemeClr val="tx1"/>
              </a:solidFill>
            </a:endParaRPr>
          </a:p>
        </p:txBody>
      </p:sp>
      <p:sp>
        <p:nvSpPr>
          <p:cNvPr id="221" name="Google Shape;221;p35"/>
          <p:cNvSpPr txBox="1">
            <a:spLocks noGrp="1"/>
          </p:cNvSpPr>
          <p:nvPr>
            <p:ph type="body" idx="1"/>
          </p:nvPr>
        </p:nvSpPr>
        <p:spPr>
          <a:xfrm>
            <a:off x="415600" y="1536633"/>
            <a:ext cx="7580000" cy="45552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3200">
                <a:solidFill>
                  <a:srgbClr val="000000"/>
                </a:solidFill>
              </a:rPr>
              <a:t>https://cape.ifas.ufl.edu </a:t>
            </a:r>
            <a:endParaRPr sz="3200">
              <a:solidFill>
                <a:srgbClr val="000000"/>
              </a:solidFill>
            </a:endParaRPr>
          </a:p>
          <a:p>
            <a:pPr>
              <a:spcBef>
                <a:spcPts val="1600"/>
              </a:spcBef>
              <a:buClr>
                <a:srgbClr val="000000"/>
              </a:buClr>
              <a:buChar char="●"/>
            </a:pPr>
            <a:r>
              <a:rPr lang="en" sz="3200">
                <a:solidFill>
                  <a:srgbClr val="000000"/>
                </a:solidFill>
              </a:rPr>
              <a:t>Includes examples of what groups have done</a:t>
            </a:r>
            <a:endParaRPr sz="3200">
              <a:solidFill>
                <a:srgbClr val="000000"/>
              </a:solidFill>
            </a:endParaRPr>
          </a:p>
          <a:p>
            <a:pPr>
              <a:spcBef>
                <a:spcPts val="0"/>
              </a:spcBef>
              <a:buClr>
                <a:srgbClr val="000000"/>
              </a:buClr>
              <a:buChar char="●"/>
            </a:pPr>
            <a:r>
              <a:rPr lang="en" sz="3200">
                <a:solidFill>
                  <a:srgbClr val="000000"/>
                </a:solidFill>
              </a:rPr>
              <a:t>Training with 5 modules for certificate</a:t>
            </a:r>
            <a:endParaRPr sz="3200">
              <a:solidFill>
                <a:srgbClr val="000000"/>
              </a:solidFill>
            </a:endParaRPr>
          </a:p>
          <a:p>
            <a:pPr>
              <a:spcBef>
                <a:spcPts val="0"/>
              </a:spcBef>
              <a:buClr>
                <a:srgbClr val="000000"/>
              </a:buClr>
              <a:buChar char="●"/>
            </a:pPr>
            <a:r>
              <a:rPr lang="en" sz="3200">
                <a:solidFill>
                  <a:srgbClr val="000000"/>
                </a:solidFill>
              </a:rPr>
              <a:t>Resources to download</a:t>
            </a:r>
            <a:endParaRPr sz="3200">
              <a:solidFill>
                <a:srgbClr val="000000"/>
              </a:solidFill>
            </a:endParaRPr>
          </a:p>
          <a:p>
            <a:pPr>
              <a:spcBef>
                <a:spcPts val="0"/>
              </a:spcBef>
              <a:buClr>
                <a:srgbClr val="000000"/>
              </a:buClr>
              <a:buChar char="●"/>
            </a:pPr>
            <a:r>
              <a:rPr lang="en" sz="3200">
                <a:solidFill>
                  <a:srgbClr val="000000"/>
                </a:solidFill>
              </a:rPr>
              <a:t>State resources for workshops, evaluation</a:t>
            </a:r>
            <a:endParaRPr sz="3200">
              <a:solidFill>
                <a:srgbClr val="000000"/>
              </a:solidFill>
            </a:endParaRPr>
          </a:p>
        </p:txBody>
      </p:sp>
      <p:pic>
        <p:nvPicPr>
          <p:cNvPr id="222" name="Google Shape;222;p35"/>
          <p:cNvPicPr preferRelativeResize="0"/>
          <p:nvPr/>
        </p:nvPicPr>
        <p:blipFill>
          <a:blip r:embed="rId3">
            <a:alphaModFix/>
          </a:blip>
          <a:stretch>
            <a:fillRect/>
          </a:stretch>
        </p:blipFill>
        <p:spPr>
          <a:xfrm>
            <a:off x="7995600" y="1536637"/>
            <a:ext cx="4064333" cy="2931468"/>
          </a:xfrm>
          <a:prstGeom prst="rect">
            <a:avLst/>
          </a:prstGeom>
          <a:noFill/>
          <a:ln>
            <a:noFill/>
          </a:ln>
        </p:spPr>
      </p:pic>
      <p:sp>
        <p:nvSpPr>
          <p:cNvPr id="223" name="Google Shape;223;p35"/>
          <p:cNvSpPr txBox="1"/>
          <p:nvPr/>
        </p:nvSpPr>
        <p:spPr>
          <a:xfrm>
            <a:off x="8140967" y="4558367"/>
            <a:ext cx="37736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t>This is the Canvas page, which requires a login. Access is from the website.</a:t>
            </a:r>
            <a:endParaRPr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653667" y="701800"/>
            <a:ext cx="7578400" cy="5454400"/>
          </a:xfrm>
          <a:prstGeom prst="rect">
            <a:avLst/>
          </a:prstGeom>
        </p:spPr>
        <p:txBody>
          <a:bodyPr spcFirstLastPara="1" vert="horz" wrap="square" lIns="121900" tIns="121900" rIns="121900" bIns="121900" rtlCol="0" anchor="ctr" anchorCtr="0">
            <a:normAutofit/>
          </a:bodyPr>
          <a:lstStyle/>
          <a:p>
            <a:r>
              <a:rPr lang="en"/>
              <a:t>Questions?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Thank You!</a:t>
            </a:r>
            <a:endParaRPr dirty="0">
              <a:solidFill>
                <a:schemeClr val="tx1"/>
              </a:solidFill>
            </a:endParaRPr>
          </a:p>
        </p:txBody>
      </p:sp>
      <p:sp>
        <p:nvSpPr>
          <p:cNvPr id="289" name="Google Shape;289;p4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spcBef>
                <a:spcPts val="0"/>
              </a:spcBef>
              <a:buClr>
                <a:srgbClr val="000000"/>
              </a:buClr>
              <a:buChar char="●"/>
            </a:pPr>
            <a:r>
              <a:rPr lang="en" sz="3200" dirty="0">
                <a:solidFill>
                  <a:srgbClr val="000000"/>
                </a:solidFill>
              </a:rPr>
              <a:t>For more information and access to materials, please visit the CAPE website </a:t>
            </a:r>
            <a:r>
              <a:rPr lang="en" sz="3200" u="sng" dirty="0">
                <a:solidFill>
                  <a:schemeClr val="hlink"/>
                </a:solidFill>
                <a:hlinkClick r:id="rId3"/>
              </a:rPr>
              <a:t>https://cape.ifas.ufl.edu</a:t>
            </a:r>
            <a:r>
              <a:rPr lang="en" sz="3200" dirty="0">
                <a:solidFill>
                  <a:srgbClr val="000000"/>
                </a:solidFill>
              </a:rPr>
              <a:t>.</a:t>
            </a:r>
            <a:endParaRPr sz="3200" dirty="0">
              <a:solidFill>
                <a:srgbClr val="000000"/>
              </a:solidFill>
            </a:endParaRPr>
          </a:p>
          <a:p>
            <a:pPr>
              <a:spcBef>
                <a:spcPts val="0"/>
              </a:spcBef>
              <a:buClr>
                <a:srgbClr val="000000"/>
              </a:buClr>
              <a:buChar char="●"/>
            </a:pPr>
            <a:r>
              <a:rPr lang="en" sz="3200" dirty="0">
                <a:solidFill>
                  <a:srgbClr val="000000"/>
                </a:solidFill>
              </a:rPr>
              <a:t>Additional questions can be directed to megan.ennes@ufl.edu</a:t>
            </a:r>
            <a:endParaRPr sz="3200"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718618" y="-459300"/>
            <a:ext cx="11524014" cy="4625520"/>
          </a:xfrm>
          <a:prstGeom prst="rect">
            <a:avLst/>
          </a:prstGeom>
        </p:spPr>
        <p:txBody>
          <a:bodyPr spcFirstLastPara="1" vert="horz" wrap="square" lIns="121900" tIns="121900" rIns="121900" bIns="121900" rtlCol="0" anchor="ctr" anchorCtr="0">
            <a:noAutofit/>
          </a:bodyPr>
          <a:lstStyle/>
          <a:p>
            <a:pPr marL="0" indent="0">
              <a:buNone/>
            </a:pPr>
            <a:endParaRPr lang="en-US" b="1" dirty="0">
              <a:latin typeface="+mj-lt"/>
              <a:cs typeface="Calibri" panose="020F0502020204030204" pitchFamily="34" charset="0"/>
            </a:endParaRPr>
          </a:p>
          <a:p>
            <a:pPr marL="0" indent="0" algn="ctr">
              <a:buNone/>
            </a:pPr>
            <a:r>
              <a:rPr lang="en-US" b="1" dirty="0">
                <a:latin typeface="+mj-lt"/>
                <a:cs typeface="Calibri" panose="020F0502020204030204" pitchFamily="34" charset="0"/>
              </a:rPr>
              <a:t>FCA Third Thursdays Webinar</a:t>
            </a:r>
          </a:p>
          <a:p>
            <a:pPr marL="0" indent="0" algn="ctr">
              <a:buNone/>
            </a:pPr>
            <a:r>
              <a:rPr lang="en-US" sz="3200" b="1" dirty="0">
                <a:latin typeface="+mj-lt"/>
              </a:rPr>
              <a:t>Thursday, August 17, 2023, 12-1:00 pm, EDT</a:t>
            </a:r>
            <a:endParaRPr lang="en-US" sz="3200" i="1" dirty="0">
              <a:latin typeface="+mj-lt"/>
              <a:cs typeface="Calibri" panose="020F0502020204030204" pitchFamily="34" charset="0"/>
            </a:endParaRPr>
          </a:p>
          <a:p>
            <a:pPr marL="0" indent="0" algn="ctr">
              <a:buNone/>
            </a:pPr>
            <a:endParaRPr lang="en-US" sz="3200" dirty="0">
              <a:cs typeface="Calibri" panose="020F0502020204030204" pitchFamily="34" charset="0"/>
            </a:endParaRPr>
          </a:p>
        </p:txBody>
      </p:sp>
      <p:pic>
        <p:nvPicPr>
          <p:cNvPr id="6" name="Picture 5">
            <a:extLst>
              <a:ext uri="{FF2B5EF4-FFF2-40B4-BE49-F238E27FC236}">
                <a16:creationId xmlns:a16="http://schemas.microsoft.com/office/drawing/2014/main" id="{6B6EAE44-E3F1-423B-65FB-62E10394D2E8}"/>
              </a:ext>
            </a:extLst>
          </p:cNvPr>
          <p:cNvPicPr>
            <a:picLocks noChangeAspect="1"/>
          </p:cNvPicPr>
          <p:nvPr/>
        </p:nvPicPr>
        <p:blipFill>
          <a:blip r:embed="rId3"/>
          <a:stretch>
            <a:fillRect/>
          </a:stretch>
        </p:blipFill>
        <p:spPr>
          <a:xfrm>
            <a:off x="0" y="-234364"/>
            <a:ext cx="1411357" cy="1568110"/>
          </a:xfrm>
          <a:prstGeom prst="rect">
            <a:avLst/>
          </a:prstGeom>
        </p:spPr>
      </p:pic>
      <p:sp>
        <p:nvSpPr>
          <p:cNvPr id="2" name="TextBox 1">
            <a:extLst>
              <a:ext uri="{FF2B5EF4-FFF2-40B4-BE49-F238E27FC236}">
                <a16:creationId xmlns:a16="http://schemas.microsoft.com/office/drawing/2014/main" id="{82FF7034-EC59-5688-5FC5-35F24D32DD41}"/>
              </a:ext>
            </a:extLst>
          </p:cNvPr>
          <p:cNvSpPr txBox="1"/>
          <p:nvPr/>
        </p:nvSpPr>
        <p:spPr>
          <a:xfrm>
            <a:off x="4275977" y="6436119"/>
            <a:ext cx="6133380" cy="369332"/>
          </a:xfrm>
          <a:prstGeom prst="rect">
            <a:avLst/>
          </a:prstGeom>
          <a:noFill/>
        </p:spPr>
        <p:txBody>
          <a:bodyPr wrap="square">
            <a:spAutoFit/>
          </a:bodyPr>
          <a:lstStyle/>
          <a:p>
            <a:r>
              <a:rPr lang="en-US" i="1" dirty="0">
                <a:latin typeface="+mj-lt"/>
                <a:cs typeface="Calibri" panose="020F0502020204030204" pitchFamily="34" charset="0"/>
              </a:rPr>
              <a:t>See FCA Website for registration:</a:t>
            </a:r>
            <a:endParaRPr lang="en-US" dirty="0"/>
          </a:p>
        </p:txBody>
      </p:sp>
      <p:pic>
        <p:nvPicPr>
          <p:cNvPr id="4" name="Picture 3" descr="A person standing in front of a blue sign&#10;&#10;Description automatically generated">
            <a:extLst>
              <a:ext uri="{FF2B5EF4-FFF2-40B4-BE49-F238E27FC236}">
                <a16:creationId xmlns:a16="http://schemas.microsoft.com/office/drawing/2014/main" id="{584A8F3E-9962-76A8-B8C3-2519C55F20AD}"/>
              </a:ext>
            </a:extLst>
          </p:cNvPr>
          <p:cNvPicPr>
            <a:picLocks noChangeAspect="1"/>
          </p:cNvPicPr>
          <p:nvPr/>
        </p:nvPicPr>
        <p:blipFill>
          <a:blip r:embed="rId4"/>
          <a:stretch>
            <a:fillRect/>
          </a:stretch>
        </p:blipFill>
        <p:spPr>
          <a:xfrm>
            <a:off x="513522" y="4515139"/>
            <a:ext cx="1422400" cy="1422400"/>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10D366D2-5934-7446-1F10-066866B8746C}"/>
              </a:ext>
            </a:extLst>
          </p:cNvPr>
          <p:cNvPicPr>
            <a:picLocks noChangeAspect="1"/>
          </p:cNvPicPr>
          <p:nvPr/>
        </p:nvPicPr>
        <p:blipFill>
          <a:blip r:embed="rId5"/>
          <a:stretch>
            <a:fillRect/>
          </a:stretch>
        </p:blipFill>
        <p:spPr>
          <a:xfrm>
            <a:off x="10063922" y="4515139"/>
            <a:ext cx="1422400" cy="1422400"/>
          </a:xfrm>
          <a:prstGeom prst="rect">
            <a:avLst/>
          </a:prstGeom>
        </p:spPr>
      </p:pic>
      <p:pic>
        <p:nvPicPr>
          <p:cNvPr id="12" name="Picture 11" descr="A blue and purple logo&#10;&#10;Description automatically generated">
            <a:extLst>
              <a:ext uri="{FF2B5EF4-FFF2-40B4-BE49-F238E27FC236}">
                <a16:creationId xmlns:a16="http://schemas.microsoft.com/office/drawing/2014/main" id="{BCE2D1F2-833E-2C70-394B-188A72EDEFE5}"/>
              </a:ext>
            </a:extLst>
          </p:cNvPr>
          <p:cNvPicPr>
            <a:picLocks noChangeAspect="1"/>
          </p:cNvPicPr>
          <p:nvPr/>
        </p:nvPicPr>
        <p:blipFill>
          <a:blip r:embed="rId6"/>
          <a:stretch>
            <a:fillRect/>
          </a:stretch>
        </p:blipFill>
        <p:spPr>
          <a:xfrm>
            <a:off x="1954763" y="4583486"/>
            <a:ext cx="1422400" cy="1422400"/>
          </a:xfrm>
          <a:prstGeom prst="rect">
            <a:avLst/>
          </a:prstGeom>
        </p:spPr>
      </p:pic>
      <p:pic>
        <p:nvPicPr>
          <p:cNvPr id="14" name="Picture 13" descr="A group of people in a room&#10;&#10;Description automatically generated">
            <a:extLst>
              <a:ext uri="{FF2B5EF4-FFF2-40B4-BE49-F238E27FC236}">
                <a16:creationId xmlns:a16="http://schemas.microsoft.com/office/drawing/2014/main" id="{D41DAC1E-5768-35D4-2740-009F5E7249B1}"/>
              </a:ext>
            </a:extLst>
          </p:cNvPr>
          <p:cNvPicPr>
            <a:picLocks noChangeAspect="1"/>
          </p:cNvPicPr>
          <p:nvPr/>
        </p:nvPicPr>
        <p:blipFill>
          <a:blip r:embed="rId7"/>
          <a:stretch>
            <a:fillRect/>
          </a:stretch>
        </p:blipFill>
        <p:spPr>
          <a:xfrm>
            <a:off x="4879071" y="4583486"/>
            <a:ext cx="2626014" cy="1805608"/>
          </a:xfrm>
          <a:prstGeom prst="rect">
            <a:avLst/>
          </a:prstGeom>
        </p:spPr>
      </p:pic>
      <p:graphicFrame>
        <p:nvGraphicFramePr>
          <p:cNvPr id="138" name="TextBox 4">
            <a:extLst>
              <a:ext uri="{FF2B5EF4-FFF2-40B4-BE49-F238E27FC236}">
                <a16:creationId xmlns:a16="http://schemas.microsoft.com/office/drawing/2014/main" id="{E8599EAD-6F51-9EB1-E9DD-CEB1A4E033CF}"/>
              </a:ext>
            </a:extLst>
          </p:cNvPr>
          <p:cNvGraphicFramePr/>
          <p:nvPr/>
        </p:nvGraphicFramePr>
        <p:xfrm>
          <a:off x="718618" y="2241690"/>
          <a:ext cx="10972800" cy="22929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54294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667986" y="-621006"/>
            <a:ext cx="11524014" cy="4625520"/>
          </a:xfrm>
          <a:prstGeom prst="rect">
            <a:avLst/>
          </a:prstGeom>
        </p:spPr>
        <p:txBody>
          <a:bodyPr spcFirstLastPara="1" vert="horz" wrap="square" lIns="121900" tIns="121900" rIns="121900" bIns="121900" rtlCol="0" anchor="ctr" anchorCtr="0">
            <a:noAutofit/>
          </a:bodyPr>
          <a:lstStyle/>
          <a:p>
            <a:pPr marL="0" indent="0">
              <a:buNone/>
            </a:pPr>
            <a:endParaRPr lang="en-US" b="1" dirty="0">
              <a:latin typeface="+mj-lt"/>
              <a:cs typeface="Calibri" panose="020F0502020204030204" pitchFamily="34" charset="0"/>
            </a:endParaRPr>
          </a:p>
          <a:p>
            <a:pPr marL="0" indent="0" algn="ctr">
              <a:buNone/>
            </a:pPr>
            <a:r>
              <a:rPr lang="en-US" b="1" dirty="0">
                <a:latin typeface="+mj-lt"/>
                <a:cs typeface="Calibri" panose="020F0502020204030204" pitchFamily="34" charset="0"/>
              </a:rPr>
              <a:t>FCA Third Thursdays Webinar</a:t>
            </a:r>
          </a:p>
          <a:p>
            <a:pPr marL="0" indent="0" algn="ctr">
              <a:buNone/>
            </a:pPr>
            <a:r>
              <a:rPr lang="en-US" b="1" dirty="0">
                <a:latin typeface="+mj-lt"/>
              </a:rPr>
              <a:t>Thursday, September 21, 2023, 12-1:00 pm EDT</a:t>
            </a:r>
            <a:endParaRPr lang="en-US" i="1" dirty="0">
              <a:latin typeface="+mj-lt"/>
              <a:cs typeface="Calibri" panose="020F0502020204030204" pitchFamily="34" charset="0"/>
            </a:endParaRPr>
          </a:p>
          <a:p>
            <a:pPr marL="0" indent="0" algn="ctr">
              <a:buNone/>
            </a:pPr>
            <a:endParaRPr lang="en-US" sz="3200" dirty="0">
              <a:cs typeface="Calibri" panose="020F0502020204030204" pitchFamily="34" charset="0"/>
            </a:endParaRPr>
          </a:p>
        </p:txBody>
      </p:sp>
      <p:pic>
        <p:nvPicPr>
          <p:cNvPr id="6" name="Picture 5">
            <a:extLst>
              <a:ext uri="{FF2B5EF4-FFF2-40B4-BE49-F238E27FC236}">
                <a16:creationId xmlns:a16="http://schemas.microsoft.com/office/drawing/2014/main" id="{6B6EAE44-E3F1-423B-65FB-62E10394D2E8}"/>
              </a:ext>
            </a:extLst>
          </p:cNvPr>
          <p:cNvPicPr>
            <a:picLocks noChangeAspect="1"/>
          </p:cNvPicPr>
          <p:nvPr/>
        </p:nvPicPr>
        <p:blipFill>
          <a:blip r:embed="rId3"/>
          <a:stretch>
            <a:fillRect/>
          </a:stretch>
        </p:blipFill>
        <p:spPr>
          <a:xfrm>
            <a:off x="0" y="-234364"/>
            <a:ext cx="1411357" cy="1568110"/>
          </a:xfrm>
          <a:prstGeom prst="rect">
            <a:avLst/>
          </a:prstGeom>
        </p:spPr>
      </p:pic>
      <p:sp>
        <p:nvSpPr>
          <p:cNvPr id="5" name="TextBox 4">
            <a:extLst>
              <a:ext uri="{FF2B5EF4-FFF2-40B4-BE49-F238E27FC236}">
                <a16:creationId xmlns:a16="http://schemas.microsoft.com/office/drawing/2014/main" id="{92B71A22-BBD0-0432-75E0-41C37FB29A7E}"/>
              </a:ext>
            </a:extLst>
          </p:cNvPr>
          <p:cNvSpPr txBox="1"/>
          <p:nvPr/>
        </p:nvSpPr>
        <p:spPr>
          <a:xfrm>
            <a:off x="943593" y="2277226"/>
            <a:ext cx="10972800" cy="4416594"/>
          </a:xfrm>
          <a:prstGeom prst="rect">
            <a:avLst/>
          </a:prstGeom>
          <a:noFill/>
        </p:spPr>
        <p:txBody>
          <a:bodyPr wrap="square">
            <a:spAutoFit/>
          </a:bodyPr>
          <a:lstStyle/>
          <a:p>
            <a:pPr marL="0" indent="0" algn="ctr">
              <a:buNone/>
            </a:pPr>
            <a:endParaRPr lang="en-US" sz="1100" b="1" i="0" u="none" strike="noStrike" dirty="0">
              <a:effectLst/>
              <a:latin typeface="+mj-lt"/>
            </a:endParaRPr>
          </a:p>
          <a:p>
            <a:pPr marL="0" indent="0" algn="ctr">
              <a:buNone/>
            </a:pPr>
            <a:endParaRPr lang="en-US" sz="3600" b="1" dirty="0">
              <a:latin typeface="+mj-lt"/>
            </a:endParaRPr>
          </a:p>
          <a:p>
            <a:pPr marL="0" indent="0" algn="ctr">
              <a:buNone/>
            </a:pPr>
            <a:endParaRPr lang="en-US" sz="3600" b="1" dirty="0">
              <a:latin typeface="+mj-lt"/>
            </a:endParaRPr>
          </a:p>
          <a:p>
            <a:pPr marL="0" indent="0" algn="ctr">
              <a:buNone/>
            </a:pPr>
            <a:r>
              <a:rPr lang="en-US" sz="3200" b="1" dirty="0">
                <a:latin typeface="+mj-lt"/>
              </a:rPr>
              <a:t>The Miami Underline Conservancy: </a:t>
            </a:r>
          </a:p>
          <a:p>
            <a:pPr marL="0" indent="0" algn="ctr">
              <a:buNone/>
            </a:pPr>
            <a:r>
              <a:rPr lang="en-US" sz="3200" b="1" dirty="0">
                <a:latin typeface="+mj-lt"/>
              </a:rPr>
              <a:t>Reimagining the Civic Commons and Advancing Civic Health </a:t>
            </a:r>
          </a:p>
          <a:p>
            <a:endParaRPr lang="en-US" sz="1800" dirty="0">
              <a:effectLst/>
              <a:latin typeface="CircularStd"/>
            </a:endParaRPr>
          </a:p>
          <a:p>
            <a:pPr algn="just"/>
            <a:r>
              <a:rPr lang="en-US" sz="2400" dirty="0">
                <a:latin typeface="+mj-lt"/>
              </a:rPr>
              <a:t>T</a:t>
            </a:r>
            <a:r>
              <a:rPr lang="en-US" sz="2400" dirty="0">
                <a:effectLst/>
                <a:latin typeface="+mj-lt"/>
              </a:rPr>
              <a:t>ransforming public places into civic assets for the whole community the Underline this 120-acre, world-class linear park spanning 10-miles below Miami’s Metrorail that will transform regional mobility and celebrate diversity, equity, culture, and lifelong learning. </a:t>
            </a:r>
          </a:p>
          <a:p>
            <a:pPr marL="0" indent="0" algn="ctr">
              <a:buNone/>
            </a:pPr>
            <a:endParaRPr lang="en-US" sz="4400" b="1" i="0" u="none" strike="noStrike" dirty="0">
              <a:effectLst/>
              <a:latin typeface="+mj-lt"/>
            </a:endParaRPr>
          </a:p>
        </p:txBody>
      </p:sp>
      <p:sp>
        <p:nvSpPr>
          <p:cNvPr id="2" name="TextBox 1">
            <a:extLst>
              <a:ext uri="{FF2B5EF4-FFF2-40B4-BE49-F238E27FC236}">
                <a16:creationId xmlns:a16="http://schemas.microsoft.com/office/drawing/2014/main" id="{82FF7034-EC59-5688-5FC5-35F24D32DD41}"/>
              </a:ext>
            </a:extLst>
          </p:cNvPr>
          <p:cNvSpPr txBox="1"/>
          <p:nvPr/>
        </p:nvSpPr>
        <p:spPr>
          <a:xfrm>
            <a:off x="3694086" y="6123891"/>
            <a:ext cx="6133380" cy="369332"/>
          </a:xfrm>
          <a:prstGeom prst="rect">
            <a:avLst/>
          </a:prstGeom>
          <a:noFill/>
        </p:spPr>
        <p:txBody>
          <a:bodyPr wrap="square">
            <a:spAutoFit/>
          </a:bodyPr>
          <a:lstStyle/>
          <a:p>
            <a:r>
              <a:rPr lang="en-US" i="1" dirty="0">
                <a:latin typeface="+mj-lt"/>
                <a:cs typeface="Calibri" panose="020F0502020204030204" pitchFamily="34" charset="0"/>
              </a:rPr>
              <a:t>See FCA Website for registration:</a:t>
            </a:r>
            <a:endParaRPr lang="en-US" dirty="0"/>
          </a:p>
        </p:txBody>
      </p:sp>
      <p:pic>
        <p:nvPicPr>
          <p:cNvPr id="4" name="Picture 3">
            <a:extLst>
              <a:ext uri="{FF2B5EF4-FFF2-40B4-BE49-F238E27FC236}">
                <a16:creationId xmlns:a16="http://schemas.microsoft.com/office/drawing/2014/main" id="{56666F71-4EF2-AF54-5A73-755989798F46}"/>
              </a:ext>
            </a:extLst>
          </p:cNvPr>
          <p:cNvPicPr>
            <a:picLocks noChangeAspect="1"/>
          </p:cNvPicPr>
          <p:nvPr/>
        </p:nvPicPr>
        <p:blipFill>
          <a:blip r:embed="rId4"/>
          <a:stretch>
            <a:fillRect/>
          </a:stretch>
        </p:blipFill>
        <p:spPr>
          <a:xfrm>
            <a:off x="3734492" y="2430223"/>
            <a:ext cx="5391002" cy="908374"/>
          </a:xfrm>
          <a:prstGeom prst="rect">
            <a:avLst/>
          </a:prstGeom>
        </p:spPr>
      </p:pic>
      <p:pic>
        <p:nvPicPr>
          <p:cNvPr id="8" name="Picture 7" descr="A green line with numbers and a line&#10;&#10;Description automatically generated">
            <a:extLst>
              <a:ext uri="{FF2B5EF4-FFF2-40B4-BE49-F238E27FC236}">
                <a16:creationId xmlns:a16="http://schemas.microsoft.com/office/drawing/2014/main" id="{19905A66-9EA1-9319-0AC2-BBF9123D08B1}"/>
              </a:ext>
            </a:extLst>
          </p:cNvPr>
          <p:cNvPicPr>
            <a:picLocks noChangeAspect="1"/>
          </p:cNvPicPr>
          <p:nvPr/>
        </p:nvPicPr>
        <p:blipFill>
          <a:blip r:embed="rId5"/>
          <a:stretch>
            <a:fillRect/>
          </a:stretch>
        </p:blipFill>
        <p:spPr>
          <a:xfrm>
            <a:off x="9224959" y="1565104"/>
            <a:ext cx="3151383" cy="2040464"/>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96AD0A57-84AE-F58E-71B8-8AF372DAD0CF}"/>
              </a:ext>
            </a:extLst>
          </p:cNvPr>
          <p:cNvPicPr>
            <a:picLocks noChangeAspect="1"/>
          </p:cNvPicPr>
          <p:nvPr/>
        </p:nvPicPr>
        <p:blipFill>
          <a:blip r:embed="rId6"/>
          <a:stretch>
            <a:fillRect/>
          </a:stretch>
        </p:blipFill>
        <p:spPr>
          <a:xfrm>
            <a:off x="54554" y="1565104"/>
            <a:ext cx="2713606" cy="2040464"/>
          </a:xfrm>
          <a:prstGeom prst="rect">
            <a:avLst/>
          </a:prstGeom>
        </p:spPr>
      </p:pic>
    </p:spTree>
    <p:extLst>
      <p:ext uri="{BB962C8B-B14F-4D97-AF65-F5344CB8AC3E}">
        <p14:creationId xmlns:p14="http://schemas.microsoft.com/office/powerpoint/2010/main" val="469547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Excellence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761960" y="2214567"/>
            <a:ext cx="9936480" cy="3779219"/>
          </a:xfrm>
          <a:prstGeom prst="rect">
            <a:avLst/>
          </a:prstGeom>
        </p:spPr>
        <p:txBody>
          <a:bodyPr spcFirstLastPara="1" vert="horz" wrap="square" lIns="121900" tIns="121900" rIns="121900" bIns="121900" rtlCol="0" anchor="ctr" anchorCtr="0">
            <a:noAutofit/>
          </a:bodyPr>
          <a:lstStyle/>
          <a:p>
            <a:pPr marL="0" indent="0" algn="ctr">
              <a:buNone/>
            </a:pPr>
            <a:endParaRPr lang="en-US" sz="3600" b="1" dirty="0">
              <a:cs typeface="Calibri" panose="020F0502020204030204" pitchFamily="34" charset="0"/>
            </a:endParaRPr>
          </a:p>
          <a:p>
            <a:pPr marL="0" indent="0" algn="ctr">
              <a:buNone/>
            </a:pPr>
            <a:r>
              <a:rPr lang="en-US" sz="4000" b="1" dirty="0">
                <a:cs typeface="Calibri" panose="020F0502020204030204" pitchFamily="34" charset="0"/>
              </a:rPr>
              <a:t>   SAVE THE DATE</a:t>
            </a:r>
            <a:endParaRPr lang="en-US" sz="4000" dirty="0">
              <a:cs typeface="Calibri" panose="020F0502020204030204" pitchFamily="34" charset="0"/>
            </a:endParaRPr>
          </a:p>
          <a:p>
            <a:pPr marL="0" indent="0" algn="ctr">
              <a:buNone/>
            </a:pPr>
            <a:r>
              <a:rPr lang="en-US" sz="4000" b="1" dirty="0">
                <a:cs typeface="Calibri" panose="020F0502020204030204" pitchFamily="34" charset="0"/>
              </a:rPr>
              <a:t>            </a:t>
            </a:r>
          </a:p>
          <a:p>
            <a:pPr marL="0" indent="0" algn="ctr">
              <a:buNone/>
            </a:pPr>
            <a:endParaRPr lang="en-US" sz="2000" b="1" dirty="0">
              <a:cs typeface="Calibri" panose="020F0502020204030204" pitchFamily="34" charset="0"/>
            </a:endParaRPr>
          </a:p>
          <a:p>
            <a:pPr marL="0" indent="0" algn="ctr">
              <a:buNone/>
            </a:pPr>
            <a:endParaRPr lang="en-US" sz="4000" b="1" dirty="0">
              <a:cs typeface="Calibri" panose="020F0502020204030204" pitchFamily="34" charset="0"/>
            </a:endParaRPr>
          </a:p>
          <a:p>
            <a:pPr marL="0" indent="0" algn="ctr">
              <a:buNone/>
            </a:pPr>
            <a:r>
              <a:rPr lang="en-US" sz="3200" i="1" dirty="0">
                <a:latin typeface="+mj-lt"/>
                <a:cs typeface="Calibri" panose="020F0502020204030204" pitchFamily="34" charset="0"/>
              </a:rPr>
              <a:t>Where:</a:t>
            </a:r>
            <a:r>
              <a:rPr lang="en-US" sz="3200" dirty="0">
                <a:latin typeface="+mj-lt"/>
                <a:cs typeface="Calibri" panose="020F0502020204030204" pitchFamily="34" charset="0"/>
              </a:rPr>
              <a:t> </a:t>
            </a:r>
            <a:r>
              <a:rPr lang="en-US" sz="3200" b="1" dirty="0">
                <a:latin typeface="+mj-lt"/>
                <a:cs typeface="Calibri" panose="020F0502020204030204" pitchFamily="34" charset="0"/>
              </a:rPr>
              <a:t>Center for Health Equity, </a:t>
            </a:r>
          </a:p>
          <a:p>
            <a:pPr marL="0" indent="0" algn="ctr">
              <a:buNone/>
            </a:pPr>
            <a:r>
              <a:rPr lang="en-US" sz="3200" b="1" dirty="0">
                <a:latin typeface="+mj-lt"/>
                <a:cs typeface="Calibri" panose="020F0502020204030204" pitchFamily="34" charset="0"/>
              </a:rPr>
              <a:t>St Petersburg, Florida</a:t>
            </a:r>
          </a:p>
          <a:p>
            <a:pPr marL="0" indent="0" algn="ctr">
              <a:buNone/>
            </a:pPr>
            <a:r>
              <a:rPr lang="en-US" sz="3200" b="1" i="1" dirty="0">
                <a:latin typeface="+mj-lt"/>
                <a:cs typeface="Calibri" panose="020F0502020204030204" pitchFamily="34" charset="0"/>
              </a:rPr>
              <a:t>Register Online  Now</a:t>
            </a: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37</a:t>
            </a:fld>
            <a:endParaRPr dirty="0"/>
          </a:p>
        </p:txBody>
      </p:sp>
      <p:pic>
        <p:nvPicPr>
          <p:cNvPr id="2" name="Picture 1">
            <a:extLst>
              <a:ext uri="{FF2B5EF4-FFF2-40B4-BE49-F238E27FC236}">
                <a16:creationId xmlns:a16="http://schemas.microsoft.com/office/drawing/2014/main" id="{7DB4B373-74F6-F3B7-7081-BB718F8399BA}"/>
              </a:ext>
            </a:extLst>
          </p:cNvPr>
          <p:cNvPicPr>
            <a:picLocks noChangeAspect="1"/>
          </p:cNvPicPr>
          <p:nvPr/>
        </p:nvPicPr>
        <p:blipFill>
          <a:blip r:embed="rId3"/>
          <a:stretch>
            <a:fillRect/>
          </a:stretch>
        </p:blipFill>
        <p:spPr>
          <a:xfrm>
            <a:off x="9013117" y="2400955"/>
            <a:ext cx="3065926" cy="3406444"/>
          </a:xfrm>
          <a:prstGeom prst="rect">
            <a:avLst/>
          </a:prstGeom>
        </p:spPr>
      </p:pic>
      <p:pic>
        <p:nvPicPr>
          <p:cNvPr id="4" name="Picture 3" descr="A blurry image of a conference&#10;&#10;Description automatically generated">
            <a:extLst>
              <a:ext uri="{FF2B5EF4-FFF2-40B4-BE49-F238E27FC236}">
                <a16:creationId xmlns:a16="http://schemas.microsoft.com/office/drawing/2014/main" id="{5AE41780-881A-ED22-D6BD-C422B734DFFF}"/>
              </a:ext>
            </a:extLst>
          </p:cNvPr>
          <p:cNvPicPr>
            <a:picLocks noChangeAspect="1"/>
          </p:cNvPicPr>
          <p:nvPr/>
        </p:nvPicPr>
        <p:blipFill>
          <a:blip r:embed="rId4"/>
          <a:stretch>
            <a:fillRect/>
          </a:stretch>
        </p:blipFill>
        <p:spPr>
          <a:xfrm>
            <a:off x="3243982" y="1288473"/>
            <a:ext cx="4972436" cy="3321432"/>
          </a:xfrm>
          <a:prstGeom prst="rect">
            <a:avLst/>
          </a:prstGeom>
        </p:spPr>
      </p:pic>
    </p:spTree>
    <p:extLst>
      <p:ext uri="{BB962C8B-B14F-4D97-AF65-F5344CB8AC3E}">
        <p14:creationId xmlns:p14="http://schemas.microsoft.com/office/powerpoint/2010/main" val="3626911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Excellence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507206" y="1123016"/>
            <a:ext cx="11177588" cy="3297384"/>
          </a:xfrm>
          <a:prstGeom prst="rect">
            <a:avLst/>
          </a:prstGeom>
        </p:spPr>
        <p:txBody>
          <a:bodyPr spcFirstLastPara="1" vert="horz" wrap="square" lIns="121900" tIns="121900" rIns="121900" bIns="121900" rtlCol="0" anchor="ctr" anchorCtr="0">
            <a:noAutofit/>
          </a:bodyPr>
          <a:lstStyle/>
          <a:p>
            <a:pPr marL="0" indent="0" algn="ctr">
              <a:buNone/>
            </a:pPr>
            <a:r>
              <a:rPr lang="en-US" sz="2400" b="1" dirty="0">
                <a:cs typeface="Calibri" panose="020F0502020204030204" pitchFamily="34" charset="0"/>
              </a:rPr>
              <a:t>In Case You Missed Past FCA Civic Excellence Webinars </a:t>
            </a:r>
          </a:p>
          <a:p>
            <a:pPr marL="0" indent="0" algn="ctr">
              <a:buNone/>
            </a:pPr>
            <a:r>
              <a:rPr lang="en-US" sz="2400" b="1" dirty="0">
                <a:cs typeface="Calibri" panose="020F0502020204030204" pitchFamily="34" charset="0"/>
              </a:rPr>
              <a:t>Visit our website: </a:t>
            </a:r>
            <a:r>
              <a:rPr lang="en-US" sz="2400" dirty="0">
                <a:hlinkClick r:id="rId3"/>
              </a:rPr>
              <a:t>https://www.floridacivicadvance.net</a:t>
            </a:r>
            <a:endParaRPr lang="en-US" sz="2400" dirty="0"/>
          </a:p>
          <a:p>
            <a:pPr marL="0" indent="0">
              <a:buNone/>
            </a:pPr>
            <a:r>
              <a:rPr lang="en-US" sz="3600" b="1" dirty="0"/>
              <a:t> </a:t>
            </a:r>
          </a:p>
          <a:p>
            <a:pPr marL="0" indent="0">
              <a:buNone/>
            </a:pPr>
            <a:endParaRPr lang="en-US" sz="3600" b="1" dirty="0"/>
          </a:p>
          <a:p>
            <a:pPr marL="0" indent="0">
              <a:buNone/>
            </a:pPr>
            <a:endParaRPr lang="en-US" sz="3200" dirty="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38</a:t>
            </a:fld>
            <a:endParaRPr dirty="0"/>
          </a:p>
        </p:txBody>
      </p:sp>
      <p:pic>
        <p:nvPicPr>
          <p:cNvPr id="10" name="Picture 9">
            <a:extLst>
              <a:ext uri="{FF2B5EF4-FFF2-40B4-BE49-F238E27FC236}">
                <a16:creationId xmlns:a16="http://schemas.microsoft.com/office/drawing/2014/main" id="{4B3B3901-CE51-1ABF-A925-4E49F6A4511D}"/>
              </a:ext>
            </a:extLst>
          </p:cNvPr>
          <p:cNvPicPr>
            <a:picLocks noChangeAspect="1"/>
          </p:cNvPicPr>
          <p:nvPr/>
        </p:nvPicPr>
        <p:blipFill>
          <a:blip r:embed="rId4"/>
          <a:stretch>
            <a:fillRect/>
          </a:stretch>
        </p:blipFill>
        <p:spPr>
          <a:xfrm>
            <a:off x="8495703" y="2326697"/>
            <a:ext cx="3412942" cy="4416748"/>
          </a:xfrm>
          <a:prstGeom prst="rect">
            <a:avLst/>
          </a:prstGeom>
        </p:spPr>
      </p:pic>
      <p:pic>
        <p:nvPicPr>
          <p:cNvPr id="3" name="Picture 2">
            <a:extLst>
              <a:ext uri="{FF2B5EF4-FFF2-40B4-BE49-F238E27FC236}">
                <a16:creationId xmlns:a16="http://schemas.microsoft.com/office/drawing/2014/main" id="{5D75B1F9-245E-C42B-402D-004616CD6B46}"/>
              </a:ext>
            </a:extLst>
          </p:cNvPr>
          <p:cNvPicPr>
            <a:picLocks noChangeAspect="1"/>
          </p:cNvPicPr>
          <p:nvPr/>
        </p:nvPicPr>
        <p:blipFill>
          <a:blip r:embed="rId5"/>
          <a:stretch>
            <a:fillRect/>
          </a:stretch>
        </p:blipFill>
        <p:spPr>
          <a:xfrm>
            <a:off x="4858912" y="2266216"/>
            <a:ext cx="3412940" cy="4416747"/>
          </a:xfrm>
          <a:prstGeom prst="rect">
            <a:avLst/>
          </a:prstGeom>
        </p:spPr>
      </p:pic>
      <p:pic>
        <p:nvPicPr>
          <p:cNvPr id="4" name="Picture 3">
            <a:extLst>
              <a:ext uri="{FF2B5EF4-FFF2-40B4-BE49-F238E27FC236}">
                <a16:creationId xmlns:a16="http://schemas.microsoft.com/office/drawing/2014/main" id="{408F8F25-6DF5-16DC-5875-C548226CD523}"/>
              </a:ext>
            </a:extLst>
          </p:cNvPr>
          <p:cNvPicPr>
            <a:picLocks noChangeAspect="1"/>
          </p:cNvPicPr>
          <p:nvPr/>
        </p:nvPicPr>
        <p:blipFill>
          <a:blip r:embed="rId6"/>
          <a:stretch>
            <a:fillRect/>
          </a:stretch>
        </p:blipFill>
        <p:spPr>
          <a:xfrm>
            <a:off x="868393" y="2351823"/>
            <a:ext cx="3393527" cy="4391622"/>
          </a:xfrm>
          <a:prstGeom prst="rect">
            <a:avLst/>
          </a:prstGeom>
        </p:spPr>
      </p:pic>
    </p:spTree>
    <p:extLst>
      <p:ext uri="{BB962C8B-B14F-4D97-AF65-F5344CB8AC3E}">
        <p14:creationId xmlns:p14="http://schemas.microsoft.com/office/powerpoint/2010/main" val="1517405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a:t>
            </a:r>
            <a:r>
              <a:rPr lang="en-US" sz="2800" i="1">
                <a:solidFill>
                  <a:schemeClr val="accent1">
                    <a:lumMod val="75000"/>
                  </a:schemeClr>
                </a:solidFill>
              </a:rPr>
              <a:t>Civic Health </a:t>
            </a:r>
            <a:r>
              <a:rPr lang="en-US" sz="2800" i="1" dirty="0">
                <a:solidFill>
                  <a:schemeClr val="accent1">
                    <a:lumMod val="75000"/>
                  </a:schemeClr>
                </a:solidFill>
              </a:rPr>
              <a:t>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39</a:t>
            </a:fld>
            <a:endParaRPr dirty="0"/>
          </a:p>
        </p:txBody>
      </p:sp>
      <p:pic>
        <p:nvPicPr>
          <p:cNvPr id="10" name="Picture 9">
            <a:extLst>
              <a:ext uri="{FF2B5EF4-FFF2-40B4-BE49-F238E27FC236}">
                <a16:creationId xmlns:a16="http://schemas.microsoft.com/office/drawing/2014/main" id="{0A25AC44-6580-5E5D-CC6F-9F8D137C06E5}"/>
              </a:ext>
            </a:extLst>
          </p:cNvPr>
          <p:cNvPicPr>
            <a:picLocks noChangeAspect="1"/>
          </p:cNvPicPr>
          <p:nvPr/>
        </p:nvPicPr>
        <p:blipFill>
          <a:blip r:embed="rId3"/>
          <a:stretch>
            <a:fillRect/>
          </a:stretch>
        </p:blipFill>
        <p:spPr>
          <a:xfrm>
            <a:off x="-724821" y="1270034"/>
            <a:ext cx="3543154" cy="3936676"/>
          </a:xfrm>
          <a:prstGeom prst="rect">
            <a:avLst/>
          </a:prstGeom>
        </p:spPr>
      </p:pic>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2147488" y="1663569"/>
            <a:ext cx="9434911" cy="4967600"/>
          </a:xfrm>
        </p:spPr>
        <p:txBody>
          <a:bodyPr/>
          <a:lstStyle/>
          <a:p>
            <a:pPr marL="101598" indent="0">
              <a:buNone/>
            </a:pPr>
            <a:r>
              <a:rPr lang="en-US" sz="3000" b="1" dirty="0"/>
              <a:t>Join us in advancing civic health in Florida’s communities!</a:t>
            </a:r>
          </a:p>
          <a:p>
            <a:pPr marL="101598" indent="0" algn="ctr">
              <a:buNone/>
            </a:pPr>
            <a:endParaRPr lang="en-US" sz="1000" b="1" dirty="0">
              <a:solidFill>
                <a:schemeClr val="accent1">
                  <a:lumMod val="75000"/>
                </a:schemeClr>
              </a:solidFill>
              <a:latin typeface="+mj-lt"/>
            </a:endParaRPr>
          </a:p>
          <a:p>
            <a:pPr marL="101598" indent="0" algn="ctr">
              <a:buNone/>
            </a:pPr>
            <a:r>
              <a:rPr lang="en-US" sz="3600" b="1" dirty="0">
                <a:solidFill>
                  <a:schemeClr val="accent1">
                    <a:lumMod val="75000"/>
                  </a:schemeClr>
                </a:solidFill>
                <a:latin typeface="+mj-lt"/>
              </a:rPr>
              <a:t>Florida Civic Advance Membership</a:t>
            </a:r>
          </a:p>
          <a:p>
            <a:pPr marL="101598" indent="0">
              <a:buNone/>
            </a:pPr>
            <a:r>
              <a:rPr lang="en-US" sz="3200" dirty="0">
                <a:solidFill>
                  <a:schemeClr val="accent1">
                    <a:lumMod val="75000"/>
                  </a:schemeClr>
                </a:solidFill>
                <a:latin typeface="+mj-lt"/>
              </a:rPr>
              <a:t>We welcome organizations and individuals to join as FCA members to build together a new nonprofit membership network dedicated to increasing civic practices and advancing civic health in Florida’s communities</a:t>
            </a:r>
          </a:p>
          <a:p>
            <a:endParaRPr lang="en-US" sz="1200" dirty="0"/>
          </a:p>
          <a:p>
            <a:pPr marL="101598" indent="0" algn="ctr">
              <a:buNone/>
            </a:pPr>
            <a:r>
              <a:rPr lang="en-US" sz="3600" dirty="0">
                <a:hlinkClick r:id="rId4"/>
              </a:rPr>
              <a:t>https://floridacivicadvance.com/membership/</a:t>
            </a:r>
            <a:endParaRPr lang="en-US" sz="3600" dirty="0"/>
          </a:p>
          <a:p>
            <a:pPr marL="101598" indent="0" algn="ctr">
              <a:buNone/>
            </a:pPr>
            <a:endParaRPr lang="en-US" dirty="0"/>
          </a:p>
          <a:p>
            <a:pPr marL="101598" indent="0">
              <a:buNone/>
            </a:pPr>
            <a:endParaRPr lang="en-US" dirty="0"/>
          </a:p>
        </p:txBody>
      </p:sp>
    </p:spTree>
    <p:extLst>
      <p:ext uri="{BB962C8B-B14F-4D97-AF65-F5344CB8AC3E}">
        <p14:creationId xmlns:p14="http://schemas.microsoft.com/office/powerpoint/2010/main" val="247999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a:t>
            </a:fld>
            <a:endParaRPr dirty="0"/>
          </a:p>
        </p:txBody>
      </p:sp>
      <p:sp>
        <p:nvSpPr>
          <p:cNvPr id="4" name="Text Placeholder 3">
            <a:extLst>
              <a:ext uri="{FF2B5EF4-FFF2-40B4-BE49-F238E27FC236}">
                <a16:creationId xmlns:a16="http://schemas.microsoft.com/office/drawing/2014/main" id="{7DDF3F88-8797-182B-35CA-ED6C753669C3}"/>
              </a:ext>
            </a:extLst>
          </p:cNvPr>
          <p:cNvSpPr>
            <a:spLocks noGrp="1"/>
          </p:cNvSpPr>
          <p:nvPr>
            <p:ph type="body" idx="1"/>
          </p:nvPr>
        </p:nvSpPr>
        <p:spPr>
          <a:xfrm>
            <a:off x="2163254" y="1066060"/>
            <a:ext cx="9630639" cy="4967600"/>
          </a:xfrm>
        </p:spPr>
        <p:txBody>
          <a:bodyPr/>
          <a:lstStyle/>
          <a:p>
            <a:pPr marL="101598" indent="0">
              <a:buNone/>
            </a:pPr>
            <a:endParaRPr lang="en-US" sz="1200" dirty="0"/>
          </a:p>
          <a:p>
            <a:pPr marL="101598" indent="0">
              <a:buNone/>
            </a:pPr>
            <a:endParaRPr lang="en-US" sz="3200" dirty="0">
              <a:solidFill>
                <a:schemeClr val="accent1">
                  <a:lumMod val="75000"/>
                </a:schemeClr>
              </a:solidFill>
            </a:endParaRPr>
          </a:p>
          <a:p>
            <a:endParaRPr lang="en-US" dirty="0"/>
          </a:p>
        </p:txBody>
      </p:sp>
      <p:pic>
        <p:nvPicPr>
          <p:cNvPr id="3" name="Picture 2" descr="A picture containing text&#10;&#10;Description automatically generated">
            <a:extLst>
              <a:ext uri="{FF2B5EF4-FFF2-40B4-BE49-F238E27FC236}">
                <a16:creationId xmlns:a16="http://schemas.microsoft.com/office/drawing/2014/main" id="{57241839-1720-C9B2-9089-D3350814BD6D}"/>
              </a:ext>
            </a:extLst>
          </p:cNvPr>
          <p:cNvPicPr>
            <a:picLocks noChangeAspect="1"/>
          </p:cNvPicPr>
          <p:nvPr/>
        </p:nvPicPr>
        <p:blipFill>
          <a:blip r:embed="rId3"/>
          <a:stretch>
            <a:fillRect/>
          </a:stretch>
        </p:blipFill>
        <p:spPr>
          <a:xfrm>
            <a:off x="-245548" y="0"/>
            <a:ext cx="12683096" cy="6451836"/>
          </a:xfrm>
          <a:prstGeom prst="rect">
            <a:avLst/>
          </a:prstGeom>
        </p:spPr>
      </p:pic>
    </p:spTree>
    <p:extLst>
      <p:ext uri="{BB962C8B-B14F-4D97-AF65-F5344CB8AC3E}">
        <p14:creationId xmlns:p14="http://schemas.microsoft.com/office/powerpoint/2010/main" val="434212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Excellence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609600" y="1792551"/>
            <a:ext cx="8108725" cy="3779219"/>
          </a:xfrm>
          <a:prstGeom prst="rect">
            <a:avLst/>
          </a:prstGeom>
        </p:spPr>
        <p:txBody>
          <a:bodyPr spcFirstLastPara="1" vert="horz" wrap="square" lIns="121900" tIns="121900" rIns="121900" bIns="121900" rtlCol="0" anchor="ctr" anchorCtr="0">
            <a:noAutofit/>
          </a:bodyPr>
          <a:lstStyle/>
          <a:p>
            <a:pPr marL="0" indent="0" algn="ctr">
              <a:buNone/>
            </a:pPr>
            <a:r>
              <a:rPr lang="en-US" sz="3600" b="1" dirty="0">
                <a:cs typeface="Calibri" panose="020F0502020204030204" pitchFamily="34" charset="0"/>
              </a:rPr>
              <a:t>FCA Website</a:t>
            </a:r>
            <a:endParaRPr lang="en-US" sz="3600" b="1" u="sng" dirty="0">
              <a:hlinkClick r:id="rId3"/>
            </a:endParaRPr>
          </a:p>
          <a:p>
            <a:pPr marL="0" indent="0" algn="ctr">
              <a:buNone/>
            </a:pPr>
            <a:r>
              <a:rPr lang="en-US" sz="3600" dirty="0">
                <a:hlinkClick r:id="rId4"/>
              </a:rPr>
              <a:t>https://www.floridacivicadvance.com</a:t>
            </a:r>
            <a:r>
              <a:rPr lang="en-US" sz="3600" dirty="0"/>
              <a:t> </a:t>
            </a:r>
          </a:p>
          <a:p>
            <a:pPr marL="0" indent="0">
              <a:buNone/>
            </a:pPr>
            <a:endParaRPr lang="en-US" sz="3600" b="1" dirty="0"/>
          </a:p>
          <a:p>
            <a:pPr marL="0" indent="0">
              <a:buNone/>
            </a:pPr>
            <a:endParaRPr lang="en-US" sz="3600" b="1" dirty="0"/>
          </a:p>
          <a:p>
            <a:pPr marL="0" indent="0" algn="ctr">
              <a:buNone/>
            </a:pPr>
            <a:r>
              <a:rPr lang="en-US" sz="3600" b="1" dirty="0"/>
              <a:t>Membership Benefits and Application </a:t>
            </a:r>
          </a:p>
          <a:p>
            <a:pPr marL="101598" indent="0" algn="ctr">
              <a:buNone/>
            </a:pPr>
            <a:r>
              <a:rPr lang="en-US" sz="3200" dirty="0">
                <a:hlinkClick r:id="rId5"/>
              </a:rPr>
              <a:t>https://floridacivicadvance.com/membership/</a:t>
            </a:r>
            <a:endParaRPr lang="en-US" sz="3200" dirty="0"/>
          </a:p>
          <a:p>
            <a:pPr marL="101598" indent="0" algn="ctr">
              <a:buNone/>
            </a:pPr>
            <a:endParaRPr lang="en-US" sz="3200" dirty="0"/>
          </a:p>
          <a:p>
            <a:pPr marL="0" indent="0">
              <a:buNone/>
            </a:pPr>
            <a:endParaRPr lang="en-US" sz="3200" dirty="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40</a:t>
            </a:fld>
            <a:endParaRPr dirty="0"/>
          </a:p>
        </p:txBody>
      </p:sp>
      <p:pic>
        <p:nvPicPr>
          <p:cNvPr id="2" name="Picture 1">
            <a:extLst>
              <a:ext uri="{FF2B5EF4-FFF2-40B4-BE49-F238E27FC236}">
                <a16:creationId xmlns:a16="http://schemas.microsoft.com/office/drawing/2014/main" id="{7DB4B373-74F6-F3B7-7081-BB718F8399BA}"/>
              </a:ext>
            </a:extLst>
          </p:cNvPr>
          <p:cNvPicPr>
            <a:picLocks noChangeAspect="1"/>
          </p:cNvPicPr>
          <p:nvPr/>
        </p:nvPicPr>
        <p:blipFill>
          <a:blip r:embed="rId6"/>
          <a:stretch>
            <a:fillRect/>
          </a:stretch>
        </p:blipFill>
        <p:spPr>
          <a:xfrm>
            <a:off x="8556912" y="2246567"/>
            <a:ext cx="3401437" cy="3779219"/>
          </a:xfrm>
          <a:prstGeom prst="rect">
            <a:avLst/>
          </a:prstGeom>
        </p:spPr>
      </p:pic>
    </p:spTree>
    <p:extLst>
      <p:ext uri="{BB962C8B-B14F-4D97-AF65-F5344CB8AC3E}">
        <p14:creationId xmlns:p14="http://schemas.microsoft.com/office/powerpoint/2010/main" val="1690529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09600" y="114555"/>
            <a:ext cx="10972800"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endParaRPr b="1" dirty="0">
              <a:solidFill>
                <a:schemeClr val="accent1">
                  <a:lumMod val="75000"/>
                </a:schemeClr>
              </a:solidFill>
            </a:endParaRPr>
          </a:p>
        </p:txBody>
      </p:sp>
      <p:sp>
        <p:nvSpPr>
          <p:cNvPr id="136" name="Google Shape;136;p26"/>
          <p:cNvSpPr txBox="1">
            <a:spLocks noGrp="1"/>
          </p:cNvSpPr>
          <p:nvPr>
            <p:ph type="body" idx="1"/>
          </p:nvPr>
        </p:nvSpPr>
        <p:spPr>
          <a:xfrm>
            <a:off x="609599" y="2344493"/>
            <a:ext cx="10972799" cy="4298966"/>
          </a:xfrm>
          <a:prstGeom prst="rect">
            <a:avLst/>
          </a:prstGeom>
        </p:spPr>
        <p:txBody>
          <a:bodyPr spcFirstLastPara="1" vert="horz" wrap="square" lIns="121900" tIns="121900" rIns="121900" bIns="121900" rtlCol="0" anchor="ctr" anchorCtr="0">
            <a:noAutofit/>
          </a:bodyPr>
          <a:lstStyle/>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endParaRPr lang="en-US" sz="3600" dirty="0">
              <a:hlinkClick r:id="rId3"/>
            </a:endParaRPr>
          </a:p>
          <a:p>
            <a:pPr marL="0" indent="0" algn="ctr">
              <a:buNone/>
            </a:pPr>
            <a:r>
              <a:rPr lang="en-US" sz="3600" dirty="0">
                <a:hlinkClick r:id="rId4"/>
              </a:rPr>
              <a:t>https://www.floridacivicadvance.com</a:t>
            </a:r>
            <a:r>
              <a:rPr lang="en-US" sz="3600" dirty="0"/>
              <a:t> </a:t>
            </a:r>
          </a:p>
          <a:p>
            <a:pPr marL="0" indent="0">
              <a:buNone/>
            </a:pPr>
            <a:endParaRPr lang="en-US" sz="3200" dirty="0">
              <a:cs typeface="Calibri" panose="020F0502020204030204" pitchFamily="34" charset="0"/>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41</a:t>
            </a:fld>
            <a:endParaRPr dirty="0"/>
          </a:p>
        </p:txBody>
      </p:sp>
      <p:pic>
        <p:nvPicPr>
          <p:cNvPr id="6" name="Picture 5">
            <a:extLst>
              <a:ext uri="{FF2B5EF4-FFF2-40B4-BE49-F238E27FC236}">
                <a16:creationId xmlns:a16="http://schemas.microsoft.com/office/drawing/2014/main" id="{6B6EAE44-E3F1-423B-65FB-62E10394D2E8}"/>
              </a:ext>
            </a:extLst>
          </p:cNvPr>
          <p:cNvPicPr>
            <a:picLocks noChangeAspect="1"/>
          </p:cNvPicPr>
          <p:nvPr/>
        </p:nvPicPr>
        <p:blipFill>
          <a:blip r:embed="rId5"/>
          <a:stretch>
            <a:fillRect/>
          </a:stretch>
        </p:blipFill>
        <p:spPr>
          <a:xfrm>
            <a:off x="0" y="1257755"/>
            <a:ext cx="3615397" cy="4016944"/>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0D3056C6-268C-473E-0730-F727E1EEF7E6}"/>
              </a:ext>
            </a:extLst>
          </p:cNvPr>
          <p:cNvPicPr>
            <a:picLocks noChangeAspect="1"/>
          </p:cNvPicPr>
          <p:nvPr/>
        </p:nvPicPr>
        <p:blipFill>
          <a:blip r:embed="rId6"/>
          <a:stretch>
            <a:fillRect/>
          </a:stretch>
        </p:blipFill>
        <p:spPr>
          <a:xfrm>
            <a:off x="4224996" y="1776068"/>
            <a:ext cx="5555108" cy="3190434"/>
          </a:xfrm>
          <a:prstGeom prst="rect">
            <a:avLst/>
          </a:prstGeom>
        </p:spPr>
      </p:pic>
    </p:spTree>
    <p:extLst>
      <p:ext uri="{BB962C8B-B14F-4D97-AF65-F5344CB8AC3E}">
        <p14:creationId xmlns:p14="http://schemas.microsoft.com/office/powerpoint/2010/main" val="24366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47701" y="562582"/>
            <a:ext cx="11408229" cy="1143200"/>
          </a:xfrm>
          <a:prstGeom prst="rect">
            <a:avLst/>
          </a:prstGeom>
        </p:spPr>
        <p:txBody>
          <a:bodyPr spcFirstLastPara="1" vert="horz" wrap="square" lIns="121900" tIns="121900" rIns="121900" bIns="121900" rtlCol="0" anchor="ctr" anchorCtr="0">
            <a:noAutofit/>
          </a:bodyPr>
          <a:lstStyle/>
          <a:p>
            <a:pPr algn="ctr"/>
            <a:br>
              <a:rPr lang="en" sz="3600" dirty="0"/>
            </a:br>
            <a:r>
              <a:rPr lang="en" b="1" dirty="0">
                <a:solidFill>
                  <a:schemeClr val="accent1">
                    <a:lumMod val="75000"/>
                  </a:schemeClr>
                </a:solidFill>
              </a:rPr>
              <a:t>Florida Civic Advance </a:t>
            </a:r>
            <a:br>
              <a:rPr lang="en" b="1" dirty="0">
                <a:solidFill>
                  <a:schemeClr val="accent1">
                    <a:lumMod val="75000"/>
                  </a:schemeClr>
                </a:solidFill>
              </a:rPr>
            </a:br>
            <a:r>
              <a:rPr lang="en-US" sz="2800" i="1" dirty="0">
                <a:solidFill>
                  <a:schemeClr val="accent1">
                    <a:lumMod val="75000"/>
                  </a:schemeClr>
                </a:solidFill>
              </a:rPr>
              <a:t>Advancing Civic Health in Florida’s Communities</a:t>
            </a:r>
            <a:br>
              <a:rPr lang="en-US" i="1" dirty="0">
                <a:solidFill>
                  <a:schemeClr val="accent1">
                    <a:lumMod val="75000"/>
                  </a:schemeClr>
                </a:solidFill>
              </a:rPr>
            </a:br>
            <a:r>
              <a:rPr lang="en-US" sz="1800" i="1" dirty="0">
                <a:solidFill>
                  <a:schemeClr val="accent1">
                    <a:lumMod val="75000"/>
                  </a:schemeClr>
                </a:solidFill>
              </a:rPr>
              <a:t>        </a:t>
            </a:r>
            <a:r>
              <a:rPr lang="en-US" i="1" dirty="0">
                <a:solidFill>
                  <a:schemeClr val="accent1">
                    <a:lumMod val="75000"/>
                  </a:schemeClr>
                </a:solidFill>
              </a:rPr>
              <a:t>    </a:t>
            </a:r>
            <a:r>
              <a:rPr lang="en-US" sz="3600" dirty="0">
                <a:solidFill>
                  <a:schemeClr val="accent1">
                    <a:lumMod val="75000"/>
                  </a:schemeClr>
                </a:solidFill>
              </a:rPr>
              <a:t>Introducing the Presenters</a:t>
            </a:r>
            <a:br>
              <a:rPr lang="en-US" sz="3600" dirty="0">
                <a:solidFill>
                  <a:schemeClr val="accent1">
                    <a:lumMod val="75000"/>
                  </a:schemeClr>
                </a:solidFill>
              </a:rPr>
            </a:br>
            <a:r>
              <a:rPr lang="en-US" sz="3600" dirty="0">
                <a:solidFill>
                  <a:schemeClr val="accent1">
                    <a:lumMod val="75000"/>
                  </a:schemeClr>
                </a:solidFill>
              </a:rPr>
              <a:t>“Engaging Youth in Civic Health: CAPE”</a:t>
            </a:r>
            <a:endParaRPr sz="3600"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5</a:t>
            </a:fld>
            <a:endParaRPr dirty="0"/>
          </a:p>
        </p:txBody>
      </p:sp>
      <p:sp>
        <p:nvSpPr>
          <p:cNvPr id="11" name="TextBox 10">
            <a:extLst>
              <a:ext uri="{FF2B5EF4-FFF2-40B4-BE49-F238E27FC236}">
                <a16:creationId xmlns:a16="http://schemas.microsoft.com/office/drawing/2014/main" id="{F0062F01-2BF8-0E49-2DEE-CC43EEA26E43}"/>
              </a:ext>
            </a:extLst>
          </p:cNvPr>
          <p:cNvSpPr txBox="1"/>
          <p:nvPr/>
        </p:nvSpPr>
        <p:spPr>
          <a:xfrm>
            <a:off x="803537" y="4184116"/>
            <a:ext cx="1264831" cy="1200329"/>
          </a:xfrm>
          <a:prstGeom prst="rect">
            <a:avLst/>
          </a:prstGeom>
          <a:noFill/>
        </p:spPr>
        <p:txBody>
          <a:bodyPr wrap="square" rtlCol="0">
            <a:spAutoFit/>
          </a:bodyPr>
          <a:lstStyle/>
          <a:p>
            <a:r>
              <a:rPr lang="en-US" b="1" dirty="0">
                <a:latin typeface="+mj-lt"/>
              </a:rPr>
              <a:t>Bob Jones</a:t>
            </a:r>
            <a:endParaRPr lang="en-US" dirty="0">
              <a:latin typeface="+mj-lt"/>
            </a:endParaRPr>
          </a:p>
          <a:p>
            <a:r>
              <a:rPr lang="en-US" dirty="0">
                <a:latin typeface="+mj-lt"/>
              </a:rPr>
              <a:t>Moderator</a:t>
            </a:r>
          </a:p>
          <a:p>
            <a:r>
              <a:rPr lang="en-US" dirty="0">
                <a:latin typeface="+mj-lt"/>
              </a:rPr>
              <a:t>FCA Board Member</a:t>
            </a:r>
          </a:p>
        </p:txBody>
      </p:sp>
      <p:sp>
        <p:nvSpPr>
          <p:cNvPr id="12" name="TextBox 11">
            <a:extLst>
              <a:ext uri="{FF2B5EF4-FFF2-40B4-BE49-F238E27FC236}">
                <a16:creationId xmlns:a16="http://schemas.microsoft.com/office/drawing/2014/main" id="{3D780D62-099D-EE2E-23D1-86A2FEADC4E9}"/>
              </a:ext>
            </a:extLst>
          </p:cNvPr>
          <p:cNvSpPr txBox="1"/>
          <p:nvPr/>
        </p:nvSpPr>
        <p:spPr>
          <a:xfrm>
            <a:off x="2738554" y="4255355"/>
            <a:ext cx="1677614" cy="1477328"/>
          </a:xfrm>
          <a:prstGeom prst="rect">
            <a:avLst/>
          </a:prstGeom>
          <a:noFill/>
        </p:spPr>
        <p:txBody>
          <a:bodyPr wrap="square" rtlCol="0">
            <a:spAutoFit/>
          </a:bodyPr>
          <a:lstStyle/>
          <a:p>
            <a:r>
              <a:rPr lang="en-US" b="1" dirty="0">
                <a:latin typeface="+mj-lt"/>
              </a:rPr>
              <a:t>Martha Monroe</a:t>
            </a:r>
            <a:r>
              <a:rPr lang="en-US" dirty="0">
                <a:latin typeface="+mj-lt"/>
              </a:rPr>
              <a:t> Professor, Environmental Education, UF IFAS Extension</a:t>
            </a:r>
          </a:p>
        </p:txBody>
      </p:sp>
      <p:pic>
        <p:nvPicPr>
          <p:cNvPr id="10" name="Picture 9" descr="A picture containing person, indoor, people&#10;&#10;Description automatically generated">
            <a:extLst>
              <a:ext uri="{FF2B5EF4-FFF2-40B4-BE49-F238E27FC236}">
                <a16:creationId xmlns:a16="http://schemas.microsoft.com/office/drawing/2014/main" id="{C0504DA7-481B-9154-0914-65C0916B0DF8}"/>
              </a:ext>
            </a:extLst>
          </p:cNvPr>
          <p:cNvPicPr>
            <a:picLocks noChangeAspect="1"/>
          </p:cNvPicPr>
          <p:nvPr/>
        </p:nvPicPr>
        <p:blipFill>
          <a:blip r:embed="rId3"/>
          <a:stretch>
            <a:fillRect/>
          </a:stretch>
        </p:blipFill>
        <p:spPr>
          <a:xfrm>
            <a:off x="979883" y="2539449"/>
            <a:ext cx="1264831" cy="1551444"/>
          </a:xfrm>
          <a:prstGeom prst="rect">
            <a:avLst/>
          </a:prstGeom>
        </p:spPr>
      </p:pic>
      <p:pic>
        <p:nvPicPr>
          <p:cNvPr id="23" name="Picture 22">
            <a:extLst>
              <a:ext uri="{FF2B5EF4-FFF2-40B4-BE49-F238E27FC236}">
                <a16:creationId xmlns:a16="http://schemas.microsoft.com/office/drawing/2014/main" id="{9B1FD5DC-F8D2-ECD0-14FC-A369E16BDA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23" y="5488708"/>
            <a:ext cx="1861476" cy="837684"/>
          </a:xfrm>
          <a:prstGeom prst="rect">
            <a:avLst/>
          </a:prstGeom>
          <a:noFill/>
          <a:ln>
            <a:noFill/>
          </a:ln>
        </p:spPr>
      </p:pic>
      <p:sp>
        <p:nvSpPr>
          <p:cNvPr id="2" name="TextBox 1">
            <a:extLst>
              <a:ext uri="{FF2B5EF4-FFF2-40B4-BE49-F238E27FC236}">
                <a16:creationId xmlns:a16="http://schemas.microsoft.com/office/drawing/2014/main" id="{7FBDFC51-4094-EEC2-981A-824D44A76486}"/>
              </a:ext>
            </a:extLst>
          </p:cNvPr>
          <p:cNvSpPr txBox="1"/>
          <p:nvPr/>
        </p:nvSpPr>
        <p:spPr>
          <a:xfrm>
            <a:off x="6412082" y="4196751"/>
            <a:ext cx="1757532" cy="1200329"/>
          </a:xfrm>
          <a:prstGeom prst="rect">
            <a:avLst/>
          </a:prstGeom>
          <a:noFill/>
        </p:spPr>
        <p:txBody>
          <a:bodyPr wrap="square" rtlCol="0">
            <a:spAutoFit/>
          </a:bodyPr>
          <a:lstStyle/>
          <a:p>
            <a:pPr marL="0" indent="0">
              <a:buNone/>
            </a:pPr>
            <a:r>
              <a:rPr lang="en-US" b="1" dirty="0">
                <a:latin typeface="+mj-lt"/>
                <a:cs typeface="Calibri" panose="020F0502020204030204" pitchFamily="34" charset="0"/>
              </a:rPr>
              <a:t>Megan </a:t>
            </a:r>
            <a:r>
              <a:rPr lang="en-US" b="1" dirty="0" err="1">
                <a:latin typeface="+mj-lt"/>
                <a:cs typeface="Calibri" panose="020F0502020204030204" pitchFamily="34" charset="0"/>
              </a:rPr>
              <a:t>Ennes</a:t>
            </a:r>
            <a:endParaRPr lang="en-US" b="1" dirty="0">
              <a:latin typeface="+mj-lt"/>
              <a:cs typeface="Calibri" panose="020F0502020204030204" pitchFamily="34" charset="0"/>
            </a:endParaRPr>
          </a:p>
          <a:p>
            <a:pPr marL="0" indent="0">
              <a:buNone/>
            </a:pPr>
            <a:r>
              <a:rPr lang="en-US" dirty="0">
                <a:latin typeface="+mj-lt"/>
                <a:cs typeface="Calibri" panose="020F0502020204030204" pitchFamily="34" charset="0"/>
              </a:rPr>
              <a:t>Director, UF Thompson Earth Systems Institute</a:t>
            </a:r>
          </a:p>
        </p:txBody>
      </p:sp>
      <p:sp>
        <p:nvSpPr>
          <p:cNvPr id="19" name="TextBox 18">
            <a:extLst>
              <a:ext uri="{FF2B5EF4-FFF2-40B4-BE49-F238E27FC236}">
                <a16:creationId xmlns:a16="http://schemas.microsoft.com/office/drawing/2014/main" id="{AC08520F-0EA6-8C36-E850-88D665E0BAE3}"/>
              </a:ext>
            </a:extLst>
          </p:cNvPr>
          <p:cNvSpPr txBox="1"/>
          <p:nvPr/>
        </p:nvSpPr>
        <p:spPr>
          <a:xfrm>
            <a:off x="4579009" y="4184116"/>
            <a:ext cx="1757532" cy="1754326"/>
          </a:xfrm>
          <a:prstGeom prst="rect">
            <a:avLst/>
          </a:prstGeom>
          <a:noFill/>
        </p:spPr>
        <p:txBody>
          <a:bodyPr wrap="none" rtlCol="0">
            <a:spAutoFit/>
          </a:bodyPr>
          <a:lstStyle/>
          <a:p>
            <a:r>
              <a:rPr lang="en-US" b="1" dirty="0">
                <a:latin typeface="+mj-lt"/>
              </a:rPr>
              <a:t>Sarah </a:t>
            </a:r>
            <a:r>
              <a:rPr lang="en-US" b="1" dirty="0" err="1">
                <a:latin typeface="+mj-lt"/>
              </a:rPr>
              <a:t>Wolking</a:t>
            </a:r>
            <a:r>
              <a:rPr lang="en-US" b="1" dirty="0">
                <a:latin typeface="+mj-lt"/>
              </a:rPr>
              <a:t> </a:t>
            </a:r>
          </a:p>
          <a:p>
            <a:r>
              <a:rPr lang="en-US" dirty="0">
                <a:latin typeface="+mj-lt"/>
              </a:rPr>
              <a:t>Senior Lecturer, </a:t>
            </a:r>
          </a:p>
          <a:p>
            <a:r>
              <a:rPr lang="en-US" dirty="0">
                <a:latin typeface="+mj-lt"/>
              </a:rPr>
              <a:t>and Senior Legal </a:t>
            </a:r>
          </a:p>
          <a:p>
            <a:r>
              <a:rPr lang="en-US" dirty="0">
                <a:latin typeface="+mj-lt"/>
              </a:rPr>
              <a:t>Skills Professor, </a:t>
            </a:r>
          </a:p>
          <a:p>
            <a:r>
              <a:rPr lang="en-US" dirty="0">
                <a:latin typeface="+mj-lt"/>
              </a:rPr>
              <a:t>UF Law</a:t>
            </a:r>
          </a:p>
          <a:p>
            <a:endParaRPr lang="en-US" dirty="0">
              <a:latin typeface="+mj-lt"/>
            </a:endParaRPr>
          </a:p>
        </p:txBody>
      </p:sp>
      <p:pic>
        <p:nvPicPr>
          <p:cNvPr id="4" name="Picture 3" descr="A person wearing glasses smiling&#10;&#10;Description automatically generated">
            <a:extLst>
              <a:ext uri="{FF2B5EF4-FFF2-40B4-BE49-F238E27FC236}">
                <a16:creationId xmlns:a16="http://schemas.microsoft.com/office/drawing/2014/main" id="{D82714FC-9BAB-1AF9-2F21-A76E270BFCAD}"/>
              </a:ext>
            </a:extLst>
          </p:cNvPr>
          <p:cNvPicPr>
            <a:picLocks noChangeAspect="1"/>
          </p:cNvPicPr>
          <p:nvPr/>
        </p:nvPicPr>
        <p:blipFill>
          <a:blip r:embed="rId5"/>
          <a:stretch>
            <a:fillRect/>
          </a:stretch>
        </p:blipFill>
        <p:spPr>
          <a:xfrm>
            <a:off x="2850785" y="2539449"/>
            <a:ext cx="1270000" cy="1587500"/>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4B07F929-DF13-E9BE-6348-97E02DA5601F}"/>
              </a:ext>
            </a:extLst>
          </p:cNvPr>
          <p:cNvPicPr>
            <a:picLocks noChangeAspect="1"/>
          </p:cNvPicPr>
          <p:nvPr/>
        </p:nvPicPr>
        <p:blipFill>
          <a:blip r:embed="rId6"/>
          <a:stretch>
            <a:fillRect/>
          </a:stretch>
        </p:blipFill>
        <p:spPr>
          <a:xfrm>
            <a:off x="4669573" y="2561669"/>
            <a:ext cx="1426427" cy="1576478"/>
          </a:xfrm>
          <a:prstGeom prst="rect">
            <a:avLst/>
          </a:prstGeom>
        </p:spPr>
      </p:pic>
      <p:pic>
        <p:nvPicPr>
          <p:cNvPr id="9" name="Picture 8" descr="A person in a blue jacket&#10;&#10;Description automatically generated">
            <a:extLst>
              <a:ext uri="{FF2B5EF4-FFF2-40B4-BE49-F238E27FC236}">
                <a16:creationId xmlns:a16="http://schemas.microsoft.com/office/drawing/2014/main" id="{D9E886D8-3038-9972-D34F-3BFBB7AD4CA7}"/>
              </a:ext>
            </a:extLst>
          </p:cNvPr>
          <p:cNvPicPr>
            <a:picLocks noChangeAspect="1"/>
          </p:cNvPicPr>
          <p:nvPr/>
        </p:nvPicPr>
        <p:blipFill>
          <a:blip r:embed="rId7"/>
          <a:stretch>
            <a:fillRect/>
          </a:stretch>
        </p:blipFill>
        <p:spPr>
          <a:xfrm>
            <a:off x="6510478" y="2561669"/>
            <a:ext cx="1437895" cy="1565280"/>
          </a:xfrm>
          <a:prstGeom prst="rect">
            <a:avLst/>
          </a:prstGeom>
        </p:spPr>
      </p:pic>
      <p:sp>
        <p:nvSpPr>
          <p:cNvPr id="14" name="TextBox 13">
            <a:extLst>
              <a:ext uri="{FF2B5EF4-FFF2-40B4-BE49-F238E27FC236}">
                <a16:creationId xmlns:a16="http://schemas.microsoft.com/office/drawing/2014/main" id="{C762157F-BA53-0167-BD36-B825D789E085}"/>
              </a:ext>
            </a:extLst>
          </p:cNvPr>
          <p:cNvSpPr txBox="1"/>
          <p:nvPr/>
        </p:nvSpPr>
        <p:spPr>
          <a:xfrm>
            <a:off x="8145989" y="4196751"/>
            <a:ext cx="1757532" cy="1477328"/>
          </a:xfrm>
          <a:prstGeom prst="rect">
            <a:avLst/>
          </a:prstGeom>
          <a:noFill/>
        </p:spPr>
        <p:txBody>
          <a:bodyPr wrap="square" rtlCol="0">
            <a:spAutoFit/>
          </a:bodyPr>
          <a:lstStyle/>
          <a:p>
            <a:r>
              <a:rPr lang="en-US" b="1" i="0" u="none" strike="noStrike" dirty="0">
                <a:solidFill>
                  <a:srgbClr val="000000"/>
                </a:solidFill>
                <a:effectLst/>
                <a:latin typeface="+mj-lt"/>
              </a:rPr>
              <a:t>Carolyn </a:t>
            </a:r>
            <a:r>
              <a:rPr lang="en-US" b="1" i="0" u="none" strike="noStrike" dirty="0" err="1">
                <a:solidFill>
                  <a:srgbClr val="000000"/>
                </a:solidFill>
                <a:effectLst/>
                <a:latin typeface="+mj-lt"/>
              </a:rPr>
              <a:t>Wolking</a:t>
            </a:r>
            <a:r>
              <a:rPr lang="en-US" b="0" i="0" u="none" strike="noStrike" dirty="0">
                <a:solidFill>
                  <a:srgbClr val="000000"/>
                </a:solidFill>
                <a:effectLst/>
                <a:latin typeface="+mj-lt"/>
              </a:rPr>
              <a:t> </a:t>
            </a:r>
          </a:p>
          <a:p>
            <a:r>
              <a:rPr lang="en-US" b="0" i="0" u="none" strike="noStrike" dirty="0">
                <a:solidFill>
                  <a:srgbClr val="000000"/>
                </a:solidFill>
                <a:effectLst/>
                <a:latin typeface="+mj-lt"/>
              </a:rPr>
              <a:t>Florida 4-H State </a:t>
            </a:r>
          </a:p>
          <a:p>
            <a:r>
              <a:rPr lang="en-US" b="0" i="0" u="none" strike="noStrike" dirty="0">
                <a:solidFill>
                  <a:srgbClr val="000000"/>
                </a:solidFill>
                <a:effectLst/>
                <a:latin typeface="+mj-lt"/>
              </a:rPr>
              <a:t>Council President </a:t>
            </a:r>
          </a:p>
          <a:p>
            <a:r>
              <a:rPr lang="en-US" b="0" i="0" u="none" strike="noStrike" dirty="0">
                <a:solidFill>
                  <a:srgbClr val="000000"/>
                </a:solidFill>
                <a:effectLst/>
                <a:latin typeface="+mj-lt"/>
              </a:rPr>
              <a:t>(2022-23)</a:t>
            </a:r>
            <a:endParaRPr lang="en-US" dirty="0">
              <a:latin typeface="+mj-lt"/>
            </a:endParaRPr>
          </a:p>
        </p:txBody>
      </p:sp>
      <p:sp>
        <p:nvSpPr>
          <p:cNvPr id="15" name="TextBox 14">
            <a:extLst>
              <a:ext uri="{FF2B5EF4-FFF2-40B4-BE49-F238E27FC236}">
                <a16:creationId xmlns:a16="http://schemas.microsoft.com/office/drawing/2014/main" id="{F311C16F-EA01-D007-403A-97B21235DC1E}"/>
              </a:ext>
            </a:extLst>
          </p:cNvPr>
          <p:cNvSpPr txBox="1"/>
          <p:nvPr/>
        </p:nvSpPr>
        <p:spPr>
          <a:xfrm>
            <a:off x="10161491" y="4229655"/>
            <a:ext cx="1894439" cy="1200329"/>
          </a:xfrm>
          <a:prstGeom prst="rect">
            <a:avLst/>
          </a:prstGeom>
          <a:noFill/>
        </p:spPr>
        <p:txBody>
          <a:bodyPr wrap="square" rtlCol="0">
            <a:spAutoFit/>
          </a:bodyPr>
          <a:lstStyle/>
          <a:p>
            <a:r>
              <a:rPr lang="en-US" b="1" i="0" u="none" strike="noStrike" dirty="0">
                <a:solidFill>
                  <a:srgbClr val="000000"/>
                </a:solidFill>
                <a:effectLst/>
                <a:latin typeface="+mj-lt"/>
              </a:rPr>
              <a:t>Benjamin </a:t>
            </a:r>
            <a:r>
              <a:rPr lang="en-US" b="1" i="0" u="none" strike="noStrike" dirty="0" err="1">
                <a:solidFill>
                  <a:srgbClr val="000000"/>
                </a:solidFill>
                <a:effectLst/>
                <a:latin typeface="+mj-lt"/>
              </a:rPr>
              <a:t>Wolking</a:t>
            </a:r>
            <a:endParaRPr lang="en-US" b="1" i="0" u="none" strike="noStrike" dirty="0">
              <a:solidFill>
                <a:srgbClr val="000000"/>
              </a:solidFill>
              <a:effectLst/>
              <a:latin typeface="+mj-lt"/>
            </a:endParaRPr>
          </a:p>
          <a:p>
            <a:r>
              <a:rPr lang="en-US" b="0" i="0" u="none" strike="noStrike" dirty="0">
                <a:solidFill>
                  <a:srgbClr val="000000"/>
                </a:solidFill>
                <a:effectLst/>
                <a:latin typeface="+mj-lt"/>
              </a:rPr>
              <a:t>Bates College</a:t>
            </a:r>
            <a:endParaRPr lang="en-US" dirty="0">
              <a:latin typeface="+mj-lt"/>
            </a:endParaRPr>
          </a:p>
          <a:p>
            <a:r>
              <a:rPr lang="en-US" b="0" i="0" u="none" strike="noStrike" dirty="0">
                <a:solidFill>
                  <a:srgbClr val="000000"/>
                </a:solidFill>
                <a:effectLst/>
                <a:latin typeface="+mj-lt"/>
              </a:rPr>
              <a:t>incoming freshman, </a:t>
            </a:r>
          </a:p>
        </p:txBody>
      </p:sp>
      <p:pic>
        <p:nvPicPr>
          <p:cNvPr id="27" name="Picture 26" descr="A person standing at a podium with a microphone&#10;&#10;Description automatically generated">
            <a:extLst>
              <a:ext uri="{FF2B5EF4-FFF2-40B4-BE49-F238E27FC236}">
                <a16:creationId xmlns:a16="http://schemas.microsoft.com/office/drawing/2014/main" id="{3B97C209-2AEF-5017-8500-8879E74A1DD3}"/>
              </a:ext>
            </a:extLst>
          </p:cNvPr>
          <p:cNvPicPr>
            <a:picLocks noChangeAspect="1"/>
          </p:cNvPicPr>
          <p:nvPr/>
        </p:nvPicPr>
        <p:blipFill>
          <a:blip r:embed="rId8"/>
          <a:stretch>
            <a:fillRect/>
          </a:stretch>
        </p:blipFill>
        <p:spPr>
          <a:xfrm>
            <a:off x="8257154" y="2561669"/>
            <a:ext cx="1646368" cy="1626021"/>
          </a:xfrm>
          <a:prstGeom prst="rect">
            <a:avLst/>
          </a:prstGeom>
        </p:spPr>
      </p:pic>
      <p:pic>
        <p:nvPicPr>
          <p:cNvPr id="29" name="Picture 28" descr="A person in a suit and tie&#10;&#10;Description automatically generated">
            <a:extLst>
              <a:ext uri="{FF2B5EF4-FFF2-40B4-BE49-F238E27FC236}">
                <a16:creationId xmlns:a16="http://schemas.microsoft.com/office/drawing/2014/main" id="{AFBBE00E-3524-2FA5-F2DC-B962295383CA}"/>
              </a:ext>
            </a:extLst>
          </p:cNvPr>
          <p:cNvPicPr>
            <a:picLocks noChangeAspect="1"/>
          </p:cNvPicPr>
          <p:nvPr/>
        </p:nvPicPr>
        <p:blipFill>
          <a:blip r:embed="rId9"/>
          <a:stretch>
            <a:fillRect/>
          </a:stretch>
        </p:blipFill>
        <p:spPr>
          <a:xfrm>
            <a:off x="10268774" y="2597725"/>
            <a:ext cx="1555361" cy="1529224"/>
          </a:xfrm>
          <a:prstGeom prst="rect">
            <a:avLst/>
          </a:prstGeom>
        </p:spPr>
      </p:pic>
    </p:spTree>
    <p:extLst>
      <p:ext uri="{BB962C8B-B14F-4D97-AF65-F5344CB8AC3E}">
        <p14:creationId xmlns:p14="http://schemas.microsoft.com/office/powerpoint/2010/main" val="350621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783771" y="447532"/>
            <a:ext cx="11408229" cy="1143200"/>
          </a:xfrm>
          <a:prstGeom prst="rect">
            <a:avLst/>
          </a:prstGeom>
        </p:spPr>
        <p:txBody>
          <a:bodyPr spcFirstLastPara="1" vert="horz" wrap="square" lIns="121900" tIns="121900" rIns="121900" bIns="121900" rtlCol="0" anchor="ctr" anchorCtr="0">
            <a:noAutofit/>
          </a:bodyPr>
          <a:lstStyle/>
          <a:p>
            <a:pPr algn="ctr"/>
            <a:r>
              <a:rPr lang="en" sz="3600" b="1" dirty="0">
                <a:solidFill>
                  <a:schemeClr val="accent1">
                    <a:lumMod val="75000"/>
                  </a:schemeClr>
                </a:solidFill>
              </a:rPr>
              <a:t>Florida Civic Advance </a:t>
            </a:r>
            <a:br>
              <a:rPr lang="en" sz="3600" b="1" dirty="0">
                <a:solidFill>
                  <a:schemeClr val="accent1">
                    <a:lumMod val="75000"/>
                  </a:schemeClr>
                </a:solidFill>
              </a:rPr>
            </a:br>
            <a:r>
              <a:rPr lang="en-US" sz="3600" i="1" dirty="0">
                <a:solidFill>
                  <a:schemeClr val="accent1">
                    <a:lumMod val="75000"/>
                  </a:schemeClr>
                </a:solidFill>
              </a:rPr>
              <a:t>Advancing Civic Health in Florida’s Communities</a:t>
            </a:r>
            <a:br>
              <a:rPr lang="en" sz="1200" dirty="0"/>
            </a:br>
            <a:br>
              <a:rPr lang="en" sz="3600" b="1" dirty="0">
                <a:solidFill>
                  <a:schemeClr val="accent1">
                    <a:lumMod val="75000"/>
                  </a:schemeClr>
                </a:solidFill>
              </a:rPr>
            </a:br>
            <a:r>
              <a:rPr lang="en-US" sz="3600" dirty="0">
                <a:solidFill>
                  <a:schemeClr val="accent1">
                    <a:lumMod val="75000"/>
                  </a:schemeClr>
                </a:solidFill>
              </a:rPr>
              <a:t>“Engaging Youth in Civic Health””</a:t>
            </a:r>
            <a:endParaRPr sz="3600" b="1" dirty="0">
              <a:solidFill>
                <a:schemeClr val="accent1">
                  <a:lumMod val="75000"/>
                </a:schemeClr>
              </a:solidFill>
            </a:endParaRPr>
          </a:p>
        </p:txBody>
      </p:sp>
      <p:sp>
        <p:nvSpPr>
          <p:cNvPr id="138" name="Google Shape;138;p26"/>
          <p:cNvSpPr txBox="1">
            <a:spLocks noGrp="1"/>
          </p:cNvSpPr>
          <p:nvPr>
            <p:ph type="sldNum" idx="12"/>
          </p:nvPr>
        </p:nvSpPr>
        <p:spPr>
          <a:xfrm>
            <a:off x="5730200" y="6479803"/>
            <a:ext cx="731600" cy="3784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6</a:t>
            </a:fld>
            <a:endParaRPr dirty="0"/>
          </a:p>
        </p:txBody>
      </p:sp>
      <p:pic>
        <p:nvPicPr>
          <p:cNvPr id="17" name="Picture 16">
            <a:extLst>
              <a:ext uri="{FF2B5EF4-FFF2-40B4-BE49-F238E27FC236}">
                <a16:creationId xmlns:a16="http://schemas.microsoft.com/office/drawing/2014/main" id="{BF97C9AA-93BE-951D-FBDB-2F8460958992}"/>
              </a:ext>
            </a:extLst>
          </p:cNvPr>
          <p:cNvPicPr>
            <a:picLocks noChangeAspect="1"/>
          </p:cNvPicPr>
          <p:nvPr/>
        </p:nvPicPr>
        <p:blipFill>
          <a:blip r:embed="rId3"/>
          <a:stretch>
            <a:fillRect/>
          </a:stretch>
        </p:blipFill>
        <p:spPr>
          <a:xfrm>
            <a:off x="1" y="-8184"/>
            <a:ext cx="1295400" cy="1357479"/>
          </a:xfrm>
          <a:prstGeom prst="rect">
            <a:avLst/>
          </a:prstGeom>
        </p:spPr>
      </p:pic>
      <p:sp>
        <p:nvSpPr>
          <p:cNvPr id="2" name="TextBox 1">
            <a:extLst>
              <a:ext uri="{FF2B5EF4-FFF2-40B4-BE49-F238E27FC236}">
                <a16:creationId xmlns:a16="http://schemas.microsoft.com/office/drawing/2014/main" id="{58B2E127-4B2F-C5C3-FAA0-3F39DF0536F1}"/>
              </a:ext>
            </a:extLst>
          </p:cNvPr>
          <p:cNvSpPr txBox="1"/>
          <p:nvPr/>
        </p:nvSpPr>
        <p:spPr>
          <a:xfrm>
            <a:off x="1045669" y="1947708"/>
            <a:ext cx="10100661" cy="4462760"/>
          </a:xfrm>
          <a:prstGeom prst="rect">
            <a:avLst/>
          </a:prstGeom>
          <a:noFill/>
        </p:spPr>
        <p:txBody>
          <a:bodyPr wrap="square" rtlCol="0">
            <a:spAutoFit/>
          </a:bodyPr>
          <a:lstStyle/>
          <a:p>
            <a:pPr algn="ctr"/>
            <a:r>
              <a:rPr lang="en-US" sz="3200" b="1" dirty="0">
                <a:solidFill>
                  <a:schemeClr val="tx2"/>
                </a:solidFill>
                <a:latin typeface="+mj-lt"/>
              </a:rPr>
              <a:t>What do you want to Learn From Today’s Webinar?</a:t>
            </a:r>
          </a:p>
          <a:p>
            <a:endParaRPr lang="en-US" sz="1200" dirty="0">
              <a:solidFill>
                <a:schemeClr val="tx2"/>
              </a:solidFill>
            </a:endParaRPr>
          </a:p>
          <a:p>
            <a:r>
              <a:rPr lang="en-US" sz="2400" b="1" dirty="0"/>
              <a:t>Who:</a:t>
            </a:r>
            <a:r>
              <a:rPr lang="en-US" sz="2400" dirty="0">
                <a:latin typeface="+mj-lt"/>
              </a:rPr>
              <a:t> UF IFAS, Florida 4-H, CAPE,  The Florida Civic Advance</a:t>
            </a:r>
          </a:p>
          <a:p>
            <a:endParaRPr lang="en-US" sz="2400" dirty="0">
              <a:latin typeface="+mj-lt"/>
            </a:endParaRPr>
          </a:p>
          <a:p>
            <a:r>
              <a:rPr lang="en-US" sz="2400" b="1" dirty="0"/>
              <a:t>What</a:t>
            </a:r>
            <a:r>
              <a:rPr lang="en-US" b="1" dirty="0"/>
              <a:t>:</a:t>
            </a:r>
            <a:r>
              <a:rPr lang="en-US" dirty="0">
                <a:latin typeface="+mj-lt"/>
              </a:rPr>
              <a:t> </a:t>
            </a:r>
            <a:r>
              <a:rPr lang="en-US" sz="2400" dirty="0">
                <a:latin typeface="+mj-lt"/>
              </a:rPr>
              <a:t> The CAPE model for youth engagement. </a:t>
            </a:r>
            <a:r>
              <a:rPr lang="en-US" sz="2400" b="0" i="0" u="none" strike="noStrike" dirty="0">
                <a:solidFill>
                  <a:srgbClr val="000000"/>
                </a:solidFill>
                <a:effectLst/>
                <a:latin typeface="+mj-lt"/>
              </a:rPr>
              <a:t>More information on youth voice. What has been successful, best practices, lessons learned.</a:t>
            </a:r>
            <a:endParaRPr lang="en-US" sz="2400" dirty="0">
              <a:latin typeface="+mj-lt"/>
            </a:endParaRPr>
          </a:p>
          <a:p>
            <a:endParaRPr lang="en-US" sz="2400" b="1" dirty="0"/>
          </a:p>
          <a:p>
            <a:r>
              <a:rPr lang="en-US" sz="2400" b="1" dirty="0"/>
              <a:t>How</a:t>
            </a:r>
            <a:r>
              <a:rPr lang="en-US" sz="2400" b="1" dirty="0">
                <a:latin typeface="+mj-lt"/>
              </a:rPr>
              <a:t>: </a:t>
            </a:r>
            <a:r>
              <a:rPr lang="en-US" sz="2400" dirty="0">
                <a:solidFill>
                  <a:srgbClr val="000000"/>
                </a:solidFill>
                <a:latin typeface="+mj-lt"/>
              </a:rPr>
              <a:t>How do these efforts assure that there is a racial diversity of participants?  What metrics are used and have there been longitudinal studies conducted?</a:t>
            </a:r>
          </a:p>
          <a:p>
            <a:r>
              <a:rPr lang="en-US" sz="2400" b="0" i="0" u="none" strike="noStrike" dirty="0">
                <a:solidFill>
                  <a:srgbClr val="000000"/>
                </a:solidFill>
                <a:effectLst/>
                <a:latin typeface="+mj-lt"/>
              </a:rPr>
              <a:t>How to engage youth in proactive, community focused advocacy that resonates with their age group.</a:t>
            </a:r>
            <a:r>
              <a:rPr lang="en-US" sz="2400" b="0" i="0" u="none" strike="noStrike" dirty="0">
                <a:solidFill>
                  <a:srgbClr val="000000"/>
                </a:solidFill>
                <a:effectLst/>
                <a:latin typeface="Cochin" panose="02000603020000020003" pitchFamily="2" charset="0"/>
              </a:rPr>
              <a:t> </a:t>
            </a:r>
            <a:r>
              <a:rPr lang="en-US" sz="2400" b="0" i="0" u="none" strike="noStrike" dirty="0">
                <a:solidFill>
                  <a:srgbClr val="000000"/>
                </a:solidFill>
                <a:effectLst/>
                <a:latin typeface="+mj-lt"/>
              </a:rPr>
              <a:t>How to get youth in rural areas encouraged to participate in shaping </a:t>
            </a:r>
            <a:r>
              <a:rPr lang="en-US" sz="2400" b="0" i="0" u="none" strike="noStrike">
                <a:solidFill>
                  <a:srgbClr val="000000"/>
                </a:solidFill>
                <a:effectLst/>
                <a:latin typeface="+mj-lt"/>
              </a:rPr>
              <a:t>their communities.</a:t>
            </a:r>
            <a:endParaRPr lang="en-US" sz="2400" dirty="0">
              <a:latin typeface="+mj-lt"/>
            </a:endParaRPr>
          </a:p>
        </p:txBody>
      </p:sp>
    </p:spTree>
    <p:extLst>
      <p:ext uri="{BB962C8B-B14F-4D97-AF65-F5344CB8AC3E}">
        <p14:creationId xmlns:p14="http://schemas.microsoft.com/office/powerpoint/2010/main" val="228594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415600" y="794633"/>
            <a:ext cx="11360800" cy="2610400"/>
          </a:xfrm>
          <a:prstGeom prst="rect">
            <a:avLst/>
          </a:prstGeom>
        </p:spPr>
        <p:txBody>
          <a:bodyPr spcFirstLastPara="1" vert="horz" wrap="square" lIns="121900" tIns="121900" rIns="121900" bIns="121900" rtlCol="0" anchor="b" anchorCtr="0">
            <a:normAutofit/>
          </a:bodyPr>
          <a:lstStyle/>
          <a:p>
            <a:pPr>
              <a:spcBef>
                <a:spcPts val="0"/>
              </a:spcBef>
              <a:buClr>
                <a:schemeClr val="dk1"/>
              </a:buClr>
              <a:buSzPts val="990"/>
            </a:pPr>
            <a:r>
              <a:rPr lang="en"/>
              <a:t>Community Action Projects</a:t>
            </a:r>
            <a:endParaRPr/>
          </a:p>
          <a:p>
            <a:pPr>
              <a:spcBef>
                <a:spcPts val="0"/>
              </a:spcBef>
            </a:pPr>
            <a:r>
              <a:rPr lang="en"/>
              <a:t>for the Environment</a:t>
            </a:r>
            <a:endParaRPr/>
          </a:p>
        </p:txBody>
      </p:sp>
      <p:sp>
        <p:nvSpPr>
          <p:cNvPr id="57" name="Google Shape;57;p13"/>
          <p:cNvSpPr txBox="1">
            <a:spLocks noGrp="1"/>
          </p:cNvSpPr>
          <p:nvPr>
            <p:ph type="subTitle" idx="1"/>
          </p:nvPr>
        </p:nvSpPr>
        <p:spPr>
          <a:xfrm>
            <a:off x="415600" y="4221097"/>
            <a:ext cx="11360800" cy="978000"/>
          </a:xfrm>
          <a:prstGeom prst="rect">
            <a:avLst/>
          </a:prstGeom>
        </p:spPr>
        <p:txBody>
          <a:bodyPr spcFirstLastPara="1" vert="horz" wrap="square" lIns="121900" tIns="121900" rIns="121900" bIns="121900" rtlCol="0" anchor="t" anchorCtr="0">
            <a:normAutofit/>
          </a:bodyPr>
          <a:lstStyle/>
          <a:p>
            <a:pPr>
              <a:spcBef>
                <a:spcPts val="0"/>
              </a:spcBef>
            </a:pPr>
            <a:r>
              <a:rPr lang="en" dirty="0"/>
              <a:t>Megan Ennes, Martha Monroe, Sarah Wolking, and</a:t>
            </a:r>
          </a:p>
          <a:p>
            <a:pPr>
              <a:spcBef>
                <a:spcPts val="0"/>
              </a:spcBef>
            </a:pPr>
            <a:r>
              <a:rPr lang="en" dirty="0"/>
              <a:t>4-H members Benjamin and Carolyn Wolking</a:t>
            </a:r>
            <a:endParaRPr dirty="0"/>
          </a:p>
        </p:txBody>
      </p:sp>
      <p:pic>
        <p:nvPicPr>
          <p:cNvPr id="58" name="Google Shape;58;p13"/>
          <p:cNvPicPr preferRelativeResize="0"/>
          <p:nvPr/>
        </p:nvPicPr>
        <p:blipFill rotWithShape="1">
          <a:blip r:embed="rId3">
            <a:alphaModFix/>
          </a:blip>
          <a:srcRect t="15687" b="12348"/>
          <a:stretch/>
        </p:blipFill>
        <p:spPr>
          <a:xfrm>
            <a:off x="216402" y="5644918"/>
            <a:ext cx="3526989" cy="756332"/>
          </a:xfrm>
          <a:prstGeom prst="rect">
            <a:avLst/>
          </a:prstGeom>
          <a:noFill/>
          <a:ln>
            <a:noFill/>
          </a:ln>
        </p:spPr>
      </p:pic>
      <p:pic>
        <p:nvPicPr>
          <p:cNvPr id="59" name="Google Shape;59;p13"/>
          <p:cNvPicPr preferRelativeResize="0"/>
          <p:nvPr/>
        </p:nvPicPr>
        <p:blipFill>
          <a:blip r:embed="rId4">
            <a:alphaModFix/>
          </a:blip>
          <a:stretch>
            <a:fillRect/>
          </a:stretch>
        </p:blipFill>
        <p:spPr>
          <a:xfrm>
            <a:off x="4052536" y="5365190"/>
            <a:ext cx="1865261" cy="1315791"/>
          </a:xfrm>
          <a:prstGeom prst="rect">
            <a:avLst/>
          </a:prstGeom>
          <a:noFill/>
          <a:ln>
            <a:noFill/>
          </a:ln>
        </p:spPr>
      </p:pic>
      <p:pic>
        <p:nvPicPr>
          <p:cNvPr id="60" name="Google Shape;60;p13"/>
          <p:cNvPicPr preferRelativeResize="0"/>
          <p:nvPr/>
        </p:nvPicPr>
        <p:blipFill rotWithShape="1">
          <a:blip r:embed="rId5">
            <a:alphaModFix/>
          </a:blip>
          <a:srcRect t="21257" b="13030"/>
          <a:stretch/>
        </p:blipFill>
        <p:spPr>
          <a:xfrm>
            <a:off x="6157569" y="5534083"/>
            <a:ext cx="2109831" cy="978000"/>
          </a:xfrm>
          <a:prstGeom prst="rect">
            <a:avLst/>
          </a:prstGeom>
          <a:noFill/>
          <a:ln>
            <a:noFill/>
          </a:ln>
        </p:spPr>
      </p:pic>
      <p:pic>
        <p:nvPicPr>
          <p:cNvPr id="61" name="Google Shape;61;p13"/>
          <p:cNvPicPr preferRelativeResize="0"/>
          <p:nvPr/>
        </p:nvPicPr>
        <p:blipFill>
          <a:blip r:embed="rId6">
            <a:alphaModFix/>
          </a:blip>
          <a:stretch>
            <a:fillRect/>
          </a:stretch>
        </p:blipFill>
        <p:spPr>
          <a:xfrm>
            <a:off x="8681736" y="5695200"/>
            <a:ext cx="3307765" cy="6557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Welcome and Agenda</a:t>
            </a:r>
            <a:endParaRPr dirty="0">
              <a:solidFill>
                <a:schemeClr val="tx1"/>
              </a:solidFill>
            </a:endParaRPr>
          </a:p>
        </p:txBody>
      </p:sp>
      <p:sp>
        <p:nvSpPr>
          <p:cNvPr id="67" name="Google Shape;67;p14"/>
          <p:cNvSpPr txBox="1">
            <a:spLocks noGrp="1"/>
          </p:cNvSpPr>
          <p:nvPr>
            <p:ph type="body" idx="1"/>
          </p:nvPr>
        </p:nvSpPr>
        <p:spPr>
          <a:xfrm>
            <a:off x="415600" y="1536633"/>
            <a:ext cx="6272000" cy="4898500"/>
          </a:xfrm>
          <a:prstGeom prst="rect">
            <a:avLst/>
          </a:prstGeom>
        </p:spPr>
        <p:txBody>
          <a:bodyPr spcFirstLastPara="1" vert="horz" wrap="square" lIns="121900" tIns="121900" rIns="121900" bIns="121900" rtlCol="0" anchor="t" anchorCtr="0">
            <a:normAutofit/>
          </a:bodyPr>
          <a:lstStyle/>
          <a:p>
            <a:pPr>
              <a:spcBef>
                <a:spcPts val="0"/>
              </a:spcBef>
              <a:buClr>
                <a:srgbClr val="000000"/>
              </a:buClr>
              <a:buChar char="●"/>
            </a:pPr>
            <a:r>
              <a:rPr lang="en" sz="3200" dirty="0">
                <a:solidFill>
                  <a:srgbClr val="000000"/>
                </a:solidFill>
              </a:rPr>
              <a:t>Introduction to CAPE</a:t>
            </a:r>
          </a:p>
          <a:p>
            <a:pPr lvl="1">
              <a:buClr>
                <a:srgbClr val="000000"/>
              </a:buClr>
              <a:buChar char="●"/>
            </a:pPr>
            <a:r>
              <a:rPr lang="en" sz="2667" dirty="0">
                <a:solidFill>
                  <a:srgbClr val="000000"/>
                </a:solidFill>
              </a:rPr>
              <a:t>What it is, how it works, what’s coming up</a:t>
            </a:r>
            <a:endParaRPr sz="2667" dirty="0">
              <a:solidFill>
                <a:srgbClr val="000000"/>
              </a:solidFill>
            </a:endParaRPr>
          </a:p>
          <a:p>
            <a:pPr>
              <a:spcBef>
                <a:spcPts val="0"/>
              </a:spcBef>
              <a:buClr>
                <a:srgbClr val="000000"/>
              </a:buClr>
              <a:buChar char="●"/>
            </a:pPr>
            <a:r>
              <a:rPr lang="en-US" sz="3200" dirty="0">
                <a:solidFill>
                  <a:srgbClr val="000000"/>
                </a:solidFill>
              </a:rPr>
              <a:t>An example from Gainesville</a:t>
            </a:r>
            <a:endParaRPr sz="3200" dirty="0">
              <a:solidFill>
                <a:srgbClr val="000000"/>
              </a:solidFill>
            </a:endParaRPr>
          </a:p>
          <a:p>
            <a:pPr>
              <a:spcBef>
                <a:spcPts val="0"/>
              </a:spcBef>
              <a:buClr>
                <a:srgbClr val="000000"/>
              </a:buClr>
              <a:buChar char="●"/>
            </a:pPr>
            <a:r>
              <a:rPr lang="en" sz="3200" dirty="0">
                <a:solidFill>
                  <a:srgbClr val="000000"/>
                </a:solidFill>
              </a:rPr>
              <a:t>How you can be involved</a:t>
            </a:r>
          </a:p>
          <a:p>
            <a:pPr lvl="1">
              <a:buClr>
                <a:srgbClr val="000000"/>
              </a:buClr>
              <a:buChar char="●"/>
            </a:pPr>
            <a:r>
              <a:rPr lang="en-US" sz="2667" dirty="0">
                <a:solidFill>
                  <a:srgbClr val="000000"/>
                </a:solidFill>
              </a:rPr>
              <a:t>Support youth groups in your region</a:t>
            </a:r>
          </a:p>
          <a:p>
            <a:pPr lvl="1">
              <a:buClr>
                <a:srgbClr val="000000"/>
              </a:buClr>
              <a:buChar char="●"/>
            </a:pPr>
            <a:r>
              <a:rPr lang="en-US" sz="2667" dirty="0">
                <a:solidFill>
                  <a:srgbClr val="000000"/>
                </a:solidFill>
              </a:rPr>
              <a:t>Borrow activities for your program</a:t>
            </a:r>
          </a:p>
          <a:p>
            <a:pPr lvl="1">
              <a:buClr>
                <a:srgbClr val="000000"/>
              </a:buClr>
              <a:buChar char="●"/>
            </a:pPr>
            <a:r>
              <a:rPr lang="en-US" sz="2667" dirty="0">
                <a:solidFill>
                  <a:srgbClr val="000000"/>
                </a:solidFill>
              </a:rPr>
              <a:t>Lead a CAPE group</a:t>
            </a:r>
          </a:p>
        </p:txBody>
      </p:sp>
      <p:pic>
        <p:nvPicPr>
          <p:cNvPr id="68" name="Google Shape;68;p14"/>
          <p:cNvPicPr preferRelativeResize="0"/>
          <p:nvPr/>
        </p:nvPicPr>
        <p:blipFill>
          <a:blip r:embed="rId3">
            <a:alphaModFix/>
          </a:blip>
          <a:stretch>
            <a:fillRect/>
          </a:stretch>
        </p:blipFill>
        <p:spPr>
          <a:xfrm>
            <a:off x="6514768" y="927467"/>
            <a:ext cx="5507665" cy="55076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tx1"/>
                </a:solidFill>
              </a:rPr>
              <a:t>And who are you?</a:t>
            </a:r>
            <a:endParaRPr dirty="0">
              <a:solidFill>
                <a:schemeClr val="tx1"/>
              </a:solidFill>
            </a:endParaRPr>
          </a:p>
        </p:txBody>
      </p:sp>
      <p:sp>
        <p:nvSpPr>
          <p:cNvPr id="81" name="Google Shape;81;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spcBef>
                <a:spcPts val="0"/>
              </a:spcBef>
              <a:buClr>
                <a:srgbClr val="000000"/>
              </a:buClr>
              <a:buChar char="●"/>
            </a:pPr>
            <a:r>
              <a:rPr lang="en" sz="3200" dirty="0">
                <a:solidFill>
                  <a:srgbClr val="000000"/>
                </a:solidFill>
              </a:rPr>
              <a:t>Do you work with youth younger than 18?</a:t>
            </a:r>
            <a:endParaRPr sz="3200" dirty="0">
              <a:solidFill>
                <a:srgbClr val="000000"/>
              </a:solidFill>
            </a:endParaRPr>
          </a:p>
          <a:p>
            <a:pPr>
              <a:spcBef>
                <a:spcPts val="0"/>
              </a:spcBef>
              <a:buClr>
                <a:srgbClr val="000000"/>
              </a:buClr>
              <a:buChar char="●"/>
            </a:pPr>
            <a:r>
              <a:rPr lang="en-US" sz="3200" dirty="0">
                <a:solidFill>
                  <a:srgbClr val="000000"/>
                </a:solidFill>
              </a:rPr>
              <a:t>Who works with undergraduate students?</a:t>
            </a:r>
            <a:endParaRPr sz="3200" dirty="0">
              <a:solidFill>
                <a:srgbClr val="000000"/>
              </a:solidFill>
            </a:endParaRPr>
          </a:p>
          <a:p>
            <a:pPr>
              <a:spcBef>
                <a:spcPts val="0"/>
              </a:spcBef>
              <a:buClr>
                <a:srgbClr val="000000"/>
              </a:buClr>
              <a:buChar char="●"/>
            </a:pPr>
            <a:r>
              <a:rPr lang="en-US" sz="3200" dirty="0">
                <a:solidFill>
                  <a:srgbClr val="000000"/>
                </a:solidFill>
              </a:rPr>
              <a:t>Who works with community groups?</a:t>
            </a:r>
            <a:endParaRPr sz="3200" dirty="0">
              <a:solidFill>
                <a:srgbClr val="000000"/>
              </a:solidFill>
            </a:endParaRPr>
          </a:p>
          <a:p>
            <a:pPr>
              <a:spcBef>
                <a:spcPts val="0"/>
              </a:spcBef>
              <a:buClr>
                <a:srgbClr val="000000"/>
              </a:buClr>
              <a:buChar char="●"/>
            </a:pPr>
            <a:r>
              <a:rPr lang="en" sz="3200" dirty="0">
                <a:solidFill>
                  <a:srgbClr val="000000"/>
                </a:solidFill>
              </a:rPr>
              <a:t>Who is interested in civic engagement?</a:t>
            </a:r>
            <a:endParaRPr sz="3200" dirty="0">
              <a:solidFill>
                <a:srgbClr val="000000"/>
              </a:solidFill>
            </a:endParaRPr>
          </a:p>
        </p:txBody>
      </p:sp>
      <p:pic>
        <p:nvPicPr>
          <p:cNvPr id="82" name="Google Shape;82;p16"/>
          <p:cNvPicPr preferRelativeResize="0"/>
          <p:nvPr/>
        </p:nvPicPr>
        <p:blipFill>
          <a:blip r:embed="rId3">
            <a:alphaModFix/>
          </a:blip>
          <a:stretch>
            <a:fillRect/>
          </a:stretch>
        </p:blipFill>
        <p:spPr>
          <a:xfrm>
            <a:off x="8103556" y="4748464"/>
            <a:ext cx="3392056" cy="170619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24387</TotalTime>
  <Words>2669</Words>
  <Application>Microsoft Macintosh PowerPoint</Application>
  <PresentationFormat>Widescreen</PresentationFormat>
  <Paragraphs>291</Paragraphs>
  <Slides>41</Slides>
  <Notes>37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Alfa Slab One</vt:lpstr>
      <vt:lpstr>Arial</vt:lpstr>
      <vt:lpstr>Calibri</vt:lpstr>
      <vt:lpstr>Calibri Light</vt:lpstr>
      <vt:lpstr>CircularStd</vt:lpstr>
      <vt:lpstr>Cochin</vt:lpstr>
      <vt:lpstr>Office Theme</vt:lpstr>
      <vt:lpstr>PowerPoint Presentation</vt:lpstr>
      <vt:lpstr> Florida Civic Advance  Advancing Civic Health in Florida’s Communities </vt:lpstr>
      <vt:lpstr> Florida Civic Advance  Advancing Civic Health in Florida’s Communities </vt:lpstr>
      <vt:lpstr>  Advancing Civic Health in Florida’s Communities </vt:lpstr>
      <vt:lpstr> Florida Civic Advance  Advancing Civic Health in Florida’s Communities             Introducing the Presenters “Engaging Youth in Civic Health: CAPE”</vt:lpstr>
      <vt:lpstr>Florida Civic Advance  Advancing Civic Health in Florida’s Communities  “Engaging Youth in Civic Health””</vt:lpstr>
      <vt:lpstr>Community Action Projects for the Environment</vt:lpstr>
      <vt:lpstr>Welcome and Agenda</vt:lpstr>
      <vt:lpstr>And who are you?</vt:lpstr>
      <vt:lpstr>Introducing CAPE  </vt:lpstr>
      <vt:lpstr>4-H: Cooperative Extension Service’s Youth Program</vt:lpstr>
      <vt:lpstr>Who is CAPE for?</vt:lpstr>
      <vt:lpstr>CAPE Objectives</vt:lpstr>
      <vt:lpstr>PowerPoint Presentation</vt:lpstr>
      <vt:lpstr>It’s a Process</vt:lpstr>
      <vt:lpstr>Getting to a community issue  </vt:lpstr>
      <vt:lpstr>What could go wrong?</vt:lpstr>
      <vt:lpstr>CAPE Overview  </vt:lpstr>
      <vt:lpstr>Each meeting  </vt:lpstr>
      <vt:lpstr>CAPE encourages leaders to seek resources</vt:lpstr>
      <vt:lpstr>Focus on Policy</vt:lpstr>
      <vt:lpstr>Youth can share their success with others  </vt:lpstr>
      <vt:lpstr>What some CAPE groups have done</vt:lpstr>
      <vt:lpstr>How youth became engaged in Gainesville, Florida</vt:lpstr>
      <vt:lpstr>When 4 downtown oak trees were threatened, youth spoke</vt:lpstr>
      <vt:lpstr>Others were also engaged</vt:lpstr>
      <vt:lpstr>And CAPE youth continue to explore the issue</vt:lpstr>
      <vt:lpstr>How CAPE is growing this coming year</vt:lpstr>
      <vt:lpstr>Developing hubs to support groups</vt:lpstr>
      <vt:lpstr>Youth groups and leaders often need ideas</vt:lpstr>
      <vt:lpstr>CAPE activities can be used by anyone</vt:lpstr>
      <vt:lpstr>CAPE Website</vt:lpstr>
      <vt:lpstr>Questions?</vt:lpstr>
      <vt:lpstr>Thank You!</vt:lpstr>
      <vt:lpstr> Florida Civic Advance  Advancing Civic Health in Florida’s Communities </vt:lpstr>
      <vt:lpstr> Florida Civic Advance  Advancing Civic Health in Florida’s Communities </vt:lpstr>
      <vt:lpstr> Florida Civic Advance  Advancing Civic Excellence in Florida’s Communities </vt:lpstr>
      <vt:lpstr> Florida Civic Advance  Advancing Civic Excellence in Florida’s Communities </vt:lpstr>
      <vt:lpstr> Florida Civic Advance  Advancing Civic Health in Florida’s Communities </vt:lpstr>
      <vt:lpstr> Florida Civic Advance  Advancing Civic Excellence in Florida’s Communities </vt:lpstr>
      <vt:lpstr> Florida Civic Advance  Advancing Civic Health in Florida’s Communities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Jones</dc:creator>
  <cp:lastModifiedBy>Robert Jones</cp:lastModifiedBy>
  <cp:revision>119</cp:revision>
  <dcterms:created xsi:type="dcterms:W3CDTF">2020-02-18T21:28:10Z</dcterms:created>
  <dcterms:modified xsi:type="dcterms:W3CDTF">2023-07-20T17:48:24Z</dcterms:modified>
</cp:coreProperties>
</file>