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64" r:id="rId2"/>
    <p:sldId id="293" r:id="rId3"/>
    <p:sldId id="327" r:id="rId4"/>
    <p:sldId id="324" r:id="rId5"/>
    <p:sldId id="323" r:id="rId6"/>
    <p:sldId id="325" r:id="rId7"/>
    <p:sldId id="326" r:id="rId8"/>
    <p:sldId id="286" r:id="rId9"/>
    <p:sldId id="271" r:id="rId10"/>
    <p:sldId id="295" r:id="rId11"/>
    <p:sldId id="331" r:id="rId12"/>
    <p:sldId id="297" r:id="rId13"/>
    <p:sldId id="273" r:id="rId14"/>
    <p:sldId id="328" r:id="rId15"/>
    <p:sldId id="287" r:id="rId16"/>
    <p:sldId id="288" r:id="rId17"/>
    <p:sldId id="321" r:id="rId18"/>
    <p:sldId id="330" r:id="rId19"/>
    <p:sldId id="289" r:id="rId20"/>
    <p:sldId id="306" r:id="rId21"/>
    <p:sldId id="332" r:id="rId22"/>
    <p:sldId id="333" r:id="rId23"/>
    <p:sldId id="334" r:id="rId24"/>
    <p:sldId id="335" r:id="rId25"/>
    <p:sldId id="317" r:id="rId26"/>
    <p:sldId id="305" r:id="rId27"/>
    <p:sldId id="336" r:id="rId28"/>
    <p:sldId id="314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47"/>
    <a:srgbClr val="466069"/>
    <a:srgbClr val="FFFFFF"/>
    <a:srgbClr val="7E96A0"/>
    <a:srgbClr val="ECEAD1"/>
    <a:srgbClr val="CFC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7"/>
    <p:restoredTop sz="92623"/>
  </p:normalViewPr>
  <p:slideViewPr>
    <p:cSldViewPr snapToGrid="0" snapToObjects="1">
      <p:cViewPr varScale="1">
        <p:scale>
          <a:sx n="67" d="100"/>
          <a:sy n="67" d="100"/>
        </p:scale>
        <p:origin x="51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hyperlink" Target="http://www.leg.state.fl.us/statutes/index.cfm?mode=View%20Statutes&amp;SubMenu=1&amp;App_mode=Display_Statute&amp;Search_String=1007.25&amp;URL=1000-1099/1007/Sections/1007.25.htm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3.sv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41.svg"/><Relationship Id="rId4" Type="http://schemas.openxmlformats.org/officeDocument/2006/relationships/image" Target="../media/image37.sv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0.png"/><Relationship Id="rId5" Type="http://schemas.openxmlformats.org/officeDocument/2006/relationships/hyperlink" Target="http://www.leg.state.fl.us/statutes/index.cfm?mode=View%20Statutes&amp;SubMenu=1&amp;App_mode=Display_Statute&amp;Search_String=1007.25&amp;URL=1000-1099/1007/Sections/1007.25.html" TargetMode="External"/><Relationship Id="rId4" Type="http://schemas.openxmlformats.org/officeDocument/2006/relationships/image" Target="../media/image29.svg"/><Relationship Id="rId9" Type="http://schemas.openxmlformats.org/officeDocument/2006/relationships/image" Target="../media/image3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3.sv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41.svg"/><Relationship Id="rId4" Type="http://schemas.openxmlformats.org/officeDocument/2006/relationships/image" Target="../media/image37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72E9DD-AA33-42F3-A71F-52D919DACB4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94FA14-9B21-4A17-ACED-134D9F35640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Sandra Day O’Connor Civics Education Act in 2010, the Legislature mandated civic education in K-12, including a mandatory civics course for 7</a:t>
          </a:r>
          <a:r>
            <a:rPr lang="en-US" sz="1200" baseline="30000" dirty="0">
              <a:latin typeface="Verdana" panose="020B0604030504040204" pitchFamily="34" charset="0"/>
              <a:ea typeface="Verdana" panose="020B0604030504040204" pitchFamily="34" charset="0"/>
            </a:rPr>
            <a:t>th</a:t>
          </a: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 graders that includes an end-of-course assessment. </a:t>
          </a:r>
        </a:p>
      </dgm:t>
    </dgm:pt>
    <dgm:pt modelId="{32BB1EF2-B381-4225-B777-1B85BA2C75A8}" type="parTrans" cxnId="{5A930A92-D2F5-4385-B3ED-010B6956D3EB}">
      <dgm:prSet/>
      <dgm:spPr/>
      <dgm:t>
        <a:bodyPr/>
        <a:lstStyle/>
        <a:p>
          <a:endParaRPr lang="en-US"/>
        </a:p>
      </dgm:t>
    </dgm:pt>
    <dgm:pt modelId="{5880A4BD-9594-4580-9BCC-AA0B915F2FF1}" type="sibTrans" cxnId="{5A930A92-D2F5-4385-B3ED-010B6956D3EB}">
      <dgm:prSet/>
      <dgm:spPr/>
      <dgm:t>
        <a:bodyPr/>
        <a:lstStyle/>
        <a:p>
          <a:endParaRPr lang="en-US"/>
        </a:p>
      </dgm:t>
    </dgm:pt>
    <dgm:pt modelId="{CA891FF6-42C1-47C6-B4F9-45C6E111B7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In 2017, </a:t>
          </a:r>
          <a:r>
            <a:rPr lang="en-US" sz="1200" u="sng" dirty="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/>
            </a:rPr>
            <a:t>Florida statute (1007.25)</a:t>
          </a: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, the legislature extended the civic literacy requirement to Florida Colleges and Universities, mandating that entering students (beginning 2018-2019) must demonstrate competency in civic literacy; i</a:t>
          </a:r>
          <a:r>
            <a:rPr lang="en-US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n 2021 the statute was amended requiring students in 2021-22 or to complete a U.S. Government course and an assessment to demonstrate competency in civic literacy.</a:t>
          </a:r>
          <a:endParaRPr lang="en-US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A9AC9E6-F34D-4304-915D-3DB89754BECC}" type="parTrans" cxnId="{5028523E-D32F-401D-8D3D-4049E470144D}">
      <dgm:prSet/>
      <dgm:spPr/>
      <dgm:t>
        <a:bodyPr/>
        <a:lstStyle/>
        <a:p>
          <a:endParaRPr lang="en-US"/>
        </a:p>
      </dgm:t>
    </dgm:pt>
    <dgm:pt modelId="{50EB3EB1-EE15-48B9-A4C6-5D2CA0295912}" type="sibTrans" cxnId="{5028523E-D32F-401D-8D3D-4049E470144D}">
      <dgm:prSet/>
      <dgm:spPr/>
      <dgm:t>
        <a:bodyPr/>
        <a:lstStyle/>
        <a:p>
          <a:endParaRPr lang="en-US"/>
        </a:p>
      </dgm:t>
    </dgm:pt>
    <dgm:pt modelId="{15A6C88B-65A7-4A45-A2B7-4DBEEE81A0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In 2019 student hours in YMCA YIG (along with other civics education programming) became Bright Futures eligible.</a:t>
          </a:r>
        </a:p>
      </dgm:t>
    </dgm:pt>
    <dgm:pt modelId="{AFFD0DCC-EF45-433E-88C2-B02B98264A2F}" type="parTrans" cxnId="{B18036CC-CF63-4575-8812-5F0BE4D2A646}">
      <dgm:prSet/>
      <dgm:spPr/>
      <dgm:t>
        <a:bodyPr/>
        <a:lstStyle/>
        <a:p>
          <a:endParaRPr lang="en-US"/>
        </a:p>
      </dgm:t>
    </dgm:pt>
    <dgm:pt modelId="{60A84B14-ABE4-4A23-A1A8-6F314E7099BF}" type="sibTrans" cxnId="{B18036CC-CF63-4575-8812-5F0BE4D2A646}">
      <dgm:prSet/>
      <dgm:spPr/>
      <dgm:t>
        <a:bodyPr/>
        <a:lstStyle/>
        <a:p>
          <a:endParaRPr lang="en-US"/>
        </a:p>
      </dgm:t>
    </dgm:pt>
    <dgm:pt modelId="{72F4FE19-3AE7-4E1F-AAA1-1E3F70792E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In 2018, the legislature invested in a new partnership between USFSP and the YMCA to develop the </a:t>
          </a:r>
          <a:r>
            <a:rPr lang="en-US" sz="1200" b="1" dirty="0">
              <a:latin typeface="Verdana" panose="020B0604030504040204" pitchFamily="34" charset="0"/>
              <a:ea typeface="Verdana" panose="020B0604030504040204" pitchFamily="34" charset="0"/>
            </a:rPr>
            <a:t>USFSP YMCA Civic Fellows Program</a:t>
          </a: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. </a:t>
          </a:r>
        </a:p>
      </dgm:t>
    </dgm:pt>
    <dgm:pt modelId="{4DDC6307-3C82-4796-928C-A0A389E6681A}" type="parTrans" cxnId="{F989F24B-9BD2-43D4-BE2B-06BDD05CC6EF}">
      <dgm:prSet/>
      <dgm:spPr/>
      <dgm:t>
        <a:bodyPr/>
        <a:lstStyle/>
        <a:p>
          <a:endParaRPr lang="en-US"/>
        </a:p>
      </dgm:t>
    </dgm:pt>
    <dgm:pt modelId="{FCD70F66-128F-4DD1-9D0C-C510A8747325}" type="sibTrans" cxnId="{F989F24B-9BD2-43D4-BE2B-06BDD05CC6EF}">
      <dgm:prSet/>
      <dgm:spPr/>
      <dgm:t>
        <a:bodyPr/>
        <a:lstStyle/>
        <a:p>
          <a:endParaRPr lang="en-US"/>
        </a:p>
      </dgm:t>
    </dgm:pt>
    <dgm:pt modelId="{50EE8152-DF44-42B3-8CDC-7CF31AB3F87F}" type="pres">
      <dgm:prSet presAssocID="{0072E9DD-AA33-42F3-A71F-52D919DACB4F}" presName="root" presStyleCnt="0">
        <dgm:presLayoutVars>
          <dgm:dir/>
          <dgm:resizeHandles val="exact"/>
        </dgm:presLayoutVars>
      </dgm:prSet>
      <dgm:spPr/>
    </dgm:pt>
    <dgm:pt modelId="{0175201D-0762-47AC-B9CD-86B93D4A33F5}" type="pres">
      <dgm:prSet presAssocID="{8C94FA14-9B21-4A17-ACED-134D9F356400}" presName="compNode" presStyleCnt="0"/>
      <dgm:spPr/>
    </dgm:pt>
    <dgm:pt modelId="{3FFD94B7-4E3B-467C-B1BC-87DB012872DE}" type="pres">
      <dgm:prSet presAssocID="{8C94FA14-9B21-4A17-ACED-134D9F356400}" presName="bgRect" presStyleLbl="bgShp" presStyleIdx="0" presStyleCnt="4"/>
      <dgm:spPr/>
    </dgm:pt>
    <dgm:pt modelId="{6D2E7052-428E-4FD8-8268-A835ED13D0B0}" type="pres">
      <dgm:prSet presAssocID="{8C94FA14-9B21-4A17-ACED-134D9F356400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AEB126D2-7295-4543-BC85-D35010E96BFE}" type="pres">
      <dgm:prSet presAssocID="{8C94FA14-9B21-4A17-ACED-134D9F356400}" presName="spaceRect" presStyleCnt="0"/>
      <dgm:spPr/>
    </dgm:pt>
    <dgm:pt modelId="{2E48920F-B2A3-4032-A519-EEF7A7CD49BB}" type="pres">
      <dgm:prSet presAssocID="{8C94FA14-9B21-4A17-ACED-134D9F356400}" presName="parTx" presStyleLbl="revTx" presStyleIdx="0" presStyleCnt="4">
        <dgm:presLayoutVars>
          <dgm:chMax val="0"/>
          <dgm:chPref val="0"/>
        </dgm:presLayoutVars>
      </dgm:prSet>
      <dgm:spPr/>
    </dgm:pt>
    <dgm:pt modelId="{636605E8-AFE2-428E-9C8C-4FFEA2FC9FDB}" type="pres">
      <dgm:prSet presAssocID="{5880A4BD-9594-4580-9BCC-AA0B915F2FF1}" presName="sibTrans" presStyleCnt="0"/>
      <dgm:spPr/>
    </dgm:pt>
    <dgm:pt modelId="{4D3FA7B9-6276-4093-B51E-A828F6323DB4}" type="pres">
      <dgm:prSet presAssocID="{CA891FF6-42C1-47C6-B4F9-45C6E111B7A1}" presName="compNode" presStyleCnt="0"/>
      <dgm:spPr/>
    </dgm:pt>
    <dgm:pt modelId="{EE69016D-5D0E-4B75-9CC1-9B9EF520F664}" type="pres">
      <dgm:prSet presAssocID="{CA891FF6-42C1-47C6-B4F9-45C6E111B7A1}" presName="bgRect" presStyleLbl="bgShp" presStyleIdx="1" presStyleCnt="4"/>
      <dgm:spPr/>
    </dgm:pt>
    <dgm:pt modelId="{7F6F50A0-82ED-4E59-B71E-2F0E3F98863B}" type="pres">
      <dgm:prSet presAssocID="{CA891FF6-42C1-47C6-B4F9-45C6E111B7A1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1E257DD2-9508-421C-B78E-122178227211}" type="pres">
      <dgm:prSet presAssocID="{CA891FF6-42C1-47C6-B4F9-45C6E111B7A1}" presName="spaceRect" presStyleCnt="0"/>
      <dgm:spPr/>
    </dgm:pt>
    <dgm:pt modelId="{B1A86671-559B-4DC9-8D8F-7FAA6982F3D7}" type="pres">
      <dgm:prSet presAssocID="{CA891FF6-42C1-47C6-B4F9-45C6E111B7A1}" presName="parTx" presStyleLbl="revTx" presStyleIdx="1" presStyleCnt="4">
        <dgm:presLayoutVars>
          <dgm:chMax val="0"/>
          <dgm:chPref val="0"/>
        </dgm:presLayoutVars>
      </dgm:prSet>
      <dgm:spPr/>
    </dgm:pt>
    <dgm:pt modelId="{5ED8E24C-A1F9-4F4B-BD97-CB45B7882489}" type="pres">
      <dgm:prSet presAssocID="{50EB3EB1-EE15-48B9-A4C6-5D2CA0295912}" presName="sibTrans" presStyleCnt="0"/>
      <dgm:spPr/>
    </dgm:pt>
    <dgm:pt modelId="{7431B43E-BA0E-4573-83D5-1C8F74C7E48E}" type="pres">
      <dgm:prSet presAssocID="{15A6C88B-65A7-4A45-A2B7-4DBEEE81A02E}" presName="compNode" presStyleCnt="0"/>
      <dgm:spPr/>
    </dgm:pt>
    <dgm:pt modelId="{C34BCF4C-23CF-4AC3-9A90-53595CDBCF22}" type="pres">
      <dgm:prSet presAssocID="{15A6C88B-65A7-4A45-A2B7-4DBEEE81A02E}" presName="bgRect" presStyleLbl="bgShp" presStyleIdx="2" presStyleCnt="4"/>
      <dgm:spPr/>
    </dgm:pt>
    <dgm:pt modelId="{7AEEE3CF-8617-4F81-B9D1-33689A08E801}" type="pres">
      <dgm:prSet presAssocID="{15A6C88B-65A7-4A45-A2B7-4DBEEE81A02E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F0FA121B-DBE4-4182-B361-2A27ED3B76A2}" type="pres">
      <dgm:prSet presAssocID="{15A6C88B-65A7-4A45-A2B7-4DBEEE81A02E}" presName="spaceRect" presStyleCnt="0"/>
      <dgm:spPr/>
    </dgm:pt>
    <dgm:pt modelId="{B3ADF14F-3C0C-47FE-95DA-D01D46972F35}" type="pres">
      <dgm:prSet presAssocID="{15A6C88B-65A7-4A45-A2B7-4DBEEE81A02E}" presName="parTx" presStyleLbl="revTx" presStyleIdx="2" presStyleCnt="4">
        <dgm:presLayoutVars>
          <dgm:chMax val="0"/>
          <dgm:chPref val="0"/>
        </dgm:presLayoutVars>
      </dgm:prSet>
      <dgm:spPr/>
    </dgm:pt>
    <dgm:pt modelId="{BEE92470-8C36-45BB-BF47-66CD7BED47D4}" type="pres">
      <dgm:prSet presAssocID="{60A84B14-ABE4-4A23-A1A8-6F314E7099BF}" presName="sibTrans" presStyleCnt="0"/>
      <dgm:spPr/>
    </dgm:pt>
    <dgm:pt modelId="{DAA10F04-EDBE-400C-8483-FE662BC55EA1}" type="pres">
      <dgm:prSet presAssocID="{72F4FE19-3AE7-4E1F-AAA1-1E3F70792EBF}" presName="compNode" presStyleCnt="0"/>
      <dgm:spPr/>
    </dgm:pt>
    <dgm:pt modelId="{01B2FECF-CA35-45EC-BD05-4E9E2136E22F}" type="pres">
      <dgm:prSet presAssocID="{72F4FE19-3AE7-4E1F-AAA1-1E3F70792EBF}" presName="bgRect" presStyleLbl="bgShp" presStyleIdx="3" presStyleCnt="4"/>
      <dgm:spPr/>
    </dgm:pt>
    <dgm:pt modelId="{A5C29D81-D7EA-4C76-8C0E-F37C24515167}" type="pres">
      <dgm:prSet presAssocID="{72F4FE19-3AE7-4E1F-AAA1-1E3F70792EBF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2017E4C-F60C-47BF-91A1-CC785BF2194E}" type="pres">
      <dgm:prSet presAssocID="{72F4FE19-3AE7-4E1F-AAA1-1E3F70792EBF}" presName="spaceRect" presStyleCnt="0"/>
      <dgm:spPr/>
    </dgm:pt>
    <dgm:pt modelId="{0296026E-26AC-4E9D-8BB9-C4B303034D17}" type="pres">
      <dgm:prSet presAssocID="{72F4FE19-3AE7-4E1F-AAA1-1E3F70792EB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D7F4600-EBB3-45C8-882C-657456128A44}" type="presOf" srcId="{72F4FE19-3AE7-4E1F-AAA1-1E3F70792EBF}" destId="{0296026E-26AC-4E9D-8BB9-C4B303034D17}" srcOrd="0" destOrd="0" presId="urn:microsoft.com/office/officeart/2018/2/layout/IconVerticalSolidList"/>
    <dgm:cxn modelId="{5028523E-D32F-401D-8D3D-4049E470144D}" srcId="{0072E9DD-AA33-42F3-A71F-52D919DACB4F}" destId="{CA891FF6-42C1-47C6-B4F9-45C6E111B7A1}" srcOrd="1" destOrd="0" parTransId="{FA9AC9E6-F34D-4304-915D-3DB89754BECC}" sibTransId="{50EB3EB1-EE15-48B9-A4C6-5D2CA0295912}"/>
    <dgm:cxn modelId="{F989F24B-9BD2-43D4-BE2B-06BDD05CC6EF}" srcId="{0072E9DD-AA33-42F3-A71F-52D919DACB4F}" destId="{72F4FE19-3AE7-4E1F-AAA1-1E3F70792EBF}" srcOrd="3" destOrd="0" parTransId="{4DDC6307-3C82-4796-928C-A0A389E6681A}" sibTransId="{FCD70F66-128F-4DD1-9D0C-C510A8747325}"/>
    <dgm:cxn modelId="{5A930A92-D2F5-4385-B3ED-010B6956D3EB}" srcId="{0072E9DD-AA33-42F3-A71F-52D919DACB4F}" destId="{8C94FA14-9B21-4A17-ACED-134D9F356400}" srcOrd="0" destOrd="0" parTransId="{32BB1EF2-B381-4225-B777-1B85BA2C75A8}" sibTransId="{5880A4BD-9594-4580-9BCC-AA0B915F2FF1}"/>
    <dgm:cxn modelId="{AC6C68A3-B2D8-4CA4-9C11-A7821EF135AD}" type="presOf" srcId="{CA891FF6-42C1-47C6-B4F9-45C6E111B7A1}" destId="{B1A86671-559B-4DC9-8D8F-7FAA6982F3D7}" srcOrd="0" destOrd="0" presId="urn:microsoft.com/office/officeart/2018/2/layout/IconVerticalSolidList"/>
    <dgm:cxn modelId="{865F42CA-694A-4A0D-9338-74C81FEAA9A6}" type="presOf" srcId="{0072E9DD-AA33-42F3-A71F-52D919DACB4F}" destId="{50EE8152-DF44-42B3-8CDC-7CF31AB3F87F}" srcOrd="0" destOrd="0" presId="urn:microsoft.com/office/officeart/2018/2/layout/IconVerticalSolidList"/>
    <dgm:cxn modelId="{B18036CC-CF63-4575-8812-5F0BE4D2A646}" srcId="{0072E9DD-AA33-42F3-A71F-52D919DACB4F}" destId="{15A6C88B-65A7-4A45-A2B7-4DBEEE81A02E}" srcOrd="2" destOrd="0" parTransId="{AFFD0DCC-EF45-433E-88C2-B02B98264A2F}" sibTransId="{60A84B14-ABE4-4A23-A1A8-6F314E7099BF}"/>
    <dgm:cxn modelId="{72165BEF-0FB0-4EA4-86AF-F589C6E15789}" type="presOf" srcId="{8C94FA14-9B21-4A17-ACED-134D9F356400}" destId="{2E48920F-B2A3-4032-A519-EEF7A7CD49BB}" srcOrd="0" destOrd="0" presId="urn:microsoft.com/office/officeart/2018/2/layout/IconVerticalSolidList"/>
    <dgm:cxn modelId="{6D5C45F2-028D-4077-AF70-78C750CE8D2E}" type="presOf" srcId="{15A6C88B-65A7-4A45-A2B7-4DBEEE81A02E}" destId="{B3ADF14F-3C0C-47FE-95DA-D01D46972F35}" srcOrd="0" destOrd="0" presId="urn:microsoft.com/office/officeart/2018/2/layout/IconVerticalSolidList"/>
    <dgm:cxn modelId="{CE5F6EF5-A583-4409-8AE7-9459DC6A5D06}" type="presParOf" srcId="{50EE8152-DF44-42B3-8CDC-7CF31AB3F87F}" destId="{0175201D-0762-47AC-B9CD-86B93D4A33F5}" srcOrd="0" destOrd="0" presId="urn:microsoft.com/office/officeart/2018/2/layout/IconVerticalSolidList"/>
    <dgm:cxn modelId="{1386C864-0821-440C-A50D-4D066438D31C}" type="presParOf" srcId="{0175201D-0762-47AC-B9CD-86B93D4A33F5}" destId="{3FFD94B7-4E3B-467C-B1BC-87DB012872DE}" srcOrd="0" destOrd="0" presId="urn:microsoft.com/office/officeart/2018/2/layout/IconVerticalSolidList"/>
    <dgm:cxn modelId="{76968B7B-FDA5-4C4D-9914-144318E89CDB}" type="presParOf" srcId="{0175201D-0762-47AC-B9CD-86B93D4A33F5}" destId="{6D2E7052-428E-4FD8-8268-A835ED13D0B0}" srcOrd="1" destOrd="0" presId="urn:microsoft.com/office/officeart/2018/2/layout/IconVerticalSolidList"/>
    <dgm:cxn modelId="{C1E1FF50-163C-4907-AE6E-211CC1D22553}" type="presParOf" srcId="{0175201D-0762-47AC-B9CD-86B93D4A33F5}" destId="{AEB126D2-7295-4543-BC85-D35010E96BFE}" srcOrd="2" destOrd="0" presId="urn:microsoft.com/office/officeart/2018/2/layout/IconVerticalSolidList"/>
    <dgm:cxn modelId="{03FF31AD-4976-4417-B3AB-FD25770F9995}" type="presParOf" srcId="{0175201D-0762-47AC-B9CD-86B93D4A33F5}" destId="{2E48920F-B2A3-4032-A519-EEF7A7CD49BB}" srcOrd="3" destOrd="0" presId="urn:microsoft.com/office/officeart/2018/2/layout/IconVerticalSolidList"/>
    <dgm:cxn modelId="{4139D369-7290-48EA-AEC6-B39A2387AA45}" type="presParOf" srcId="{50EE8152-DF44-42B3-8CDC-7CF31AB3F87F}" destId="{636605E8-AFE2-428E-9C8C-4FFEA2FC9FDB}" srcOrd="1" destOrd="0" presId="urn:microsoft.com/office/officeart/2018/2/layout/IconVerticalSolidList"/>
    <dgm:cxn modelId="{E9645675-2F11-4AEA-B3DE-3A51D1A9607A}" type="presParOf" srcId="{50EE8152-DF44-42B3-8CDC-7CF31AB3F87F}" destId="{4D3FA7B9-6276-4093-B51E-A828F6323DB4}" srcOrd="2" destOrd="0" presId="urn:microsoft.com/office/officeart/2018/2/layout/IconVerticalSolidList"/>
    <dgm:cxn modelId="{4ECF34DF-0D06-4FF5-A8A3-472171F784D3}" type="presParOf" srcId="{4D3FA7B9-6276-4093-B51E-A828F6323DB4}" destId="{EE69016D-5D0E-4B75-9CC1-9B9EF520F664}" srcOrd="0" destOrd="0" presId="urn:microsoft.com/office/officeart/2018/2/layout/IconVerticalSolidList"/>
    <dgm:cxn modelId="{D71FD435-6FB0-49EC-A2E6-ED5F491AF24E}" type="presParOf" srcId="{4D3FA7B9-6276-4093-B51E-A828F6323DB4}" destId="{7F6F50A0-82ED-4E59-B71E-2F0E3F98863B}" srcOrd="1" destOrd="0" presId="urn:microsoft.com/office/officeart/2018/2/layout/IconVerticalSolidList"/>
    <dgm:cxn modelId="{A2594CC6-DA5F-4A08-BF48-BD963BCD2A66}" type="presParOf" srcId="{4D3FA7B9-6276-4093-B51E-A828F6323DB4}" destId="{1E257DD2-9508-421C-B78E-122178227211}" srcOrd="2" destOrd="0" presId="urn:microsoft.com/office/officeart/2018/2/layout/IconVerticalSolidList"/>
    <dgm:cxn modelId="{529296A9-7980-4AE9-B6CC-2C0FC749A4CD}" type="presParOf" srcId="{4D3FA7B9-6276-4093-B51E-A828F6323DB4}" destId="{B1A86671-559B-4DC9-8D8F-7FAA6982F3D7}" srcOrd="3" destOrd="0" presId="urn:microsoft.com/office/officeart/2018/2/layout/IconVerticalSolidList"/>
    <dgm:cxn modelId="{8C63F0D3-78FC-4E69-ACD9-4A6CA1D6AA26}" type="presParOf" srcId="{50EE8152-DF44-42B3-8CDC-7CF31AB3F87F}" destId="{5ED8E24C-A1F9-4F4B-BD97-CB45B7882489}" srcOrd="3" destOrd="0" presId="urn:microsoft.com/office/officeart/2018/2/layout/IconVerticalSolidList"/>
    <dgm:cxn modelId="{9D5336F4-A3D9-4824-9B8D-68E2066CB9DD}" type="presParOf" srcId="{50EE8152-DF44-42B3-8CDC-7CF31AB3F87F}" destId="{7431B43E-BA0E-4573-83D5-1C8F74C7E48E}" srcOrd="4" destOrd="0" presId="urn:microsoft.com/office/officeart/2018/2/layout/IconVerticalSolidList"/>
    <dgm:cxn modelId="{58F0D74A-04D3-4CD2-9B6F-2E201B43ADED}" type="presParOf" srcId="{7431B43E-BA0E-4573-83D5-1C8F74C7E48E}" destId="{C34BCF4C-23CF-4AC3-9A90-53595CDBCF22}" srcOrd="0" destOrd="0" presId="urn:microsoft.com/office/officeart/2018/2/layout/IconVerticalSolidList"/>
    <dgm:cxn modelId="{DE2B865B-4987-4A08-93AA-DF5932AC1F7E}" type="presParOf" srcId="{7431B43E-BA0E-4573-83D5-1C8F74C7E48E}" destId="{7AEEE3CF-8617-4F81-B9D1-33689A08E801}" srcOrd="1" destOrd="0" presId="urn:microsoft.com/office/officeart/2018/2/layout/IconVerticalSolidList"/>
    <dgm:cxn modelId="{0810384B-5047-4C5C-B229-35CC5471DDC3}" type="presParOf" srcId="{7431B43E-BA0E-4573-83D5-1C8F74C7E48E}" destId="{F0FA121B-DBE4-4182-B361-2A27ED3B76A2}" srcOrd="2" destOrd="0" presId="urn:microsoft.com/office/officeart/2018/2/layout/IconVerticalSolidList"/>
    <dgm:cxn modelId="{4C1ED860-000B-4554-9E6A-03079AFF9DA1}" type="presParOf" srcId="{7431B43E-BA0E-4573-83D5-1C8F74C7E48E}" destId="{B3ADF14F-3C0C-47FE-95DA-D01D46972F35}" srcOrd="3" destOrd="0" presId="urn:microsoft.com/office/officeart/2018/2/layout/IconVerticalSolidList"/>
    <dgm:cxn modelId="{E992B1BA-C767-47A9-9994-1390DEA88B36}" type="presParOf" srcId="{50EE8152-DF44-42B3-8CDC-7CF31AB3F87F}" destId="{BEE92470-8C36-45BB-BF47-66CD7BED47D4}" srcOrd="5" destOrd="0" presId="urn:microsoft.com/office/officeart/2018/2/layout/IconVerticalSolidList"/>
    <dgm:cxn modelId="{9FA5D2CC-7CF4-44AF-A150-0222CC1D5FA7}" type="presParOf" srcId="{50EE8152-DF44-42B3-8CDC-7CF31AB3F87F}" destId="{DAA10F04-EDBE-400C-8483-FE662BC55EA1}" srcOrd="6" destOrd="0" presId="urn:microsoft.com/office/officeart/2018/2/layout/IconVerticalSolidList"/>
    <dgm:cxn modelId="{56FB8210-E4A0-4CBD-ABAC-87CBA7096935}" type="presParOf" srcId="{DAA10F04-EDBE-400C-8483-FE662BC55EA1}" destId="{01B2FECF-CA35-45EC-BD05-4E9E2136E22F}" srcOrd="0" destOrd="0" presId="urn:microsoft.com/office/officeart/2018/2/layout/IconVerticalSolidList"/>
    <dgm:cxn modelId="{59CD996C-E29F-4595-BC6F-4BDA582FB586}" type="presParOf" srcId="{DAA10F04-EDBE-400C-8483-FE662BC55EA1}" destId="{A5C29D81-D7EA-4C76-8C0E-F37C24515167}" srcOrd="1" destOrd="0" presId="urn:microsoft.com/office/officeart/2018/2/layout/IconVerticalSolidList"/>
    <dgm:cxn modelId="{7AF798EE-27C5-4F1D-A102-00461B618F08}" type="presParOf" srcId="{DAA10F04-EDBE-400C-8483-FE662BC55EA1}" destId="{C2017E4C-F60C-47BF-91A1-CC785BF2194E}" srcOrd="2" destOrd="0" presId="urn:microsoft.com/office/officeart/2018/2/layout/IconVerticalSolidList"/>
    <dgm:cxn modelId="{22A074CD-8C8B-4024-9B85-989D7170F880}" type="presParOf" srcId="{DAA10F04-EDBE-400C-8483-FE662BC55EA1}" destId="{0296026E-26AC-4E9D-8BB9-C4B303034D1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CFA311-2341-421F-B4AF-3B6940E00A5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668DF0-A625-449D-857E-E2C01346DD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Explore their personal leadership characteristics and be able to use this self-knowledge to enhance their leadership</a:t>
          </a:r>
          <a:endParaRPr lang="en-US"/>
        </a:p>
      </dgm:t>
    </dgm:pt>
    <dgm:pt modelId="{2EF25B32-4647-4E5F-A639-2AF84342575B}" type="parTrans" cxnId="{E7DB04F3-BB49-45CB-9349-8EFA243D55B4}">
      <dgm:prSet/>
      <dgm:spPr/>
      <dgm:t>
        <a:bodyPr/>
        <a:lstStyle/>
        <a:p>
          <a:endParaRPr lang="en-US"/>
        </a:p>
      </dgm:t>
    </dgm:pt>
    <dgm:pt modelId="{F98BBC75-22E3-4346-818A-73B4E30A8121}" type="sibTrans" cxnId="{E7DB04F3-BB49-45CB-9349-8EFA243D55B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71125FC-F784-421A-B38B-3571210AC4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Apply and test leadership knowledge, skills, and abilities and be able to modify practices to increase leadership effectiveness</a:t>
          </a:r>
          <a:endParaRPr lang="en-US"/>
        </a:p>
      </dgm:t>
    </dgm:pt>
    <dgm:pt modelId="{2890CAB4-F2DD-41EB-B8BF-EDFDA0EF7561}" type="parTrans" cxnId="{7D30FF53-6A6B-454F-9449-DEBC74221B07}">
      <dgm:prSet/>
      <dgm:spPr/>
      <dgm:t>
        <a:bodyPr/>
        <a:lstStyle/>
        <a:p>
          <a:endParaRPr lang="en-US"/>
        </a:p>
      </dgm:t>
    </dgm:pt>
    <dgm:pt modelId="{2C70849A-7278-4683-B4EB-E2B1DB2A51DA}" type="sibTrans" cxnId="{7D30FF53-6A6B-454F-9449-DEBC74221B0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BE016FF-52C2-4C8F-8178-8DE6BCB198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Recognize that community development depends on countless acts of altruistic leadership, large and small, and be able to formulate a plan for personal contributions to community building and social action.</a:t>
          </a:r>
          <a:endParaRPr lang="en-US"/>
        </a:p>
      </dgm:t>
    </dgm:pt>
    <dgm:pt modelId="{6F9A4AAB-D9C4-4CDC-B7EC-DA6DA5A78E74}" type="parTrans" cxnId="{47A65DBF-29D3-47DE-BE2A-EB4760B649BD}">
      <dgm:prSet/>
      <dgm:spPr/>
      <dgm:t>
        <a:bodyPr/>
        <a:lstStyle/>
        <a:p>
          <a:endParaRPr lang="en-US"/>
        </a:p>
      </dgm:t>
    </dgm:pt>
    <dgm:pt modelId="{06EC7E7B-5C8A-47C9-B305-F4AF171EFCC8}" type="sibTrans" cxnId="{47A65DBF-29D3-47DE-BE2A-EB4760B649B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967930C-05DC-49B3-9B1C-8D01B68346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Research community needs and draft legislation in response to those need</a:t>
          </a:r>
          <a:endParaRPr lang="en-US"/>
        </a:p>
      </dgm:t>
    </dgm:pt>
    <dgm:pt modelId="{95343277-7C79-4BFE-BE2B-CD74A744C2EA}" type="parTrans" cxnId="{03C8C068-A524-4067-9D10-3C879CC6F360}">
      <dgm:prSet/>
      <dgm:spPr/>
      <dgm:t>
        <a:bodyPr/>
        <a:lstStyle/>
        <a:p>
          <a:endParaRPr lang="en-US"/>
        </a:p>
      </dgm:t>
    </dgm:pt>
    <dgm:pt modelId="{91E79E75-F418-4ED4-A1DC-03C18A5E6243}" type="sibTrans" cxnId="{03C8C068-A524-4067-9D10-3C879CC6F36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D63658B-79AF-44C1-8DE8-E9FADDA69D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Develop oral and written communication skills while preparing for the simulation</a:t>
          </a:r>
          <a:endParaRPr lang="en-US"/>
        </a:p>
      </dgm:t>
    </dgm:pt>
    <dgm:pt modelId="{6F11D58F-C841-4C38-9DD0-8BA3655D3EC7}" type="parTrans" cxnId="{D236A469-9290-4D82-BE85-C9CE9833AE16}">
      <dgm:prSet/>
      <dgm:spPr/>
      <dgm:t>
        <a:bodyPr/>
        <a:lstStyle/>
        <a:p>
          <a:endParaRPr lang="en-US"/>
        </a:p>
      </dgm:t>
    </dgm:pt>
    <dgm:pt modelId="{9AD75EEF-D311-4142-B517-52E6EFBC5305}" type="sibTrans" cxnId="{D236A469-9290-4D82-BE85-C9CE9833AE1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F0BA214-6C59-423B-89FC-1BEB0CA2EA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Become fluent in legal, legislative, and statutory terminology from Florida’s governmental process in written and in oral communication</a:t>
          </a:r>
          <a:endParaRPr lang="en-US"/>
        </a:p>
      </dgm:t>
    </dgm:pt>
    <dgm:pt modelId="{0127FA2B-1B26-4600-B6A2-9D5556E67C0A}" type="parTrans" cxnId="{65F14D8C-837A-4C91-BD98-B81546B73D5C}">
      <dgm:prSet/>
      <dgm:spPr/>
      <dgm:t>
        <a:bodyPr/>
        <a:lstStyle/>
        <a:p>
          <a:endParaRPr lang="en-US"/>
        </a:p>
      </dgm:t>
    </dgm:pt>
    <dgm:pt modelId="{81C91E98-155F-4C8D-AFA2-01AD6308B5CF}" type="sibTrans" cxnId="{65F14D8C-837A-4C91-BD98-B81546B73D5C}">
      <dgm:prSet/>
      <dgm:spPr/>
      <dgm:t>
        <a:bodyPr/>
        <a:lstStyle/>
        <a:p>
          <a:endParaRPr lang="en-US"/>
        </a:p>
      </dgm:t>
    </dgm:pt>
    <dgm:pt modelId="{815D05F9-0E77-4251-BC21-F81260C22CBD}" type="pres">
      <dgm:prSet presAssocID="{F0CFA311-2341-421F-B4AF-3B6940E00A59}" presName="root" presStyleCnt="0">
        <dgm:presLayoutVars>
          <dgm:dir/>
          <dgm:resizeHandles val="exact"/>
        </dgm:presLayoutVars>
      </dgm:prSet>
      <dgm:spPr/>
    </dgm:pt>
    <dgm:pt modelId="{12304AE2-F34A-4560-8DD8-93665CDC47B8}" type="pres">
      <dgm:prSet presAssocID="{F0CFA311-2341-421F-B4AF-3B6940E00A59}" presName="container" presStyleCnt="0">
        <dgm:presLayoutVars>
          <dgm:dir/>
          <dgm:resizeHandles val="exact"/>
        </dgm:presLayoutVars>
      </dgm:prSet>
      <dgm:spPr/>
    </dgm:pt>
    <dgm:pt modelId="{58AFF5E2-A34E-432A-8575-F3CB142462D4}" type="pres">
      <dgm:prSet presAssocID="{F1668DF0-A625-449D-857E-E2C01346DD41}" presName="compNode" presStyleCnt="0"/>
      <dgm:spPr/>
    </dgm:pt>
    <dgm:pt modelId="{A728E79C-9DA2-40B0-B35B-6EF9C997136C}" type="pres">
      <dgm:prSet presAssocID="{F1668DF0-A625-449D-857E-E2C01346DD41}" presName="iconBgRect" presStyleLbl="bgShp" presStyleIdx="0" presStyleCnt="6"/>
      <dgm:spPr/>
    </dgm:pt>
    <dgm:pt modelId="{B69AAFDD-E620-4A58-915D-DE8203D6411D}" type="pres">
      <dgm:prSet presAssocID="{F1668DF0-A625-449D-857E-E2C01346DD4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4E48E3EB-0717-4D4A-B7C6-7F01419B10CC}" type="pres">
      <dgm:prSet presAssocID="{F1668DF0-A625-449D-857E-E2C01346DD41}" presName="spaceRect" presStyleCnt="0"/>
      <dgm:spPr/>
    </dgm:pt>
    <dgm:pt modelId="{26052FA8-BE5B-41D3-90FF-2823A792853A}" type="pres">
      <dgm:prSet presAssocID="{F1668DF0-A625-449D-857E-E2C01346DD41}" presName="textRect" presStyleLbl="revTx" presStyleIdx="0" presStyleCnt="6">
        <dgm:presLayoutVars>
          <dgm:chMax val="1"/>
          <dgm:chPref val="1"/>
        </dgm:presLayoutVars>
      </dgm:prSet>
      <dgm:spPr/>
    </dgm:pt>
    <dgm:pt modelId="{2D6C2EF7-EE3A-41B6-A0A2-593A094C0701}" type="pres">
      <dgm:prSet presAssocID="{F98BBC75-22E3-4346-818A-73B4E30A8121}" presName="sibTrans" presStyleLbl="sibTrans2D1" presStyleIdx="0" presStyleCnt="0"/>
      <dgm:spPr/>
    </dgm:pt>
    <dgm:pt modelId="{A9A0AEB7-0252-46B9-8CAC-6E45505C90ED}" type="pres">
      <dgm:prSet presAssocID="{471125FC-F784-421A-B38B-3571210AC45B}" presName="compNode" presStyleCnt="0"/>
      <dgm:spPr/>
    </dgm:pt>
    <dgm:pt modelId="{ACEDB4FB-A0CF-4056-87B7-FA72B251CFCF}" type="pres">
      <dgm:prSet presAssocID="{471125FC-F784-421A-B38B-3571210AC45B}" presName="iconBgRect" presStyleLbl="bgShp" presStyleIdx="1" presStyleCnt="6"/>
      <dgm:spPr/>
    </dgm:pt>
    <dgm:pt modelId="{2C79C39E-F66E-4956-9146-D6DAF7924D96}" type="pres">
      <dgm:prSet presAssocID="{471125FC-F784-421A-B38B-3571210AC45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EBF54275-B13C-4544-92E6-80F64C7F2D91}" type="pres">
      <dgm:prSet presAssocID="{471125FC-F784-421A-B38B-3571210AC45B}" presName="spaceRect" presStyleCnt="0"/>
      <dgm:spPr/>
    </dgm:pt>
    <dgm:pt modelId="{9E695472-9332-4EFD-B5AA-7A44809CAEBF}" type="pres">
      <dgm:prSet presAssocID="{471125FC-F784-421A-B38B-3571210AC45B}" presName="textRect" presStyleLbl="revTx" presStyleIdx="1" presStyleCnt="6">
        <dgm:presLayoutVars>
          <dgm:chMax val="1"/>
          <dgm:chPref val="1"/>
        </dgm:presLayoutVars>
      </dgm:prSet>
      <dgm:spPr/>
    </dgm:pt>
    <dgm:pt modelId="{968392CF-5FE8-4DE1-B8A5-0725C9AE416B}" type="pres">
      <dgm:prSet presAssocID="{2C70849A-7278-4683-B4EB-E2B1DB2A51DA}" presName="sibTrans" presStyleLbl="sibTrans2D1" presStyleIdx="0" presStyleCnt="0"/>
      <dgm:spPr/>
    </dgm:pt>
    <dgm:pt modelId="{50E2B1D3-C435-4B1E-AAFD-615205EB402E}" type="pres">
      <dgm:prSet presAssocID="{DBE016FF-52C2-4C8F-8178-8DE6BCB19803}" presName="compNode" presStyleCnt="0"/>
      <dgm:spPr/>
    </dgm:pt>
    <dgm:pt modelId="{E3AA9224-0A94-419E-A4B9-DFB604046275}" type="pres">
      <dgm:prSet presAssocID="{DBE016FF-52C2-4C8F-8178-8DE6BCB19803}" presName="iconBgRect" presStyleLbl="bgShp" presStyleIdx="2" presStyleCnt="6"/>
      <dgm:spPr/>
    </dgm:pt>
    <dgm:pt modelId="{08A2400F-13EA-4E4B-9F54-EC4B1B378940}" type="pres">
      <dgm:prSet presAssocID="{DBE016FF-52C2-4C8F-8178-8DE6BCB1980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CD6AF24-2562-4741-BC2D-F46430E7C4FC}" type="pres">
      <dgm:prSet presAssocID="{DBE016FF-52C2-4C8F-8178-8DE6BCB19803}" presName="spaceRect" presStyleCnt="0"/>
      <dgm:spPr/>
    </dgm:pt>
    <dgm:pt modelId="{876644BF-17DC-4298-930A-0CC8DDCFDA72}" type="pres">
      <dgm:prSet presAssocID="{DBE016FF-52C2-4C8F-8178-8DE6BCB19803}" presName="textRect" presStyleLbl="revTx" presStyleIdx="2" presStyleCnt="6">
        <dgm:presLayoutVars>
          <dgm:chMax val="1"/>
          <dgm:chPref val="1"/>
        </dgm:presLayoutVars>
      </dgm:prSet>
      <dgm:spPr/>
    </dgm:pt>
    <dgm:pt modelId="{201BFFF8-0B24-4490-85F1-E8F7176F14F1}" type="pres">
      <dgm:prSet presAssocID="{06EC7E7B-5C8A-47C9-B305-F4AF171EFCC8}" presName="sibTrans" presStyleLbl="sibTrans2D1" presStyleIdx="0" presStyleCnt="0"/>
      <dgm:spPr/>
    </dgm:pt>
    <dgm:pt modelId="{6567196F-05E0-4528-8ACE-1813CA8A1F47}" type="pres">
      <dgm:prSet presAssocID="{F967930C-05DC-49B3-9B1C-8D01B68346C5}" presName="compNode" presStyleCnt="0"/>
      <dgm:spPr/>
    </dgm:pt>
    <dgm:pt modelId="{64527454-26A3-49EA-80F5-CF5857C7B747}" type="pres">
      <dgm:prSet presAssocID="{F967930C-05DC-49B3-9B1C-8D01B68346C5}" presName="iconBgRect" presStyleLbl="bgShp" presStyleIdx="3" presStyleCnt="6"/>
      <dgm:spPr/>
    </dgm:pt>
    <dgm:pt modelId="{78E3F5CD-D64A-4C4F-94F6-73AFC1D17389}" type="pres">
      <dgm:prSet presAssocID="{F967930C-05DC-49B3-9B1C-8D01B68346C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F294D2BB-CE5C-481F-B132-ACB0B6B5A2EA}" type="pres">
      <dgm:prSet presAssocID="{F967930C-05DC-49B3-9B1C-8D01B68346C5}" presName="spaceRect" presStyleCnt="0"/>
      <dgm:spPr/>
    </dgm:pt>
    <dgm:pt modelId="{67ED1936-6F10-4E62-ABBD-03F22C563554}" type="pres">
      <dgm:prSet presAssocID="{F967930C-05DC-49B3-9B1C-8D01B68346C5}" presName="textRect" presStyleLbl="revTx" presStyleIdx="3" presStyleCnt="6">
        <dgm:presLayoutVars>
          <dgm:chMax val="1"/>
          <dgm:chPref val="1"/>
        </dgm:presLayoutVars>
      </dgm:prSet>
      <dgm:spPr/>
    </dgm:pt>
    <dgm:pt modelId="{842606BE-A9C8-4278-B61B-2BC9507E892E}" type="pres">
      <dgm:prSet presAssocID="{91E79E75-F418-4ED4-A1DC-03C18A5E6243}" presName="sibTrans" presStyleLbl="sibTrans2D1" presStyleIdx="0" presStyleCnt="0"/>
      <dgm:spPr/>
    </dgm:pt>
    <dgm:pt modelId="{C5BE5434-DA3D-4BA8-9688-62C5E5E1D456}" type="pres">
      <dgm:prSet presAssocID="{CD63658B-79AF-44C1-8DE8-E9FADDA69D42}" presName="compNode" presStyleCnt="0"/>
      <dgm:spPr/>
    </dgm:pt>
    <dgm:pt modelId="{2FC5A7B4-2561-4F14-A828-3DCD5180E3DF}" type="pres">
      <dgm:prSet presAssocID="{CD63658B-79AF-44C1-8DE8-E9FADDA69D42}" presName="iconBgRect" presStyleLbl="bgShp" presStyleIdx="4" presStyleCnt="6"/>
      <dgm:spPr/>
    </dgm:pt>
    <dgm:pt modelId="{0AA251F5-7DCC-45DD-AC2A-20A3AC6C60AB}" type="pres">
      <dgm:prSet presAssocID="{CD63658B-79AF-44C1-8DE8-E9FADDA69D4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33FC286-00C2-4F83-840E-D5917E579142}" type="pres">
      <dgm:prSet presAssocID="{CD63658B-79AF-44C1-8DE8-E9FADDA69D42}" presName="spaceRect" presStyleCnt="0"/>
      <dgm:spPr/>
    </dgm:pt>
    <dgm:pt modelId="{EE03929E-7079-44ED-93D6-56895CEAECA5}" type="pres">
      <dgm:prSet presAssocID="{CD63658B-79AF-44C1-8DE8-E9FADDA69D42}" presName="textRect" presStyleLbl="revTx" presStyleIdx="4" presStyleCnt="6">
        <dgm:presLayoutVars>
          <dgm:chMax val="1"/>
          <dgm:chPref val="1"/>
        </dgm:presLayoutVars>
      </dgm:prSet>
      <dgm:spPr/>
    </dgm:pt>
    <dgm:pt modelId="{9BAEC8A8-431F-4636-A817-6D81CF819973}" type="pres">
      <dgm:prSet presAssocID="{9AD75EEF-D311-4142-B517-52E6EFBC5305}" presName="sibTrans" presStyleLbl="sibTrans2D1" presStyleIdx="0" presStyleCnt="0"/>
      <dgm:spPr/>
    </dgm:pt>
    <dgm:pt modelId="{8D459FA1-F490-4C3A-B328-E4C911856408}" type="pres">
      <dgm:prSet presAssocID="{7F0BA214-6C59-423B-89FC-1BEB0CA2EA0F}" presName="compNode" presStyleCnt="0"/>
      <dgm:spPr/>
    </dgm:pt>
    <dgm:pt modelId="{1FA08B09-7FA1-4C3C-A87B-11BB714E1378}" type="pres">
      <dgm:prSet presAssocID="{7F0BA214-6C59-423B-89FC-1BEB0CA2EA0F}" presName="iconBgRect" presStyleLbl="bgShp" presStyleIdx="5" presStyleCnt="6"/>
      <dgm:spPr/>
    </dgm:pt>
    <dgm:pt modelId="{35C7D70A-6D41-48F3-950C-2635B8975A2A}" type="pres">
      <dgm:prSet presAssocID="{7F0BA214-6C59-423B-89FC-1BEB0CA2EA0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901B6FEC-AB0C-465F-B732-654EA106422A}" type="pres">
      <dgm:prSet presAssocID="{7F0BA214-6C59-423B-89FC-1BEB0CA2EA0F}" presName="spaceRect" presStyleCnt="0"/>
      <dgm:spPr/>
    </dgm:pt>
    <dgm:pt modelId="{B25475C9-1F22-443D-92E3-F7AB96DDF1F5}" type="pres">
      <dgm:prSet presAssocID="{7F0BA214-6C59-423B-89FC-1BEB0CA2EA0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4F8CC13-1A44-4E7E-9779-6B1E93E89419}" type="presOf" srcId="{2C70849A-7278-4683-B4EB-E2B1DB2A51DA}" destId="{968392CF-5FE8-4DE1-B8A5-0725C9AE416B}" srcOrd="0" destOrd="0" presId="urn:microsoft.com/office/officeart/2018/2/layout/IconCircleList"/>
    <dgm:cxn modelId="{2131FB47-656A-4FC6-A905-5005ADBFEC47}" type="presOf" srcId="{CD63658B-79AF-44C1-8DE8-E9FADDA69D42}" destId="{EE03929E-7079-44ED-93D6-56895CEAECA5}" srcOrd="0" destOrd="0" presId="urn:microsoft.com/office/officeart/2018/2/layout/IconCircleList"/>
    <dgm:cxn modelId="{81AA3149-A9B5-4973-8160-393E46B1CC27}" type="presOf" srcId="{F1668DF0-A625-449D-857E-E2C01346DD41}" destId="{26052FA8-BE5B-41D3-90FF-2823A792853A}" srcOrd="0" destOrd="0" presId="urn:microsoft.com/office/officeart/2018/2/layout/IconCircleList"/>
    <dgm:cxn modelId="{0CBB9951-294F-4C45-8576-9D883E1B54B1}" type="presOf" srcId="{F967930C-05DC-49B3-9B1C-8D01B68346C5}" destId="{67ED1936-6F10-4E62-ABBD-03F22C563554}" srcOrd="0" destOrd="0" presId="urn:microsoft.com/office/officeart/2018/2/layout/IconCircleList"/>
    <dgm:cxn modelId="{7D30FF53-6A6B-454F-9449-DEBC74221B07}" srcId="{F0CFA311-2341-421F-B4AF-3B6940E00A59}" destId="{471125FC-F784-421A-B38B-3571210AC45B}" srcOrd="1" destOrd="0" parTransId="{2890CAB4-F2DD-41EB-B8BF-EDFDA0EF7561}" sibTransId="{2C70849A-7278-4683-B4EB-E2B1DB2A51DA}"/>
    <dgm:cxn modelId="{03C8C068-A524-4067-9D10-3C879CC6F360}" srcId="{F0CFA311-2341-421F-B4AF-3B6940E00A59}" destId="{F967930C-05DC-49B3-9B1C-8D01B68346C5}" srcOrd="3" destOrd="0" parTransId="{95343277-7C79-4BFE-BE2B-CD74A744C2EA}" sibTransId="{91E79E75-F418-4ED4-A1DC-03C18A5E6243}"/>
    <dgm:cxn modelId="{D236A469-9290-4D82-BE85-C9CE9833AE16}" srcId="{F0CFA311-2341-421F-B4AF-3B6940E00A59}" destId="{CD63658B-79AF-44C1-8DE8-E9FADDA69D42}" srcOrd="4" destOrd="0" parTransId="{6F11D58F-C841-4C38-9DD0-8BA3655D3EC7}" sibTransId="{9AD75EEF-D311-4142-B517-52E6EFBC5305}"/>
    <dgm:cxn modelId="{65F14D8C-837A-4C91-BD98-B81546B73D5C}" srcId="{F0CFA311-2341-421F-B4AF-3B6940E00A59}" destId="{7F0BA214-6C59-423B-89FC-1BEB0CA2EA0F}" srcOrd="5" destOrd="0" parTransId="{0127FA2B-1B26-4600-B6A2-9D5556E67C0A}" sibTransId="{81C91E98-155F-4C8D-AFA2-01AD6308B5CF}"/>
    <dgm:cxn modelId="{BF9A6493-35D8-45C4-866C-3658000E1E84}" type="presOf" srcId="{F98BBC75-22E3-4346-818A-73B4E30A8121}" destId="{2D6C2EF7-EE3A-41B6-A0A2-593A094C0701}" srcOrd="0" destOrd="0" presId="urn:microsoft.com/office/officeart/2018/2/layout/IconCircleList"/>
    <dgm:cxn modelId="{9C6F5896-33E9-47C9-8BEA-67204F6F7BB5}" type="presOf" srcId="{DBE016FF-52C2-4C8F-8178-8DE6BCB19803}" destId="{876644BF-17DC-4298-930A-0CC8DDCFDA72}" srcOrd="0" destOrd="0" presId="urn:microsoft.com/office/officeart/2018/2/layout/IconCircleList"/>
    <dgm:cxn modelId="{B9CA08A9-1508-4E2D-A13B-3409624988C9}" type="presOf" srcId="{471125FC-F784-421A-B38B-3571210AC45B}" destId="{9E695472-9332-4EFD-B5AA-7A44809CAEBF}" srcOrd="0" destOrd="0" presId="urn:microsoft.com/office/officeart/2018/2/layout/IconCircleList"/>
    <dgm:cxn modelId="{ADB76EB0-DCCE-446B-BD11-F81DF379DD12}" type="presOf" srcId="{F0CFA311-2341-421F-B4AF-3B6940E00A59}" destId="{815D05F9-0E77-4251-BC21-F81260C22CBD}" srcOrd="0" destOrd="0" presId="urn:microsoft.com/office/officeart/2018/2/layout/IconCircleList"/>
    <dgm:cxn modelId="{47A65DBF-29D3-47DE-BE2A-EB4760B649BD}" srcId="{F0CFA311-2341-421F-B4AF-3B6940E00A59}" destId="{DBE016FF-52C2-4C8F-8178-8DE6BCB19803}" srcOrd="2" destOrd="0" parTransId="{6F9A4AAB-D9C4-4CDC-B7EC-DA6DA5A78E74}" sibTransId="{06EC7E7B-5C8A-47C9-B305-F4AF171EFCC8}"/>
    <dgm:cxn modelId="{7E7B17C3-49A8-4639-B409-29A0D716873D}" type="presOf" srcId="{06EC7E7B-5C8A-47C9-B305-F4AF171EFCC8}" destId="{201BFFF8-0B24-4490-85F1-E8F7176F14F1}" srcOrd="0" destOrd="0" presId="urn:microsoft.com/office/officeart/2018/2/layout/IconCircleList"/>
    <dgm:cxn modelId="{BD0422CC-DC95-4878-ABC9-5A70F5786F15}" type="presOf" srcId="{9AD75EEF-D311-4142-B517-52E6EFBC5305}" destId="{9BAEC8A8-431F-4636-A817-6D81CF819973}" srcOrd="0" destOrd="0" presId="urn:microsoft.com/office/officeart/2018/2/layout/IconCircleList"/>
    <dgm:cxn modelId="{F7DA78E3-7293-46B1-94C7-D89F817CEFAA}" type="presOf" srcId="{91E79E75-F418-4ED4-A1DC-03C18A5E6243}" destId="{842606BE-A9C8-4278-B61B-2BC9507E892E}" srcOrd="0" destOrd="0" presId="urn:microsoft.com/office/officeart/2018/2/layout/IconCircleList"/>
    <dgm:cxn modelId="{E7DB04F3-BB49-45CB-9349-8EFA243D55B4}" srcId="{F0CFA311-2341-421F-B4AF-3B6940E00A59}" destId="{F1668DF0-A625-449D-857E-E2C01346DD41}" srcOrd="0" destOrd="0" parTransId="{2EF25B32-4647-4E5F-A639-2AF84342575B}" sibTransId="{F98BBC75-22E3-4346-818A-73B4E30A8121}"/>
    <dgm:cxn modelId="{A6CDE0F5-400E-4776-89FC-1E4B353BE602}" type="presOf" srcId="{7F0BA214-6C59-423B-89FC-1BEB0CA2EA0F}" destId="{B25475C9-1F22-443D-92E3-F7AB96DDF1F5}" srcOrd="0" destOrd="0" presId="urn:microsoft.com/office/officeart/2018/2/layout/IconCircleList"/>
    <dgm:cxn modelId="{00AD7D33-574A-4891-983F-75F67CB2AD64}" type="presParOf" srcId="{815D05F9-0E77-4251-BC21-F81260C22CBD}" destId="{12304AE2-F34A-4560-8DD8-93665CDC47B8}" srcOrd="0" destOrd="0" presId="urn:microsoft.com/office/officeart/2018/2/layout/IconCircleList"/>
    <dgm:cxn modelId="{B62E600E-3A96-4CAB-946E-7CABED3081C7}" type="presParOf" srcId="{12304AE2-F34A-4560-8DD8-93665CDC47B8}" destId="{58AFF5E2-A34E-432A-8575-F3CB142462D4}" srcOrd="0" destOrd="0" presId="urn:microsoft.com/office/officeart/2018/2/layout/IconCircleList"/>
    <dgm:cxn modelId="{C065A427-6A5E-4393-B8D9-8BC605E785A7}" type="presParOf" srcId="{58AFF5E2-A34E-432A-8575-F3CB142462D4}" destId="{A728E79C-9DA2-40B0-B35B-6EF9C997136C}" srcOrd="0" destOrd="0" presId="urn:microsoft.com/office/officeart/2018/2/layout/IconCircleList"/>
    <dgm:cxn modelId="{49460CA1-073E-42FB-BF91-AC8905335522}" type="presParOf" srcId="{58AFF5E2-A34E-432A-8575-F3CB142462D4}" destId="{B69AAFDD-E620-4A58-915D-DE8203D6411D}" srcOrd="1" destOrd="0" presId="urn:microsoft.com/office/officeart/2018/2/layout/IconCircleList"/>
    <dgm:cxn modelId="{ADFE8F0B-EB11-4646-A3D7-76067241B12F}" type="presParOf" srcId="{58AFF5E2-A34E-432A-8575-F3CB142462D4}" destId="{4E48E3EB-0717-4D4A-B7C6-7F01419B10CC}" srcOrd="2" destOrd="0" presId="urn:microsoft.com/office/officeart/2018/2/layout/IconCircleList"/>
    <dgm:cxn modelId="{D42D616B-8366-4DE1-9E6A-E3F9D406CA8D}" type="presParOf" srcId="{58AFF5E2-A34E-432A-8575-F3CB142462D4}" destId="{26052FA8-BE5B-41D3-90FF-2823A792853A}" srcOrd="3" destOrd="0" presId="urn:microsoft.com/office/officeart/2018/2/layout/IconCircleList"/>
    <dgm:cxn modelId="{3208BE68-2CEE-47F6-BCD8-FF900715FD2A}" type="presParOf" srcId="{12304AE2-F34A-4560-8DD8-93665CDC47B8}" destId="{2D6C2EF7-EE3A-41B6-A0A2-593A094C0701}" srcOrd="1" destOrd="0" presId="urn:microsoft.com/office/officeart/2018/2/layout/IconCircleList"/>
    <dgm:cxn modelId="{A06CFE6E-0FF0-43B1-846D-5BE9F17AC33C}" type="presParOf" srcId="{12304AE2-F34A-4560-8DD8-93665CDC47B8}" destId="{A9A0AEB7-0252-46B9-8CAC-6E45505C90ED}" srcOrd="2" destOrd="0" presId="urn:microsoft.com/office/officeart/2018/2/layout/IconCircleList"/>
    <dgm:cxn modelId="{C9115FC0-6CD2-4480-83E4-D501DE826748}" type="presParOf" srcId="{A9A0AEB7-0252-46B9-8CAC-6E45505C90ED}" destId="{ACEDB4FB-A0CF-4056-87B7-FA72B251CFCF}" srcOrd="0" destOrd="0" presId="urn:microsoft.com/office/officeart/2018/2/layout/IconCircleList"/>
    <dgm:cxn modelId="{C781CBC1-4E86-4997-B5FE-B1ECAE38D037}" type="presParOf" srcId="{A9A0AEB7-0252-46B9-8CAC-6E45505C90ED}" destId="{2C79C39E-F66E-4956-9146-D6DAF7924D96}" srcOrd="1" destOrd="0" presId="urn:microsoft.com/office/officeart/2018/2/layout/IconCircleList"/>
    <dgm:cxn modelId="{6B3F03C7-D86A-4BBA-BAED-9155DA2AAE71}" type="presParOf" srcId="{A9A0AEB7-0252-46B9-8CAC-6E45505C90ED}" destId="{EBF54275-B13C-4544-92E6-80F64C7F2D91}" srcOrd="2" destOrd="0" presId="urn:microsoft.com/office/officeart/2018/2/layout/IconCircleList"/>
    <dgm:cxn modelId="{4B39FB6D-E440-4F1B-B17A-4C787A3A7C34}" type="presParOf" srcId="{A9A0AEB7-0252-46B9-8CAC-6E45505C90ED}" destId="{9E695472-9332-4EFD-B5AA-7A44809CAEBF}" srcOrd="3" destOrd="0" presId="urn:microsoft.com/office/officeart/2018/2/layout/IconCircleList"/>
    <dgm:cxn modelId="{960BE6AF-C55D-4008-8788-0AF3B01450FC}" type="presParOf" srcId="{12304AE2-F34A-4560-8DD8-93665CDC47B8}" destId="{968392CF-5FE8-4DE1-B8A5-0725C9AE416B}" srcOrd="3" destOrd="0" presId="urn:microsoft.com/office/officeart/2018/2/layout/IconCircleList"/>
    <dgm:cxn modelId="{3F4E90D0-ADB5-4D0A-94CD-781C8C7E4EAE}" type="presParOf" srcId="{12304AE2-F34A-4560-8DD8-93665CDC47B8}" destId="{50E2B1D3-C435-4B1E-AAFD-615205EB402E}" srcOrd="4" destOrd="0" presId="urn:microsoft.com/office/officeart/2018/2/layout/IconCircleList"/>
    <dgm:cxn modelId="{72306CF9-7B8D-4B66-B20F-EE51EC2E8AE1}" type="presParOf" srcId="{50E2B1D3-C435-4B1E-AAFD-615205EB402E}" destId="{E3AA9224-0A94-419E-A4B9-DFB604046275}" srcOrd="0" destOrd="0" presId="urn:microsoft.com/office/officeart/2018/2/layout/IconCircleList"/>
    <dgm:cxn modelId="{98F8486D-5FBD-486E-BE89-18DAD63F5F8A}" type="presParOf" srcId="{50E2B1D3-C435-4B1E-AAFD-615205EB402E}" destId="{08A2400F-13EA-4E4B-9F54-EC4B1B378940}" srcOrd="1" destOrd="0" presId="urn:microsoft.com/office/officeart/2018/2/layout/IconCircleList"/>
    <dgm:cxn modelId="{CA87FAB5-1B5E-4714-B8F9-8C3367396E3B}" type="presParOf" srcId="{50E2B1D3-C435-4B1E-AAFD-615205EB402E}" destId="{FCD6AF24-2562-4741-BC2D-F46430E7C4FC}" srcOrd="2" destOrd="0" presId="urn:microsoft.com/office/officeart/2018/2/layout/IconCircleList"/>
    <dgm:cxn modelId="{764F86EE-A193-4735-9312-2931DF9CEFB1}" type="presParOf" srcId="{50E2B1D3-C435-4B1E-AAFD-615205EB402E}" destId="{876644BF-17DC-4298-930A-0CC8DDCFDA72}" srcOrd="3" destOrd="0" presId="urn:microsoft.com/office/officeart/2018/2/layout/IconCircleList"/>
    <dgm:cxn modelId="{ECA11649-EF1D-4D57-A910-5237C664012C}" type="presParOf" srcId="{12304AE2-F34A-4560-8DD8-93665CDC47B8}" destId="{201BFFF8-0B24-4490-85F1-E8F7176F14F1}" srcOrd="5" destOrd="0" presId="urn:microsoft.com/office/officeart/2018/2/layout/IconCircleList"/>
    <dgm:cxn modelId="{4EC82A1B-605D-4C9D-AFFB-E8B555C57E9A}" type="presParOf" srcId="{12304AE2-F34A-4560-8DD8-93665CDC47B8}" destId="{6567196F-05E0-4528-8ACE-1813CA8A1F47}" srcOrd="6" destOrd="0" presId="urn:microsoft.com/office/officeart/2018/2/layout/IconCircleList"/>
    <dgm:cxn modelId="{D9D36392-F5BF-47F1-8215-19E81DECFFE3}" type="presParOf" srcId="{6567196F-05E0-4528-8ACE-1813CA8A1F47}" destId="{64527454-26A3-49EA-80F5-CF5857C7B747}" srcOrd="0" destOrd="0" presId="urn:microsoft.com/office/officeart/2018/2/layout/IconCircleList"/>
    <dgm:cxn modelId="{1154718B-A871-4304-B27F-B196508B1F20}" type="presParOf" srcId="{6567196F-05E0-4528-8ACE-1813CA8A1F47}" destId="{78E3F5CD-D64A-4C4F-94F6-73AFC1D17389}" srcOrd="1" destOrd="0" presId="urn:microsoft.com/office/officeart/2018/2/layout/IconCircleList"/>
    <dgm:cxn modelId="{1C0BB74B-E56D-4A65-85B3-5F1BA6E4FACC}" type="presParOf" srcId="{6567196F-05E0-4528-8ACE-1813CA8A1F47}" destId="{F294D2BB-CE5C-481F-B132-ACB0B6B5A2EA}" srcOrd="2" destOrd="0" presId="urn:microsoft.com/office/officeart/2018/2/layout/IconCircleList"/>
    <dgm:cxn modelId="{73EE56DF-51D1-4621-8149-E2D4989799C8}" type="presParOf" srcId="{6567196F-05E0-4528-8ACE-1813CA8A1F47}" destId="{67ED1936-6F10-4E62-ABBD-03F22C563554}" srcOrd="3" destOrd="0" presId="urn:microsoft.com/office/officeart/2018/2/layout/IconCircleList"/>
    <dgm:cxn modelId="{E069D005-5E20-401D-9B0C-D1FC56D3F292}" type="presParOf" srcId="{12304AE2-F34A-4560-8DD8-93665CDC47B8}" destId="{842606BE-A9C8-4278-B61B-2BC9507E892E}" srcOrd="7" destOrd="0" presId="urn:microsoft.com/office/officeart/2018/2/layout/IconCircleList"/>
    <dgm:cxn modelId="{78972197-C5E0-4B6C-9BC4-A5C2E84AF355}" type="presParOf" srcId="{12304AE2-F34A-4560-8DD8-93665CDC47B8}" destId="{C5BE5434-DA3D-4BA8-9688-62C5E5E1D456}" srcOrd="8" destOrd="0" presId="urn:microsoft.com/office/officeart/2018/2/layout/IconCircleList"/>
    <dgm:cxn modelId="{31CF2250-D72A-4E4F-A161-1B9015C35E3F}" type="presParOf" srcId="{C5BE5434-DA3D-4BA8-9688-62C5E5E1D456}" destId="{2FC5A7B4-2561-4F14-A828-3DCD5180E3DF}" srcOrd="0" destOrd="0" presId="urn:microsoft.com/office/officeart/2018/2/layout/IconCircleList"/>
    <dgm:cxn modelId="{30B31C6F-4F41-4CED-8AA5-8276EBE0962E}" type="presParOf" srcId="{C5BE5434-DA3D-4BA8-9688-62C5E5E1D456}" destId="{0AA251F5-7DCC-45DD-AC2A-20A3AC6C60AB}" srcOrd="1" destOrd="0" presId="urn:microsoft.com/office/officeart/2018/2/layout/IconCircleList"/>
    <dgm:cxn modelId="{C94725F8-2C0F-4A0A-BDD0-C4DAD2EB593B}" type="presParOf" srcId="{C5BE5434-DA3D-4BA8-9688-62C5E5E1D456}" destId="{133FC286-00C2-4F83-840E-D5917E579142}" srcOrd="2" destOrd="0" presId="urn:microsoft.com/office/officeart/2018/2/layout/IconCircleList"/>
    <dgm:cxn modelId="{44A6513E-21A2-4E15-9A51-11A55A29EF2F}" type="presParOf" srcId="{C5BE5434-DA3D-4BA8-9688-62C5E5E1D456}" destId="{EE03929E-7079-44ED-93D6-56895CEAECA5}" srcOrd="3" destOrd="0" presId="urn:microsoft.com/office/officeart/2018/2/layout/IconCircleList"/>
    <dgm:cxn modelId="{DC6839E7-0B25-464B-9AA7-C50CAE397517}" type="presParOf" srcId="{12304AE2-F34A-4560-8DD8-93665CDC47B8}" destId="{9BAEC8A8-431F-4636-A817-6D81CF819973}" srcOrd="9" destOrd="0" presId="urn:microsoft.com/office/officeart/2018/2/layout/IconCircleList"/>
    <dgm:cxn modelId="{8DB096C4-6748-4237-9C5C-A5D7ADBA9115}" type="presParOf" srcId="{12304AE2-F34A-4560-8DD8-93665CDC47B8}" destId="{8D459FA1-F490-4C3A-B328-E4C911856408}" srcOrd="10" destOrd="0" presId="urn:microsoft.com/office/officeart/2018/2/layout/IconCircleList"/>
    <dgm:cxn modelId="{2BCB505B-60AC-45A8-912E-31C00A6236D1}" type="presParOf" srcId="{8D459FA1-F490-4C3A-B328-E4C911856408}" destId="{1FA08B09-7FA1-4C3C-A87B-11BB714E1378}" srcOrd="0" destOrd="0" presId="urn:microsoft.com/office/officeart/2018/2/layout/IconCircleList"/>
    <dgm:cxn modelId="{A1348182-0786-42BB-B298-B8DA6328ECA0}" type="presParOf" srcId="{8D459FA1-F490-4C3A-B328-E4C911856408}" destId="{35C7D70A-6D41-48F3-950C-2635B8975A2A}" srcOrd="1" destOrd="0" presId="urn:microsoft.com/office/officeart/2018/2/layout/IconCircleList"/>
    <dgm:cxn modelId="{0823EC14-FF10-48BD-B102-01838D3BE644}" type="presParOf" srcId="{8D459FA1-F490-4C3A-B328-E4C911856408}" destId="{901B6FEC-AB0C-465F-B732-654EA106422A}" srcOrd="2" destOrd="0" presId="urn:microsoft.com/office/officeart/2018/2/layout/IconCircleList"/>
    <dgm:cxn modelId="{356B5F35-1E66-496F-925A-27DFB1FB6554}" type="presParOf" srcId="{8D459FA1-F490-4C3A-B328-E4C911856408}" destId="{B25475C9-1F22-443D-92E3-F7AB96DDF1F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D94B7-4E3B-467C-B1BC-87DB012872DE}">
      <dsp:nvSpPr>
        <dsp:cNvPr id="0" name=""/>
        <dsp:cNvSpPr/>
      </dsp:nvSpPr>
      <dsp:spPr>
        <a:xfrm>
          <a:off x="0" y="4491"/>
          <a:ext cx="7886700" cy="8369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E7052-428E-4FD8-8268-A835ED13D0B0}">
      <dsp:nvSpPr>
        <dsp:cNvPr id="0" name=""/>
        <dsp:cNvSpPr/>
      </dsp:nvSpPr>
      <dsp:spPr>
        <a:xfrm>
          <a:off x="253169" y="192799"/>
          <a:ext cx="460758" cy="4603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8920F-B2A3-4032-A519-EEF7A7CD49BB}">
      <dsp:nvSpPr>
        <dsp:cNvPr id="0" name=""/>
        <dsp:cNvSpPr/>
      </dsp:nvSpPr>
      <dsp:spPr>
        <a:xfrm>
          <a:off x="967097" y="4491"/>
          <a:ext cx="6600034" cy="83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61" tIns="88661" rIns="88661" bIns="8866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Sandra Day O’Connor Civics Education Act in 2010, the Legislature mandated civic education in K-12, including a mandatory civics course for 7</a:t>
          </a:r>
          <a:r>
            <a:rPr lang="en-US" sz="1200" kern="1200" baseline="30000" dirty="0">
              <a:latin typeface="Verdana" panose="020B0604030504040204" pitchFamily="34" charset="0"/>
              <a:ea typeface="Verdana" panose="020B0604030504040204" pitchFamily="34" charset="0"/>
            </a:rPr>
            <a:t>th</a:t>
          </a: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 graders that includes an end-of-course assessment. </a:t>
          </a:r>
        </a:p>
      </dsp:txBody>
      <dsp:txXfrm>
        <a:off x="967097" y="4491"/>
        <a:ext cx="6600034" cy="837741"/>
      </dsp:txXfrm>
    </dsp:sp>
    <dsp:sp modelId="{EE69016D-5D0E-4B75-9CC1-9B9EF520F664}">
      <dsp:nvSpPr>
        <dsp:cNvPr id="0" name=""/>
        <dsp:cNvSpPr/>
      </dsp:nvSpPr>
      <dsp:spPr>
        <a:xfrm>
          <a:off x="0" y="1014078"/>
          <a:ext cx="7886700" cy="8369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F50A0-82ED-4E59-B71E-2F0E3F98863B}">
      <dsp:nvSpPr>
        <dsp:cNvPr id="0" name=""/>
        <dsp:cNvSpPr/>
      </dsp:nvSpPr>
      <dsp:spPr>
        <a:xfrm>
          <a:off x="253169" y="1202386"/>
          <a:ext cx="460758" cy="4603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86671-559B-4DC9-8D8F-7FAA6982F3D7}">
      <dsp:nvSpPr>
        <dsp:cNvPr id="0" name=""/>
        <dsp:cNvSpPr/>
      </dsp:nvSpPr>
      <dsp:spPr>
        <a:xfrm>
          <a:off x="967097" y="1014078"/>
          <a:ext cx="6600034" cy="83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61" tIns="88661" rIns="88661" bIns="8866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In 2017, </a:t>
          </a:r>
          <a:r>
            <a:rPr lang="en-US" sz="1200" u="sng" kern="1200" dirty="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/>
            </a:rPr>
            <a:t>Florida statute (1007.25)</a:t>
          </a: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, the legislature extended the civic literacy requirement to Florida Colleges and Universities, mandating that entering students (beginning 2018-2019) must demonstrate competency in civic literacy; i</a:t>
          </a:r>
          <a:r>
            <a:rPr lang="en-US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n 2021 the statute was amended requiring students in 2021-22 or to complete a U.S. Government course and an assessment to demonstrate competency in civic literacy.</a:t>
          </a:r>
          <a:endParaRPr lang="en-US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67097" y="1014078"/>
        <a:ext cx="6600034" cy="837741"/>
      </dsp:txXfrm>
    </dsp:sp>
    <dsp:sp modelId="{C34BCF4C-23CF-4AC3-9A90-53595CDBCF22}">
      <dsp:nvSpPr>
        <dsp:cNvPr id="0" name=""/>
        <dsp:cNvSpPr/>
      </dsp:nvSpPr>
      <dsp:spPr>
        <a:xfrm>
          <a:off x="0" y="2023664"/>
          <a:ext cx="7886700" cy="8369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EE3CF-8617-4F81-B9D1-33689A08E801}">
      <dsp:nvSpPr>
        <dsp:cNvPr id="0" name=""/>
        <dsp:cNvSpPr/>
      </dsp:nvSpPr>
      <dsp:spPr>
        <a:xfrm>
          <a:off x="253169" y="2211972"/>
          <a:ext cx="460758" cy="46030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DF14F-3C0C-47FE-95DA-D01D46972F35}">
      <dsp:nvSpPr>
        <dsp:cNvPr id="0" name=""/>
        <dsp:cNvSpPr/>
      </dsp:nvSpPr>
      <dsp:spPr>
        <a:xfrm>
          <a:off x="967097" y="2023664"/>
          <a:ext cx="6600034" cy="83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61" tIns="88661" rIns="88661" bIns="8866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In 2019 student hours in YMCA YIG (along with other civics education programming) became Bright Futures eligible.</a:t>
          </a:r>
        </a:p>
      </dsp:txBody>
      <dsp:txXfrm>
        <a:off x="967097" y="2023664"/>
        <a:ext cx="6600034" cy="837741"/>
      </dsp:txXfrm>
    </dsp:sp>
    <dsp:sp modelId="{01B2FECF-CA35-45EC-BD05-4E9E2136E22F}">
      <dsp:nvSpPr>
        <dsp:cNvPr id="0" name=""/>
        <dsp:cNvSpPr/>
      </dsp:nvSpPr>
      <dsp:spPr>
        <a:xfrm>
          <a:off x="0" y="3033251"/>
          <a:ext cx="7886700" cy="8369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29D81-D7EA-4C76-8C0E-F37C24515167}">
      <dsp:nvSpPr>
        <dsp:cNvPr id="0" name=""/>
        <dsp:cNvSpPr/>
      </dsp:nvSpPr>
      <dsp:spPr>
        <a:xfrm>
          <a:off x="253169" y="3221559"/>
          <a:ext cx="460758" cy="460308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6026E-26AC-4E9D-8BB9-C4B303034D17}">
      <dsp:nvSpPr>
        <dsp:cNvPr id="0" name=""/>
        <dsp:cNvSpPr/>
      </dsp:nvSpPr>
      <dsp:spPr>
        <a:xfrm>
          <a:off x="967097" y="3033251"/>
          <a:ext cx="6600034" cy="83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61" tIns="88661" rIns="88661" bIns="8866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In 2018, the legislature invested in a new partnership between USFSP and the YMCA to develop the </a:t>
          </a:r>
          <a:r>
            <a:rPr lang="en-US" sz="1200" b="1" kern="1200" dirty="0">
              <a:latin typeface="Verdana" panose="020B0604030504040204" pitchFamily="34" charset="0"/>
              <a:ea typeface="Verdana" panose="020B0604030504040204" pitchFamily="34" charset="0"/>
            </a:rPr>
            <a:t>USFSP YMCA Civic Fellows Program</a:t>
          </a: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. </a:t>
          </a:r>
        </a:p>
      </dsp:txBody>
      <dsp:txXfrm>
        <a:off x="967097" y="3033251"/>
        <a:ext cx="6600034" cy="837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8E79C-9DA2-40B0-B35B-6EF9C997136C}">
      <dsp:nvSpPr>
        <dsp:cNvPr id="0" name=""/>
        <dsp:cNvSpPr/>
      </dsp:nvSpPr>
      <dsp:spPr>
        <a:xfrm>
          <a:off x="945696" y="29234"/>
          <a:ext cx="885766" cy="8857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AAFDD-E620-4A58-915D-DE8203D6411D}">
      <dsp:nvSpPr>
        <dsp:cNvPr id="0" name=""/>
        <dsp:cNvSpPr/>
      </dsp:nvSpPr>
      <dsp:spPr>
        <a:xfrm>
          <a:off x="1131707" y="215245"/>
          <a:ext cx="513744" cy="5137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52FA8-BE5B-41D3-90FF-2823A792853A}">
      <dsp:nvSpPr>
        <dsp:cNvPr id="0" name=""/>
        <dsp:cNvSpPr/>
      </dsp:nvSpPr>
      <dsp:spPr>
        <a:xfrm>
          <a:off x="2021270" y="29234"/>
          <a:ext cx="2087878" cy="88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Explore their personal leadership characteristics and be able to use this self-knowledge to enhance their leadership</a:t>
          </a:r>
          <a:endParaRPr lang="en-US" sz="1100" kern="1200"/>
        </a:p>
      </dsp:txBody>
      <dsp:txXfrm>
        <a:off x="2021270" y="29234"/>
        <a:ext cx="2087878" cy="885766"/>
      </dsp:txXfrm>
    </dsp:sp>
    <dsp:sp modelId="{ACEDB4FB-A0CF-4056-87B7-FA72B251CFCF}">
      <dsp:nvSpPr>
        <dsp:cNvPr id="0" name=""/>
        <dsp:cNvSpPr/>
      </dsp:nvSpPr>
      <dsp:spPr>
        <a:xfrm>
          <a:off x="4472946" y="29234"/>
          <a:ext cx="885766" cy="8857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9C39E-F66E-4956-9146-D6DAF7924D96}">
      <dsp:nvSpPr>
        <dsp:cNvPr id="0" name=""/>
        <dsp:cNvSpPr/>
      </dsp:nvSpPr>
      <dsp:spPr>
        <a:xfrm>
          <a:off x="4658957" y="215245"/>
          <a:ext cx="513744" cy="5137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95472-9332-4EFD-B5AA-7A44809CAEBF}">
      <dsp:nvSpPr>
        <dsp:cNvPr id="0" name=""/>
        <dsp:cNvSpPr/>
      </dsp:nvSpPr>
      <dsp:spPr>
        <a:xfrm>
          <a:off x="5548519" y="29234"/>
          <a:ext cx="2087878" cy="88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Apply and test leadership knowledge, skills, and abilities and be able to modify practices to increase leadership effectiveness</a:t>
          </a:r>
          <a:endParaRPr lang="en-US" sz="1100" kern="1200"/>
        </a:p>
      </dsp:txBody>
      <dsp:txXfrm>
        <a:off x="5548519" y="29234"/>
        <a:ext cx="2087878" cy="885766"/>
      </dsp:txXfrm>
    </dsp:sp>
    <dsp:sp modelId="{E3AA9224-0A94-419E-A4B9-DFB604046275}">
      <dsp:nvSpPr>
        <dsp:cNvPr id="0" name=""/>
        <dsp:cNvSpPr/>
      </dsp:nvSpPr>
      <dsp:spPr>
        <a:xfrm>
          <a:off x="945696" y="1614516"/>
          <a:ext cx="885766" cy="8857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2400F-13EA-4E4B-9F54-EC4B1B378940}">
      <dsp:nvSpPr>
        <dsp:cNvPr id="0" name=""/>
        <dsp:cNvSpPr/>
      </dsp:nvSpPr>
      <dsp:spPr>
        <a:xfrm>
          <a:off x="1131707" y="1800527"/>
          <a:ext cx="513744" cy="5137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644BF-17DC-4298-930A-0CC8DDCFDA72}">
      <dsp:nvSpPr>
        <dsp:cNvPr id="0" name=""/>
        <dsp:cNvSpPr/>
      </dsp:nvSpPr>
      <dsp:spPr>
        <a:xfrm>
          <a:off x="2021270" y="1614516"/>
          <a:ext cx="2087878" cy="88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Recognize that community development depends on countless acts of altruistic leadership, large and small, and be able to formulate a plan for personal contributions to community building and social action.</a:t>
          </a:r>
          <a:endParaRPr lang="en-US" sz="1100" kern="1200"/>
        </a:p>
      </dsp:txBody>
      <dsp:txXfrm>
        <a:off x="2021270" y="1614516"/>
        <a:ext cx="2087878" cy="885766"/>
      </dsp:txXfrm>
    </dsp:sp>
    <dsp:sp modelId="{64527454-26A3-49EA-80F5-CF5857C7B747}">
      <dsp:nvSpPr>
        <dsp:cNvPr id="0" name=""/>
        <dsp:cNvSpPr/>
      </dsp:nvSpPr>
      <dsp:spPr>
        <a:xfrm>
          <a:off x="4472946" y="1614516"/>
          <a:ext cx="885766" cy="8857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3F5CD-D64A-4C4F-94F6-73AFC1D17389}">
      <dsp:nvSpPr>
        <dsp:cNvPr id="0" name=""/>
        <dsp:cNvSpPr/>
      </dsp:nvSpPr>
      <dsp:spPr>
        <a:xfrm>
          <a:off x="4658957" y="1800527"/>
          <a:ext cx="513744" cy="5137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D1936-6F10-4E62-ABBD-03F22C563554}">
      <dsp:nvSpPr>
        <dsp:cNvPr id="0" name=""/>
        <dsp:cNvSpPr/>
      </dsp:nvSpPr>
      <dsp:spPr>
        <a:xfrm>
          <a:off x="5548519" y="1614516"/>
          <a:ext cx="2087878" cy="88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Research community needs and draft legislation in response to those need</a:t>
          </a:r>
          <a:endParaRPr lang="en-US" sz="1100" kern="1200"/>
        </a:p>
      </dsp:txBody>
      <dsp:txXfrm>
        <a:off x="5548519" y="1614516"/>
        <a:ext cx="2087878" cy="885766"/>
      </dsp:txXfrm>
    </dsp:sp>
    <dsp:sp modelId="{2FC5A7B4-2561-4F14-A828-3DCD5180E3DF}">
      <dsp:nvSpPr>
        <dsp:cNvPr id="0" name=""/>
        <dsp:cNvSpPr/>
      </dsp:nvSpPr>
      <dsp:spPr>
        <a:xfrm>
          <a:off x="945696" y="3199799"/>
          <a:ext cx="885766" cy="8857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251F5-7DCC-45DD-AC2A-20A3AC6C60AB}">
      <dsp:nvSpPr>
        <dsp:cNvPr id="0" name=""/>
        <dsp:cNvSpPr/>
      </dsp:nvSpPr>
      <dsp:spPr>
        <a:xfrm>
          <a:off x="1131707" y="3385810"/>
          <a:ext cx="513744" cy="5137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3929E-7079-44ED-93D6-56895CEAECA5}">
      <dsp:nvSpPr>
        <dsp:cNvPr id="0" name=""/>
        <dsp:cNvSpPr/>
      </dsp:nvSpPr>
      <dsp:spPr>
        <a:xfrm>
          <a:off x="2021270" y="3199799"/>
          <a:ext cx="2087878" cy="88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Develop oral and written communication skills while preparing for the simulation</a:t>
          </a:r>
          <a:endParaRPr lang="en-US" sz="1100" kern="1200"/>
        </a:p>
      </dsp:txBody>
      <dsp:txXfrm>
        <a:off x="2021270" y="3199799"/>
        <a:ext cx="2087878" cy="885766"/>
      </dsp:txXfrm>
    </dsp:sp>
    <dsp:sp modelId="{1FA08B09-7FA1-4C3C-A87B-11BB714E1378}">
      <dsp:nvSpPr>
        <dsp:cNvPr id="0" name=""/>
        <dsp:cNvSpPr/>
      </dsp:nvSpPr>
      <dsp:spPr>
        <a:xfrm>
          <a:off x="4472946" y="3199799"/>
          <a:ext cx="885766" cy="8857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7D70A-6D41-48F3-950C-2635B8975A2A}">
      <dsp:nvSpPr>
        <dsp:cNvPr id="0" name=""/>
        <dsp:cNvSpPr/>
      </dsp:nvSpPr>
      <dsp:spPr>
        <a:xfrm>
          <a:off x="4658957" y="3385810"/>
          <a:ext cx="513744" cy="51374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475C9-1F22-443D-92E3-F7AB96DDF1F5}">
      <dsp:nvSpPr>
        <dsp:cNvPr id="0" name=""/>
        <dsp:cNvSpPr/>
      </dsp:nvSpPr>
      <dsp:spPr>
        <a:xfrm>
          <a:off x="5548519" y="3199799"/>
          <a:ext cx="2087878" cy="88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Become fluent in legal, legislative, and statutory terminology from Florida’s governmental process in written and in oral communication</a:t>
          </a:r>
          <a:endParaRPr lang="en-US" sz="1100" kern="1200"/>
        </a:p>
      </dsp:txBody>
      <dsp:txXfrm>
        <a:off x="5548519" y="3199799"/>
        <a:ext cx="2087878" cy="885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AB676-96E8-45A6-B1F5-D5561B4D108C}" type="datetimeFigureOut">
              <a:rPr lang="en-US" smtClean="0"/>
              <a:t>8/17/23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59689-62B4-47EA-85E9-7C92CFBCC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87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59689-62B4-47EA-85E9-7C92CFBCC7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63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59689-62B4-47EA-85E9-7C92CFBCC7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2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62436F-7E1C-4543-917F-2DB7AF9C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70006"/>
            <a:ext cx="7886700" cy="1512038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707FAF2-9310-E64A-BF65-F16E6CD042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002285"/>
            <a:ext cx="7886700" cy="562570"/>
          </a:xfrm>
        </p:spPr>
        <p:txBody>
          <a:bodyPr>
            <a:normAutofit/>
          </a:bodyPr>
          <a:lstStyle>
            <a:lvl1pPr marL="0" indent="0">
              <a:buNone/>
              <a:defRPr sz="1600" b="1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488C8C-1B01-554E-ACC6-8C39DB14C6A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4409631"/>
            <a:ext cx="7886700" cy="297332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rgbClr val="ECEAD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31969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-Green">
    <p:bg>
      <p:bgPr>
        <a:solidFill>
          <a:srgbClr val="006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1663764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-Gray">
    <p:bg>
      <p:bgPr>
        <a:solidFill>
          <a:srgbClr val="7E9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299048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3B7135-3D78-0E4B-9C26-9E7303734618}"/>
              </a:ext>
            </a:extLst>
          </p:cNvPr>
          <p:cNvSpPr/>
          <p:nvPr userDrawn="1"/>
        </p:nvSpPr>
        <p:spPr>
          <a:xfrm>
            <a:off x="182880" y="219456"/>
            <a:ext cx="8750808" cy="4754880"/>
          </a:xfrm>
          <a:prstGeom prst="rect">
            <a:avLst/>
          </a:prstGeom>
          <a:solidFill>
            <a:srgbClr val="7E96A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2DF257-01E2-CC4F-84E8-92951174B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1548156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2">
    <p:bg>
      <p:bgPr>
        <a:solidFill>
          <a:srgbClr val="006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3"/>
            <a:ext cx="3145064" cy="2734967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D0E8F77-71F3-F946-9D23-CC819E7051D6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2000" cy="51435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88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85F8F3-4D20-5E43-8EB9-992296EA04A9}"/>
              </a:ext>
            </a:extLst>
          </p:cNvPr>
          <p:cNvSpPr/>
          <p:nvPr userDrawn="1"/>
        </p:nvSpPr>
        <p:spPr>
          <a:xfrm>
            <a:off x="0" y="-34017"/>
            <a:ext cx="3887391" cy="5204389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709" y="740569"/>
            <a:ext cx="4371831" cy="3655219"/>
          </a:xfrm>
        </p:spPr>
        <p:txBody>
          <a:bodyPr/>
          <a:lstStyle>
            <a:lvl1pPr>
              <a:defRPr sz="2400">
                <a:solidFill>
                  <a:srgbClr val="006747"/>
                </a:solidFill>
              </a:defRPr>
            </a:lvl1pPr>
            <a:lvl2pPr>
              <a:defRPr sz="2100">
                <a:solidFill>
                  <a:srgbClr val="006747"/>
                </a:solidFill>
              </a:defRPr>
            </a:lvl2pPr>
            <a:lvl3pPr>
              <a:defRPr sz="1800">
                <a:solidFill>
                  <a:srgbClr val="006747"/>
                </a:solidFill>
              </a:defRPr>
            </a:lvl3pPr>
            <a:lvl4pPr>
              <a:defRPr sz="1500">
                <a:solidFill>
                  <a:srgbClr val="006747"/>
                </a:solidFill>
              </a:defRPr>
            </a:lvl4pPr>
            <a:lvl5pPr>
              <a:defRPr sz="1500">
                <a:solidFill>
                  <a:srgbClr val="006747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7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85F8F3-4D20-5E43-8EB9-992296EA04A9}"/>
              </a:ext>
            </a:extLst>
          </p:cNvPr>
          <p:cNvSpPr/>
          <p:nvPr userDrawn="1"/>
        </p:nvSpPr>
        <p:spPr>
          <a:xfrm>
            <a:off x="0" y="-34016"/>
            <a:ext cx="9144000" cy="219159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0" y="342900"/>
            <a:ext cx="3099679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604"/>
            <a:ext cx="4034626" cy="220894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83AE0ED-DAFE-6347-ACD6-B8BA2CC2DB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963" y="-33338"/>
            <a:ext cx="3606800" cy="373221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1888F3-4D41-1847-B79F-091A153FEBA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033963" y="3871644"/>
            <a:ext cx="3606800" cy="45377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0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BF4C2C-1ED6-0F47-810A-EE823A1E98D4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-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66172" y="740569"/>
            <a:ext cx="2949178" cy="802480"/>
          </a:xfrm>
        </p:spPr>
        <p:txBody>
          <a:bodyPr anchor="b"/>
          <a:lstStyle>
            <a:lvl1pPr>
              <a:defRPr sz="2400"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6172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88B55E94-566B-064E-82B6-C977F84F7C6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60663" y="740569"/>
            <a:ext cx="4627562" cy="36544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46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10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ED12-1E52-6C4E-9F94-C31ED28A5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67360"/>
            <a:ext cx="7886700" cy="1087964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F4F18-B776-DD4E-AAD8-649F4A38F1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1575565"/>
            <a:ext cx="7886700" cy="562570"/>
          </a:xfrm>
        </p:spPr>
        <p:txBody>
          <a:bodyPr>
            <a:normAutofit/>
          </a:bodyPr>
          <a:lstStyle>
            <a:lvl1pPr marL="0" indent="0" algn="r">
              <a:buNone/>
              <a:defRPr sz="1600" b="1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5BBF53-4D71-3C4A-B4D0-13621C769C2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2296351"/>
            <a:ext cx="7886700" cy="297332"/>
          </a:xfrm>
        </p:spPr>
        <p:txBody>
          <a:bodyPr>
            <a:normAutofit/>
          </a:bodyPr>
          <a:lstStyle>
            <a:lvl1pPr marL="0" indent="0" algn="r">
              <a:buNone/>
              <a:defRPr sz="1400" b="0">
                <a:solidFill>
                  <a:srgbClr val="ECEAD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43853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ogo-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75352"/>
            <a:ext cx="7886700" cy="692663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5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ogo-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4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8BCE3-AF16-6D41-B95F-884EAC5A8EB3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82119-F744-1E4F-96A4-52E6E6E53056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8BCE3-AF16-6D41-B95F-884EAC5A8EB3}"/>
              </a:ext>
            </a:extLst>
          </p:cNvPr>
          <p:cNvSpPr/>
          <p:nvPr userDrawn="1"/>
        </p:nvSpPr>
        <p:spPr>
          <a:xfrm>
            <a:off x="1" y="0"/>
            <a:ext cx="179462" cy="514350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BB23591-16BE-954D-B59B-91BFDA663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E2CF947-D569-5840-90FE-2AE8871A8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69219"/>
            <a:ext cx="3874984" cy="32635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-3">
    <p:bg>
      <p:bgPr>
        <a:solidFill>
          <a:srgbClr val="ECE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82119-F744-1E4F-96A4-52E6E6E53056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8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67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67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E8CF8B-D494-CC47-8E2D-52DC8E8EF28F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1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30E96-9F1D-4749-BDBF-344ADF8F90F9}" type="datetimeFigureOut">
              <a:rPr lang="en-US" smtClean="0"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6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77" r:id="rId3"/>
    <p:sldLayoutId id="2147483676" r:id="rId4"/>
    <p:sldLayoutId id="2147483662" r:id="rId5"/>
    <p:sldLayoutId id="2147483664" r:id="rId6"/>
    <p:sldLayoutId id="2147483672" r:id="rId7"/>
    <p:sldLayoutId id="2147483675" r:id="rId8"/>
    <p:sldLayoutId id="2147483665" r:id="rId9"/>
    <p:sldLayoutId id="2147483666" r:id="rId10"/>
    <p:sldLayoutId id="2147483671" r:id="rId11"/>
    <p:sldLayoutId id="2147483667" r:id="rId12"/>
    <p:sldLayoutId id="2147483670" r:id="rId13"/>
    <p:sldLayoutId id="2147483668" r:id="rId14"/>
    <p:sldLayoutId id="2147483673" r:id="rId15"/>
    <p:sldLayoutId id="2147483669" r:id="rId16"/>
    <p:sldLayoutId id="2147483678" r:id="rId17"/>
    <p:sldLayoutId id="2147483674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aanika-mehta-yig-civic-fellows/home" TargetMode="External"/><Relationship Id="rId2" Type="http://schemas.openxmlformats.org/officeDocument/2006/relationships/hyperlink" Target="https://sites.google.com/view/victoriasyigcivicfellowsportf/home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ites.google.com/view/destinyspoor/home" TargetMode="External"/><Relationship Id="rId4" Type="http://schemas.openxmlformats.org/officeDocument/2006/relationships/hyperlink" Target="https://sites.google.com/view/adittos-yig-civic-fellows-prog/home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doe.org/core/fileparse.php/19975/urlt/5-3.pdf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6DCE-5506-AE49-9AA5-4EB0B2528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3525"/>
            <a:ext cx="7886700" cy="15120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Engaging Youth in Civic Health</a:t>
            </a:r>
            <a:b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 USF St. Petersburg YMCA Civic Fellows Program</a:t>
            </a:r>
            <a:br>
              <a:rPr lang="en-US" sz="4000" dirty="0"/>
            </a:br>
            <a:endParaRPr lang="en-US" sz="3100" dirty="0"/>
          </a:p>
        </p:txBody>
      </p:sp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335D47E9-F370-2BFD-AB46-0D64E17A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86" y="4128588"/>
            <a:ext cx="1127154" cy="861803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F6F8169-7FBA-FC82-167A-7B5A208FF9AB}"/>
              </a:ext>
            </a:extLst>
          </p:cNvPr>
          <p:cNvSpPr txBox="1">
            <a:spLocks/>
          </p:cNvSpPr>
          <p:nvPr/>
        </p:nvSpPr>
        <p:spPr>
          <a:xfrm>
            <a:off x="322729" y="4411649"/>
            <a:ext cx="3934225" cy="578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 spc="1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Florida Civic Advance Webinar Series</a:t>
            </a:r>
          </a:p>
          <a:p>
            <a:pPr algn="ctr"/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17 August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C567A2-2E22-CA56-5B5F-A67D72B35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146" y="1386968"/>
            <a:ext cx="7886700" cy="2570309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Ms. Chelsea Coombes</a:t>
            </a:r>
          </a:p>
          <a:p>
            <a:r>
              <a:rPr lang="en-US" sz="1400" dirty="0"/>
              <a:t>Florida State Alliance of YMCAs</a:t>
            </a:r>
          </a:p>
          <a:p>
            <a:r>
              <a:rPr lang="en-US" sz="1400" dirty="0"/>
              <a:t>State Director, Civic Engagement and Teen Initiatives </a:t>
            </a:r>
          </a:p>
          <a:p>
            <a:endParaRPr lang="en-US" dirty="0"/>
          </a:p>
          <a:p>
            <a:r>
              <a:rPr lang="en-US" sz="1800" dirty="0"/>
              <a:t>Dr. Judithanne Scourfield McLauchlan</a:t>
            </a:r>
          </a:p>
          <a:p>
            <a:r>
              <a:rPr lang="en-US" sz="1400" dirty="0"/>
              <a:t>USF St. Petersburg, </a:t>
            </a:r>
            <a:r>
              <a:rPr lang="en-US" sz="1400" dirty="0" err="1"/>
              <a:t>Duckwall</a:t>
            </a:r>
            <a:r>
              <a:rPr lang="en-US" sz="1400" dirty="0"/>
              <a:t> Professor of Florida Studies; Director, Center for Civic Engagement; Lead Instructor, Civic Fellows Program</a:t>
            </a:r>
          </a:p>
          <a:p>
            <a:endParaRPr lang="en-US" sz="1800" dirty="0"/>
          </a:p>
          <a:p>
            <a:r>
              <a:rPr lang="en-US" sz="1800" dirty="0"/>
              <a:t>Ms. Emily Vigil</a:t>
            </a:r>
            <a:endParaRPr lang="en-US" sz="1500" dirty="0"/>
          </a:p>
          <a:p>
            <a:r>
              <a:rPr lang="en-US" sz="1400" dirty="0"/>
              <a:t>USF St. Petersburg YMCA Civic Fellow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4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4675-D826-4CFB-8FB8-469A77AE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29" y="273844"/>
            <a:ext cx="8656064" cy="994172"/>
          </a:xfrm>
        </p:spPr>
        <p:txBody>
          <a:bodyPr>
            <a:normAutofit/>
          </a:bodyPr>
          <a:lstStyle/>
          <a:p>
            <a:r>
              <a:rPr lang="en-US" sz="2400" dirty="0"/>
              <a:t>Curriculum Development for Civic Fellows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94462-5ACB-47F2-ADE1-4F88A0A66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5711"/>
            <a:ext cx="7886700" cy="35070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At the Civics Institute the YMCA students learn about Florida Politics and Government and participate in leadership development workshops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while experiencing life on a college campus.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Two 3-credit courses: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POS 3182 Florida Politics and Government </a:t>
            </a:r>
          </a:p>
          <a:p>
            <a:r>
              <a:rPr lang="en-US" dirty="0">
                <a:solidFill>
                  <a:schemeClr val="tx1"/>
                </a:solidFill>
              </a:rPr>
              <a:t>LDR 3263 Community Leadership Practicum: Civic Fellows Program</a:t>
            </a:r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01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53EB5-DACC-BC74-5884-5EAAA4E6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Civics Institute at USF St. Pete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B8F26-8E40-4FAB-72A2-E8AEFAF9F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75764"/>
            <a:ext cx="7886700" cy="3884279"/>
          </a:xfrm>
        </p:spPr>
        <p:txBody>
          <a:bodyPr>
            <a:normAutofit fontScale="92500" lnSpcReduction="10000"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</a:t>
            </a:r>
            <a:r>
              <a:rPr lang="en-US" sz="1800" b="1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</a:rPr>
              <a:t>eminars and Lectures </a:t>
            </a: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endParaRPr lang="en-US" sz="1800" dirty="0">
              <a:solidFill>
                <a:srgbClr val="201F1E"/>
              </a:solidFill>
              <a:latin typeface="+mj-lt"/>
              <a:ea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r>
              <a:rPr lang="en-US" sz="1800" b="1" dirty="0">
                <a:solidFill>
                  <a:srgbClr val="201F1E"/>
                </a:solidFill>
                <a:latin typeface="+mj-lt"/>
                <a:ea typeface="Times New Roman" panose="02020603050405020304" pitchFamily="18" charset="0"/>
              </a:rPr>
              <a:t>W</a:t>
            </a:r>
            <a:r>
              <a:rPr lang="en-US" sz="1800" b="1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</a:rPr>
              <a:t>orkshops</a:t>
            </a: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endParaRPr lang="en-US" sz="1800" dirty="0">
              <a:solidFill>
                <a:srgbClr val="201F1E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r>
              <a:rPr lang="en-US" sz="1800" b="1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</a:rPr>
              <a:t>Field trips </a:t>
            </a:r>
            <a:r>
              <a:rPr lang="en-US" sz="1800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</a:rPr>
              <a:t>(e.g. Pinellas County Supervisor of Elections, Criminal Justice Center, city halls, County Commission, School Board)</a:t>
            </a: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endParaRPr lang="en-US" sz="1800" b="1" dirty="0">
              <a:solidFill>
                <a:srgbClr val="201F1E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r>
              <a:rPr lang="en-US" sz="1800" b="1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</a:rPr>
              <a:t>guest speakers </a:t>
            </a:r>
            <a:r>
              <a:rPr lang="en-US" sz="1800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</a:rPr>
              <a:t>(e.g., the Governor, Lt. Governor, Speaker of the Florida House and other State Representatives, State Senators, County Commissioners, Mayors, City Council Members, judges, attorneys, lobbyists, journalists)</a:t>
            </a: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endParaRPr lang="en-US" sz="1800" dirty="0">
              <a:solidFill>
                <a:srgbClr val="201F1E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r>
              <a:rPr lang="en-US" sz="1800" b="1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</a:rPr>
              <a:t>service-learning opportunities </a:t>
            </a:r>
            <a:r>
              <a:rPr lang="en-US" sz="1800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</a:rPr>
              <a:t>(beach clean-ups, food pantry, literacy programs)</a:t>
            </a: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endParaRPr lang="en-US" sz="1800" dirty="0">
              <a:solidFill>
                <a:srgbClr val="201F1E"/>
              </a:solidFill>
              <a:latin typeface="+mj-lt"/>
              <a:ea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r>
              <a:rPr lang="en-US" sz="1800" b="1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</a:rPr>
              <a:t>cultural activities </a:t>
            </a:r>
            <a:r>
              <a:rPr lang="en-US" sz="1800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</a:rPr>
              <a:t>in Tampa Bay (Dali Museum, James Museum, Tampa Bay Rays MLB, Museum of Fine Arts, Florida Holocaust Museum, Clearwater Marine Aquarium, Pinellas County Parks)</a:t>
            </a: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endParaRPr lang="en-US" sz="1800" b="1" dirty="0">
              <a:solidFill>
                <a:srgbClr val="201F1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8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1D9C-E8F5-4E96-ADC7-0A87F454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54" y="116995"/>
            <a:ext cx="7886700" cy="623870"/>
          </a:xfrm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LDR 3263 Community Leadership Practicum</a:t>
            </a:r>
            <a:br>
              <a:rPr lang="en-US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Student Learning Outcomes</a:t>
            </a:r>
            <a:endParaRPr lang="en-US" dirty="0">
              <a:effectLst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B887E70-6F9C-2797-D817-FF3617095F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4555" y="783203"/>
          <a:ext cx="8582095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7723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891" y="273844"/>
            <a:ext cx="8827848" cy="994172"/>
          </a:xfrm>
        </p:spPr>
        <p:txBody>
          <a:bodyPr/>
          <a:lstStyle/>
          <a:p>
            <a:pPr marL="0" indent="0"/>
            <a:r>
              <a:rPr lang="en-US" sz="3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LDR 3263 Community Leadership Practicum: Civic Fellows Program</a:t>
            </a:r>
            <a:endParaRPr lang="en-US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47" y="1229595"/>
            <a:ext cx="7599478" cy="36804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Leadership Assessments</a:t>
            </a:r>
          </a:p>
          <a:p>
            <a:pPr lvl="1"/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Workshops, such as</a:t>
            </a:r>
          </a:p>
          <a:p>
            <a:pPr lvl="2"/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it means to be a T.E.A.M. - Together Everyone Achieves More </a:t>
            </a:r>
          </a:p>
          <a:p>
            <a:pPr lvl="2"/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Leadership and Ethics: An Introduction </a:t>
            </a:r>
          </a:p>
          <a:p>
            <a:pPr lvl="2"/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Communication </a:t>
            </a:r>
          </a:p>
          <a:p>
            <a:pPr lvl="2"/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Conflict and Communication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CAA16-C117-E0F6-9145-F78C54130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47" b="10215"/>
          <a:stretch/>
        </p:blipFill>
        <p:spPr>
          <a:xfrm>
            <a:off x="3851621" y="2571750"/>
            <a:ext cx="4646919" cy="22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77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CF291-499B-7BC5-9A20-94C9A41EF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10773"/>
            <a:ext cx="7886700" cy="3921950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POS 3182: Florida Politics and Government: Student Learning Outcomes: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Demonstrate working knowledge of the Florida Constitution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Discuss Florida’s political culture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Describe the organization of Florida state government 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Describe the functions and processes of the three branches of the Florida government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Explain key features of campaigns and elections in Florida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Describe the development of public policy in Florida in three key areas (as debated at State Assembly)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Explain the relationship between state and local government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Recognize the relevance of state and local government in their lives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439106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Civics Institute at USF St. Pete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8763"/>
            <a:ext cx="7886700" cy="3483960"/>
          </a:xfrm>
        </p:spPr>
        <p:txBody>
          <a:bodyPr/>
          <a:lstStyle/>
          <a:p>
            <a:r>
              <a:rPr lang="en-US" b="1" dirty="0"/>
              <a:t>POS 3182 Florida Politics and Government </a:t>
            </a:r>
          </a:p>
          <a:p>
            <a:pPr lvl="1"/>
            <a:r>
              <a:rPr lang="en-US" b="1" dirty="0"/>
              <a:t>Lectures delivered by Lead Instructor </a:t>
            </a:r>
          </a:p>
          <a:p>
            <a:pPr lvl="2"/>
            <a:r>
              <a:rPr lang="en-US" b="1" dirty="0"/>
              <a:t>Intro to Florida Politics and Government</a:t>
            </a:r>
          </a:p>
          <a:p>
            <a:pPr lvl="2"/>
            <a:r>
              <a:rPr lang="en-US" b="1" dirty="0"/>
              <a:t>The Florida Constitution(s)</a:t>
            </a:r>
          </a:p>
          <a:p>
            <a:pPr lvl="2"/>
            <a:r>
              <a:rPr lang="en-US" b="1" dirty="0"/>
              <a:t>Florida Political Culture</a:t>
            </a:r>
          </a:p>
          <a:p>
            <a:pPr lvl="2"/>
            <a:r>
              <a:rPr lang="en-US" b="1" dirty="0"/>
              <a:t>Florida Judiciary, Crime &amp; Punishment in Florida</a:t>
            </a:r>
          </a:p>
          <a:p>
            <a:pPr lvl="2"/>
            <a:r>
              <a:rPr lang="en-US" b="1" dirty="0"/>
              <a:t>Power, Money, and Influence in Florida Politics</a:t>
            </a:r>
          </a:p>
          <a:p>
            <a:pPr lvl="2"/>
            <a:r>
              <a:rPr lang="en-US" b="1" dirty="0"/>
              <a:t>Media in Florida Politics</a:t>
            </a:r>
          </a:p>
          <a:p>
            <a:pPr lvl="2"/>
            <a:r>
              <a:rPr lang="en-US" b="1" dirty="0"/>
              <a:t>Campaigns &amp; Elections in Florida</a:t>
            </a:r>
          </a:p>
          <a:p>
            <a:pPr lvl="2"/>
            <a:r>
              <a:rPr lang="en-US" b="1" dirty="0"/>
              <a:t>Florida’s Role in national politics</a:t>
            </a:r>
          </a:p>
          <a:p>
            <a:pPr marL="685800" lvl="2" indent="0">
              <a:buNone/>
            </a:pPr>
            <a:endParaRPr lang="en-US" b="1" dirty="0"/>
          </a:p>
          <a:p>
            <a:pPr marL="685800" lvl="2" indent="0">
              <a:buNone/>
            </a:pPr>
            <a:r>
              <a:rPr lang="en-US" b="1" dirty="0"/>
              <a:t>As well as Field Trips and Guest Speakers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May be an image of 8 people, people studying and text">
            <a:extLst>
              <a:ext uri="{FF2B5EF4-FFF2-40B4-BE49-F238E27FC236}">
                <a16:creationId xmlns:a16="http://schemas.microsoft.com/office/drawing/2014/main" id="{08F56CF6-3488-984E-C002-E1D42AD2F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437" y="3187484"/>
            <a:ext cx="2329048" cy="174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776A60-FD51-5DB2-125A-4DB4DCC23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446" y="1107940"/>
            <a:ext cx="1894835" cy="18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98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9.jpg" descr="Pinellas County Supervisor of Elections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74663" y="817071"/>
            <a:ext cx="1051560" cy="1051560"/>
          </a:xfrm>
          <a:prstGeom prst="rect">
            <a:avLst/>
          </a:prstGeom>
          <a:ln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6347" y="208429"/>
            <a:ext cx="8173820" cy="44242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466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66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466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466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466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Criminal Justice Center: Judges, public defender, asst. state attorneys</a:t>
            </a:r>
          </a:p>
          <a:p>
            <a:r>
              <a:rPr lang="en-US" dirty="0"/>
              <a:t>Pinellas County Supervisor of Elections</a:t>
            </a:r>
          </a:p>
          <a:p>
            <a:r>
              <a:rPr lang="en-US" dirty="0"/>
              <a:t>Pinellas County Commission</a:t>
            </a:r>
          </a:p>
          <a:p>
            <a:r>
              <a:rPr lang="en-US" dirty="0"/>
              <a:t>Madeira Beach City Hall</a:t>
            </a:r>
          </a:p>
          <a:p>
            <a:r>
              <a:rPr lang="en-US" dirty="0"/>
              <a:t>Seminole City Hall</a:t>
            </a:r>
          </a:p>
          <a:p>
            <a:r>
              <a:rPr lang="en-US" dirty="0"/>
              <a:t>St. Petersburg City Hall</a:t>
            </a:r>
          </a:p>
          <a:p>
            <a:r>
              <a:rPr lang="en-US" dirty="0"/>
              <a:t>State Representatives and State Senators</a:t>
            </a:r>
          </a:p>
          <a:p>
            <a:r>
              <a:rPr lang="en-US" dirty="0"/>
              <a:t>Legislative Session Wrap-Up</a:t>
            </a:r>
          </a:p>
          <a:p>
            <a:r>
              <a:rPr lang="en-US" dirty="0"/>
              <a:t>Chief Justice Fred Lewis</a:t>
            </a:r>
          </a:p>
          <a:p>
            <a:r>
              <a:rPr lang="en-US" dirty="0"/>
              <a:t>Mayor Rick Kriseman, Mayor Leslie Waters, Mayor Ken Welch</a:t>
            </a:r>
          </a:p>
          <a:p>
            <a:r>
              <a:rPr lang="en-US" dirty="0"/>
              <a:t>Lobbyists Panel: “Power, Money and Influence in Florida Politics”</a:t>
            </a:r>
          </a:p>
          <a:p>
            <a:r>
              <a:rPr lang="en-US" dirty="0"/>
              <a:t>Reporters</a:t>
            </a:r>
          </a:p>
        </p:txBody>
      </p:sp>
    </p:spTree>
    <p:extLst>
      <p:ext uri="{BB962C8B-B14F-4D97-AF65-F5344CB8AC3E}">
        <p14:creationId xmlns:p14="http://schemas.microsoft.com/office/powerpoint/2010/main" val="2286567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E366-A62A-4771-ABA8-723ED562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E58E9-535E-5608-AE24-9650AFAC6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t="7635" r="6885" b="22206"/>
          <a:stretch/>
        </p:blipFill>
        <p:spPr bwMode="auto">
          <a:xfrm>
            <a:off x="200936" y="273844"/>
            <a:ext cx="4017599" cy="24931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May be an image of text that says '1970 と'">
            <a:extLst>
              <a:ext uri="{FF2B5EF4-FFF2-40B4-BE49-F238E27FC236}">
                <a16:creationId xmlns:a16="http://schemas.microsoft.com/office/drawing/2014/main" id="{7DB476E8-7065-2CD8-19B0-905D0D4B6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6" t="4000" r="15768" b="15144"/>
          <a:stretch/>
        </p:blipFill>
        <p:spPr bwMode="auto">
          <a:xfrm>
            <a:off x="5711391" y="2676900"/>
            <a:ext cx="2720899" cy="22917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F944E9-7478-D113-7DD0-D839499747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33540" r="10093" b="2899"/>
          <a:stretch/>
        </p:blipFill>
        <p:spPr bwMode="auto">
          <a:xfrm>
            <a:off x="4680423" y="352100"/>
            <a:ext cx="3600243" cy="2219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May be an image of 4 people and text">
            <a:extLst>
              <a:ext uri="{FF2B5EF4-FFF2-40B4-BE49-F238E27FC236}">
                <a16:creationId xmlns:a16="http://schemas.microsoft.com/office/drawing/2014/main" id="{621C3DB4-1F70-742F-6327-5512CA498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98" y="2809224"/>
            <a:ext cx="2112645" cy="226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166825-955E-7365-F414-3B8BD18E6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69" y="2999724"/>
            <a:ext cx="2517775" cy="18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25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2CAA2-B6C4-5597-369D-BE6DC25A7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C7E10-36EB-ABEC-AF06-E0CDA6458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57308"/>
            <a:ext cx="3998965" cy="3013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F05168-16FB-2A87-93E6-DE1A6BE29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236" y="539388"/>
            <a:ext cx="3182582" cy="2386276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57D2A74-B68F-4EDD-5A30-5CD564BB8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40433" y="3075503"/>
            <a:ext cx="2609022" cy="195676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65E3F6-801A-E31C-3FBA-10D2C74D68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409"/>
          <a:stretch/>
        </p:blipFill>
        <p:spPr>
          <a:xfrm>
            <a:off x="1208315" y="3454586"/>
            <a:ext cx="2937222" cy="15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95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768" y="508211"/>
            <a:ext cx="2955831" cy="1212152"/>
          </a:xfrm>
        </p:spPr>
        <p:txBody>
          <a:bodyPr anchor="b">
            <a:norm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Cultural Activities in Pinellas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167" y="1900107"/>
            <a:ext cx="2430198" cy="2585874"/>
          </a:xfrm>
        </p:spPr>
        <p:txBody>
          <a:bodyPr anchor="t">
            <a:norm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Clearwater Marine Aquarium</a:t>
            </a:r>
          </a:p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Dali Museum</a:t>
            </a:r>
          </a:p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Holocaust Museum</a:t>
            </a:r>
          </a:p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Rays Game</a:t>
            </a:r>
          </a:p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Pinellas County Parks</a:t>
            </a:r>
          </a:p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James Museum of Western Art</a:t>
            </a:r>
          </a:p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Threshers Game</a:t>
            </a:r>
          </a:p>
        </p:txBody>
      </p:sp>
      <p:grpSp>
        <p:nvGrpSpPr>
          <p:cNvPr id="28" name="Group 23">
            <a:extLst>
              <a:ext uri="{FF2B5EF4-FFF2-40B4-BE49-F238E27FC236}">
                <a16:creationId xmlns:a16="http://schemas.microsoft.com/office/drawing/2014/main" id="{E33D8A0C-28ED-C6DD-9FF8-421807F5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053288"/>
            <a:ext cx="9155399" cy="92522"/>
            <a:chOff x="-5025" y="6737718"/>
            <a:chExt cx="12207200" cy="123363"/>
          </a:xfrm>
        </p:grpSpPr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DED324DB-B381-AF6B-572F-20D07D968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AEA2E0BF-C3DA-A022-0CF8-0231FC997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2A7145C-5821-4496-6BBC-0689C522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27" y="2781242"/>
            <a:ext cx="2312809" cy="1742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6B89C4-C76B-7661-A7BB-9E993974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2" y="345999"/>
            <a:ext cx="3115935" cy="2078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EC94A3-896C-7262-5DA7-788BB0D84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449" y="2885924"/>
            <a:ext cx="2430198" cy="182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5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16A3-1AA9-482C-8523-9A46EB7AD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64386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54556-3EB2-48B7-B66B-BD94E5C1B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45673"/>
            <a:ext cx="7886700" cy="2887049"/>
          </a:xfrm>
        </p:spPr>
        <p:txBody>
          <a:bodyPr anchor="ctr">
            <a:normAutofit fontScale="92500" lnSpcReduction="10000"/>
          </a:bodyPr>
          <a:lstStyle/>
          <a:p>
            <a:pPr mar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Founded in 1957, Florida YMCA Youth In Government (YIG) is a youth-run, youth-led program focused on developing leadership and life skills through active civic engagement and community service. </a:t>
            </a: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500" dirty="0"/>
            </a:b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HB807/SB1480: Student hours in YIG are Bright Futures eligible. </a:t>
            </a:r>
          </a:p>
          <a:p>
            <a:pPr>
              <a:spcBef>
                <a:spcPts val="0"/>
              </a:spcBef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Youth In Government teaches students to debate ideas and not people.</a:t>
            </a:r>
            <a:endParaRPr lang="en-US" sz="1400" b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Builds confidence and public speaking.</a:t>
            </a:r>
            <a:endParaRPr lang="en-US" sz="1400" b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Creates a space for understanding.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National YMCA program with local, sate, national and global opportunities for Gen-Z.</a:t>
            </a:r>
            <a:endParaRPr lang="en-US" sz="1400" b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endParaRPr lang="en-US" sz="1500" dirty="0"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1500" i="0" u="none" strike="noStrike" dirty="0">
              <a:effectLst/>
              <a:latin typeface="Times New Roman" panose="02020603050405020304" pitchFamily="18" charset="0"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endParaRPr lang="en-US" sz="1500" dirty="0"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409746-B209-D172-0C44-22CE6A3C9340}"/>
              </a:ext>
            </a:extLst>
          </p:cNvPr>
          <p:cNvSpPr/>
          <p:nvPr/>
        </p:nvSpPr>
        <p:spPr>
          <a:xfrm>
            <a:off x="0" y="-1"/>
            <a:ext cx="9144000" cy="63730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Florida YMCA Youth In Government (YIG)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A57BB0E-C02D-96F0-8E23-A7DD927B1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493" y="36460"/>
            <a:ext cx="738161" cy="5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09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E400-A3B8-4E00-A643-5E151B87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Program Assessment and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1E970-5BA1-4A37-92F6-2C75CC04E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14D32-4F04-FA6F-F813-7A52CF6A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88" y="1447119"/>
            <a:ext cx="68865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3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C7DC-C135-DBCE-6180-D237D9D63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9FA90A-0010-B079-65A0-0249BCD89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44360"/>
            <a:ext cx="7886700" cy="2913618"/>
          </a:xfrm>
        </p:spPr>
      </p:pic>
    </p:spTree>
    <p:extLst>
      <p:ext uri="{BB962C8B-B14F-4D97-AF65-F5344CB8AC3E}">
        <p14:creationId xmlns:p14="http://schemas.microsoft.com/office/powerpoint/2010/main" val="3820915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7ED16-550B-598E-611B-D24FA2A6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0A51E0-8100-CCA0-00F1-B23D31F53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755" y="661964"/>
            <a:ext cx="6752882" cy="3906184"/>
          </a:xfrm>
        </p:spPr>
      </p:pic>
    </p:spTree>
    <p:extLst>
      <p:ext uri="{BB962C8B-B14F-4D97-AF65-F5344CB8AC3E}">
        <p14:creationId xmlns:p14="http://schemas.microsoft.com/office/powerpoint/2010/main" val="1524713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5E51F-AA15-EA39-B6F2-3D65DE91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4CBD7-096C-A936-7270-B4F62A46B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DF434-52BD-AB31-9F25-195ABB615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51" y="587938"/>
            <a:ext cx="6184703" cy="45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07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60AA-74B1-C860-6D7C-9904DE76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6F67EB-D7B0-176F-367B-D2F4EDFAA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430" y="1705168"/>
            <a:ext cx="7286625" cy="2676525"/>
          </a:xfrm>
        </p:spPr>
      </p:pic>
    </p:spTree>
    <p:extLst>
      <p:ext uri="{BB962C8B-B14F-4D97-AF65-F5344CB8AC3E}">
        <p14:creationId xmlns:p14="http://schemas.microsoft.com/office/powerpoint/2010/main" val="470469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DC506-32C3-442F-98A4-57AD75180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54214-220B-48FE-8DF8-CF246603F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“It truthfully is a once-in-a-lifetime experience and its an awesome way to expand your interests in politics by being aware of the different opportunities! </a:t>
            </a: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Delegate</a:t>
            </a:r>
            <a:endParaRPr lang="en-US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“It’s a great program that furthers your education on civics and politics. You’re able to meet real like politicians that impact our life.” - Delegate</a:t>
            </a:r>
            <a:endParaRPr lang="en-US" sz="18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“I think this is a valuable experience that not many people get the opportunity for and it is definitely beneficial for teens who are interested the how your government works seamlessly.” - Delegate</a:t>
            </a:r>
            <a:endParaRPr lang="en-US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637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Civic Fellows Portfolio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9B141-4451-4AB6-8E86-3DA1D406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273810" cy="326350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Victoria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Lantzy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16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https://sites.google.com/view/victoriasyigcivicfellowsportf/home</a:t>
            </a: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Aanika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Mehta: </a:t>
            </a:r>
            <a:r>
              <a:rPr lang="en-US" sz="16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https://sites.google.com/view/aanika-mehta-yig-civic-fellows/home</a:t>
            </a: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Aditto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Showkat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16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https://sites.google.com/view/adittos-yig-civic-fellows-prog/home</a:t>
            </a: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Destiny Spoor: </a:t>
            </a:r>
            <a:r>
              <a:rPr lang="en-US" sz="16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https://sites.google.com/view/destinyspoor/home</a:t>
            </a: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00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9C18-57D9-60BC-9034-360BDD11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Civic Fellow Perspective: Emily Vigil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1AA4D-9506-44FA-5DE6-D6DD77370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355D8-BC37-E3BD-73D4-E2534508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951" y="1369219"/>
            <a:ext cx="2468736" cy="32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46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D09E-0AB0-498A-88F2-C0AE4558E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Reflections – Bringing College Civics Education to High School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1C78A-3C1E-4612-8DDB-DB21FCFD2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 2021, </a:t>
            </a:r>
            <a:r>
              <a:rPr lang="en-US" sz="2000" dirty="0">
                <a:hlinkClick r:id="rId2"/>
              </a:rPr>
              <a:t>Florida’s Civic Standards </a:t>
            </a:r>
            <a:r>
              <a:rPr lang="en-US" sz="2000" dirty="0"/>
              <a:t>were revised and put into effect for the 2023-24 school year, a portion of the revisions were removing the required service projects, trial simulations, and mock elections from schools' civic curricula that were once under SS.7.C.2.14, SS.7.C.2.6, and SS.7.C.2.7.</a:t>
            </a:r>
          </a:p>
          <a:p>
            <a:pPr lvl="1"/>
            <a:r>
              <a:rPr lang="en-US" sz="1700" dirty="0"/>
              <a:t>Experiential learning opportunities as provided by YIG and the USFSP YMCA Civic Fellows Program are needed even more</a:t>
            </a:r>
          </a:p>
        </p:txBody>
      </p:sp>
    </p:spTree>
    <p:extLst>
      <p:ext uri="{BB962C8B-B14F-4D97-AF65-F5344CB8AC3E}">
        <p14:creationId xmlns:p14="http://schemas.microsoft.com/office/powerpoint/2010/main" val="1876043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16A3-1AA9-482C-8523-9A46EB7AD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643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409746-B209-D172-0C44-22CE6A3C9340}"/>
              </a:ext>
            </a:extLst>
          </p:cNvPr>
          <p:cNvSpPr/>
          <p:nvPr/>
        </p:nvSpPr>
        <p:spPr>
          <a:xfrm>
            <a:off x="0" y="-1"/>
            <a:ext cx="9144000" cy="64490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Changemakers Summit 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A57BB0E-C02D-96F0-8E23-A7DD927B1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839" y="40259"/>
            <a:ext cx="738161" cy="564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DC4C3E-F1CE-C8C1-3709-B6C47FD65255}"/>
              </a:ext>
            </a:extLst>
          </p:cNvPr>
          <p:cNvSpPr txBox="1"/>
          <p:nvPr/>
        </p:nvSpPr>
        <p:spPr>
          <a:xfrm>
            <a:off x="2397244" y="3799506"/>
            <a:ext cx="439318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 part of the YMCA State Alliance, teen changemakers summit offers Gen-Z leaders from all YMCA programs to attend workshops on leadership development, character development and civic engagement. 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 descr="Two women standing in a field">
            <a:extLst>
              <a:ext uri="{FF2B5EF4-FFF2-40B4-BE49-F238E27FC236}">
                <a16:creationId xmlns:a16="http://schemas.microsoft.com/office/drawing/2014/main" id="{1E197731-2C3F-6813-3FCF-802B537A6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00224" y="1284657"/>
            <a:ext cx="2854249" cy="2140687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9" name="Picture 8" descr="A group of people posing for a photo">
            <a:extLst>
              <a:ext uri="{FF2B5EF4-FFF2-40B4-BE49-F238E27FC236}">
                <a16:creationId xmlns:a16="http://schemas.microsoft.com/office/drawing/2014/main" id="{128C4F05-E6AB-961F-BF44-1D2E9E287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172" y="1282668"/>
            <a:ext cx="2934619" cy="2200964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A134978-85E1-1179-B0C5-2BD8B3E2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79" y="1310818"/>
            <a:ext cx="3277470" cy="2184530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1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16A3-1AA9-482C-8523-9A46EB7AD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643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409746-B209-D172-0C44-22CE6A3C9340}"/>
              </a:ext>
            </a:extLst>
          </p:cNvPr>
          <p:cNvSpPr/>
          <p:nvPr/>
        </p:nvSpPr>
        <p:spPr>
          <a:xfrm>
            <a:off x="0" y="-1"/>
            <a:ext cx="9144000" cy="64490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State Assembly Conference  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A57BB0E-C02D-96F0-8E23-A7DD927B1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839" y="40259"/>
            <a:ext cx="738161" cy="5643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D48E3F-B231-5572-5650-E0717EB4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8473"/>
            <a:ext cx="4422083" cy="2951700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DC4C3E-F1CE-C8C1-3709-B6C47FD65255}"/>
              </a:ext>
            </a:extLst>
          </p:cNvPr>
          <p:cNvSpPr txBox="1"/>
          <p:nvPr/>
        </p:nvSpPr>
        <p:spPr>
          <a:xfrm>
            <a:off x="149917" y="1392382"/>
            <a:ext cx="439318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Simulations are proven to be one of the best ways to learn, especially for civics. </a:t>
            </a:r>
            <a:br>
              <a:rPr lang="en-US" sz="14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14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Each year, Youth In Government’s high school students participate in an immersive </a:t>
            </a:r>
            <a:br>
              <a:rPr lang="en-US" sz="14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state government simulation hosted in the Florida Capital.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186 High School students from across Florida February2023.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38 Middle School students in attendance.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8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20F487-1AE8-13FD-C8AE-9F739360D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r="14104" b="1"/>
          <a:stretch/>
        </p:blipFill>
        <p:spPr bwMode="auto">
          <a:xfrm>
            <a:off x="5375564" y="998090"/>
            <a:ext cx="3286595" cy="3004034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053288"/>
            <a:ext cx="9155399" cy="92522"/>
            <a:chOff x="-5025" y="6737718"/>
            <a:chExt cx="12207200" cy="123363"/>
          </a:xfrm>
        </p:grpSpPr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1CAB5C4-7685-FD47-1CE4-60945FE901E7}"/>
              </a:ext>
            </a:extLst>
          </p:cNvPr>
          <p:cNvSpPr/>
          <p:nvPr/>
        </p:nvSpPr>
        <p:spPr>
          <a:xfrm>
            <a:off x="0" y="4842164"/>
            <a:ext cx="9151632" cy="30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2507E0-A032-E7AA-EB91-FB05A4D5F97A}"/>
              </a:ext>
            </a:extLst>
          </p:cNvPr>
          <p:cNvSpPr/>
          <p:nvPr/>
        </p:nvSpPr>
        <p:spPr>
          <a:xfrm>
            <a:off x="7632" y="0"/>
            <a:ext cx="9144000" cy="60084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DEC1122B-3B94-E852-2155-275401E9D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97" y="18230"/>
            <a:ext cx="738161" cy="564386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EE520A45-0CA5-96CC-131D-BBEE8944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7" y="-24563"/>
            <a:ext cx="7886700" cy="6926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 Legislator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3AB110-D890-57E9-9B1A-AF11A45B5394}"/>
              </a:ext>
            </a:extLst>
          </p:cNvPr>
          <p:cNvSpPr txBox="1"/>
          <p:nvPr/>
        </p:nvSpPr>
        <p:spPr>
          <a:xfrm>
            <a:off x="5121752" y="4163880"/>
            <a:ext cx="39214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Students in the legislative program arrive at State Assembly with a written and researched bill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63EB4F-C0E0-6718-E9AF-F80D05BA485D}"/>
              </a:ext>
            </a:extLst>
          </p:cNvPr>
          <p:cNvSpPr txBox="1"/>
          <p:nvPr/>
        </p:nvSpPr>
        <p:spPr>
          <a:xfrm>
            <a:off x="102961" y="2391886"/>
            <a:ext cx="185799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Williams Senate President </a:t>
            </a:r>
          </a:p>
        </p:txBody>
      </p:sp>
      <p:pic>
        <p:nvPicPr>
          <p:cNvPr id="37" name="Picture 36" descr="A young person in a suit smiling">
            <a:extLst>
              <a:ext uri="{FF2B5EF4-FFF2-40B4-BE49-F238E27FC236}">
                <a16:creationId xmlns:a16="http://schemas.microsoft.com/office/drawing/2014/main" id="{28C23661-DED8-FB64-DA15-B7F450901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2" y="3122150"/>
            <a:ext cx="1667335" cy="111128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39" name="Picture 38" descr="A person smiling at camera">
            <a:extLst>
              <a:ext uri="{FF2B5EF4-FFF2-40B4-BE49-F238E27FC236}">
                <a16:creationId xmlns:a16="http://schemas.microsoft.com/office/drawing/2014/main" id="{9A2AB66B-2CED-9424-F60C-055B206F5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27" y="1114844"/>
            <a:ext cx="1666929" cy="1111286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41" name="Picture 40" descr="A person in a suit and tie">
            <a:extLst>
              <a:ext uri="{FF2B5EF4-FFF2-40B4-BE49-F238E27FC236}">
                <a16:creationId xmlns:a16="http://schemas.microsoft.com/office/drawing/2014/main" id="{E851C6DC-342F-7464-E024-1CC8FE380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393" y="1111008"/>
            <a:ext cx="1666928" cy="111128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3277D72F-E889-708B-0FCA-A6D1F587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69" y="2917500"/>
            <a:ext cx="1233487" cy="1431923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1917AE6-5D18-6F5A-936C-0805A16B95AE}"/>
              </a:ext>
            </a:extLst>
          </p:cNvPr>
          <p:cNvSpPr txBox="1"/>
          <p:nvPr/>
        </p:nvSpPr>
        <p:spPr>
          <a:xfrm>
            <a:off x="1176662" y="2380235"/>
            <a:ext cx="45823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Williams House </a:t>
            </a:r>
          </a:p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Speaker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501144D-8749-15C1-B95B-3E32FAE9E1EE}"/>
              </a:ext>
            </a:extLst>
          </p:cNvPr>
          <p:cNvSpPr txBox="1"/>
          <p:nvPr/>
        </p:nvSpPr>
        <p:spPr>
          <a:xfrm>
            <a:off x="-1259237" y="4417180"/>
            <a:ext cx="45823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Sullivan House </a:t>
            </a:r>
          </a:p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Speaker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7CDFA3-8EC4-59B9-BF5E-B6665FEE46F6}"/>
              </a:ext>
            </a:extLst>
          </p:cNvPr>
          <p:cNvSpPr txBox="1"/>
          <p:nvPr/>
        </p:nvSpPr>
        <p:spPr>
          <a:xfrm>
            <a:off x="2409989" y="4463963"/>
            <a:ext cx="21157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Sullivan Senate</a:t>
            </a:r>
          </a:p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President  </a:t>
            </a:r>
          </a:p>
        </p:txBody>
      </p:sp>
    </p:spTree>
    <p:extLst>
      <p:ext uri="{BB962C8B-B14F-4D97-AF65-F5344CB8AC3E}">
        <p14:creationId xmlns:p14="http://schemas.microsoft.com/office/powerpoint/2010/main" val="1972911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B22F897F-0165-5883-B41C-B967E640C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851" y="3600449"/>
            <a:ext cx="3921406" cy="1392383"/>
          </a:xfrm>
        </p:spPr>
        <p:txBody>
          <a:bodyPr anchor="t">
            <a:normAutofit/>
          </a:bodyPr>
          <a:lstStyle/>
          <a:p>
            <a:pPr marL="0" indent="0" algn="ctr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Students are part of the elected cabinet members, who hear top bills from the legislative branch and work with their department heads to research policy. </a:t>
            </a:r>
          </a:p>
          <a:p>
            <a:pPr marL="254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053288"/>
            <a:ext cx="9155399" cy="92522"/>
            <a:chOff x="-5025" y="6737718"/>
            <a:chExt cx="12207200" cy="123363"/>
          </a:xfrm>
        </p:grpSpPr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1CAB5C4-7685-FD47-1CE4-60945FE901E7}"/>
              </a:ext>
            </a:extLst>
          </p:cNvPr>
          <p:cNvSpPr/>
          <p:nvPr/>
        </p:nvSpPr>
        <p:spPr>
          <a:xfrm>
            <a:off x="0" y="4842164"/>
            <a:ext cx="9151632" cy="30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2507E0-A032-E7AA-EB91-FB05A4D5F97A}"/>
              </a:ext>
            </a:extLst>
          </p:cNvPr>
          <p:cNvSpPr/>
          <p:nvPr/>
        </p:nvSpPr>
        <p:spPr>
          <a:xfrm>
            <a:off x="7632" y="0"/>
            <a:ext cx="9144000" cy="60084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DEC1122B-3B94-E852-2155-275401E9D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997" y="18230"/>
            <a:ext cx="738161" cy="564386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EE520A45-0CA5-96CC-131D-BBEE8944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7" y="-24563"/>
            <a:ext cx="7886700" cy="6926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Executive Officers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4863D97-21F5-3B6B-4374-DFF9D52C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31" y="1120393"/>
            <a:ext cx="3569046" cy="2369127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84DCB93-903A-FB54-7B95-15B4FD3B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5" y="866288"/>
            <a:ext cx="1409806" cy="1438668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22D5D28-A170-1B87-91E8-1552108A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18" y="818831"/>
            <a:ext cx="1095078" cy="1535381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310443A6-2AD3-7E04-D4B7-1C9EFDFA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11" y="796818"/>
            <a:ext cx="1609870" cy="1515392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076B3596-B4FF-94B0-C7F3-11DA5B6F5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5" y="3274959"/>
            <a:ext cx="1841141" cy="1227175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D01C2BD1-EC4A-86BB-26E4-49AD4C1B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53" y="3205408"/>
            <a:ext cx="1486081" cy="1309821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2FD49-D78B-3A2A-B481-B4E59AB8F548}"/>
              </a:ext>
            </a:extLst>
          </p:cNvPr>
          <p:cNvSpPr txBox="1"/>
          <p:nvPr/>
        </p:nvSpPr>
        <p:spPr>
          <a:xfrm>
            <a:off x="63115" y="2432525"/>
            <a:ext cx="16607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Youth Governor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291D7-DCD5-D5B8-9FF8-7B9D68AFAF7D}"/>
              </a:ext>
            </a:extLst>
          </p:cNvPr>
          <p:cNvSpPr txBox="1"/>
          <p:nvPr/>
        </p:nvSpPr>
        <p:spPr>
          <a:xfrm>
            <a:off x="1745782" y="2421709"/>
            <a:ext cx="458239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Lt. Governor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B7CA5-B258-8CA3-0D04-E2DDBAED5116}"/>
              </a:ext>
            </a:extLst>
          </p:cNvPr>
          <p:cNvSpPr txBox="1"/>
          <p:nvPr/>
        </p:nvSpPr>
        <p:spPr>
          <a:xfrm>
            <a:off x="3323310" y="2456985"/>
            <a:ext cx="458239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Chief of Staff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083AB1-964E-8992-170B-360C22D882D6}"/>
              </a:ext>
            </a:extLst>
          </p:cNvPr>
          <p:cNvSpPr txBox="1"/>
          <p:nvPr/>
        </p:nvSpPr>
        <p:spPr>
          <a:xfrm>
            <a:off x="42016" y="4593978"/>
            <a:ext cx="209699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Chief Financial Officer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B01752-355E-BCBC-A43A-D6B4B515F573}"/>
              </a:ext>
            </a:extLst>
          </p:cNvPr>
          <p:cNvSpPr txBox="1"/>
          <p:nvPr/>
        </p:nvSpPr>
        <p:spPr>
          <a:xfrm>
            <a:off x="2128612" y="4515229"/>
            <a:ext cx="264616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Commissioner </a:t>
            </a:r>
          </a:p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of Agriculture </a:t>
            </a:r>
          </a:p>
        </p:txBody>
      </p:sp>
    </p:spTree>
    <p:extLst>
      <p:ext uri="{BB962C8B-B14F-4D97-AF65-F5344CB8AC3E}">
        <p14:creationId xmlns:p14="http://schemas.microsoft.com/office/powerpoint/2010/main" val="1690032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B22F897F-0165-5883-B41C-B967E640C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995" y="3962560"/>
            <a:ext cx="4097373" cy="879604"/>
          </a:xfrm>
        </p:spPr>
        <p:txBody>
          <a:bodyPr anchor="t">
            <a:normAutofit fontScale="85000" lnSpcReduction="10000"/>
          </a:bodyPr>
          <a:lstStyle/>
          <a:p>
            <a:pPr marL="0" indent="0" algn="ctr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Students act as Attorneys and Delegate Justices. They will learn to argue for both sides of the cas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and a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pply applicable legal precedents and principles. They will find issues within the cases and argue for petitioner and/or respondent.</a:t>
            </a: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053288"/>
            <a:ext cx="9155399" cy="92522"/>
            <a:chOff x="-5025" y="6737718"/>
            <a:chExt cx="12207200" cy="123363"/>
          </a:xfrm>
        </p:grpSpPr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1CAB5C4-7685-FD47-1CE4-60945FE901E7}"/>
              </a:ext>
            </a:extLst>
          </p:cNvPr>
          <p:cNvSpPr/>
          <p:nvPr/>
        </p:nvSpPr>
        <p:spPr>
          <a:xfrm>
            <a:off x="0" y="4842164"/>
            <a:ext cx="9151632" cy="30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2507E0-A032-E7AA-EB91-FB05A4D5F97A}"/>
              </a:ext>
            </a:extLst>
          </p:cNvPr>
          <p:cNvSpPr/>
          <p:nvPr/>
        </p:nvSpPr>
        <p:spPr>
          <a:xfrm>
            <a:off x="7632" y="0"/>
            <a:ext cx="9144000" cy="60084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DEC1122B-3B94-E852-2155-275401E9D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997" y="18230"/>
            <a:ext cx="738161" cy="564386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EE520A45-0CA5-96CC-131D-BBEE8944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7" y="-24563"/>
            <a:ext cx="7886700" cy="6926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Judicial Program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4B5F771-B39E-B31B-1D2E-30DEDE803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45" y="790030"/>
            <a:ext cx="4042323" cy="3031742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CB8549A-19B2-3985-42AA-40686CCF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1" y="1271472"/>
            <a:ext cx="1628198" cy="1864744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with long hair wearing a suit and tie&#10;&#10;Description automatically generated">
            <a:extLst>
              <a:ext uri="{FF2B5EF4-FFF2-40B4-BE49-F238E27FC236}">
                <a16:creationId xmlns:a16="http://schemas.microsoft.com/office/drawing/2014/main" id="{4DB83472-F205-FE1F-0204-917C0FBD2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557" y="1426258"/>
            <a:ext cx="2332760" cy="1555173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D6E8C-B84A-C33A-58D8-1B2A7D121FF1}"/>
              </a:ext>
            </a:extLst>
          </p:cNvPr>
          <p:cNvSpPr txBox="1"/>
          <p:nvPr/>
        </p:nvSpPr>
        <p:spPr>
          <a:xfrm>
            <a:off x="373228" y="891467"/>
            <a:ext cx="1447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Chief Justice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51BCBE-CB9A-09E7-F0F5-B08E9ED6712B}"/>
              </a:ext>
            </a:extLst>
          </p:cNvPr>
          <p:cNvSpPr txBox="1"/>
          <p:nvPr/>
        </p:nvSpPr>
        <p:spPr>
          <a:xfrm>
            <a:off x="2527540" y="834830"/>
            <a:ext cx="15586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Senior Justice 2022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077FC68-DFD8-A10C-B714-72A3CBA78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40" y="3166968"/>
            <a:ext cx="1314806" cy="1753075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3A239-B2C1-331E-EC5C-E57D2B4ED302}"/>
              </a:ext>
            </a:extLst>
          </p:cNvPr>
          <p:cNvSpPr txBox="1"/>
          <p:nvPr/>
        </p:nvSpPr>
        <p:spPr>
          <a:xfrm>
            <a:off x="811061" y="3856652"/>
            <a:ext cx="17268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Attorney General </a:t>
            </a:r>
          </a:p>
        </p:txBody>
      </p:sp>
    </p:spTree>
    <p:extLst>
      <p:ext uri="{BB962C8B-B14F-4D97-AF65-F5344CB8AC3E}">
        <p14:creationId xmlns:p14="http://schemas.microsoft.com/office/powerpoint/2010/main" val="3661745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5351"/>
            <a:ext cx="7829550" cy="623067"/>
          </a:xfrm>
        </p:spPr>
        <p:txBody>
          <a:bodyPr/>
          <a:lstStyle/>
          <a:p>
            <a:r>
              <a:rPr lang="en-US"/>
              <a:t>Improving Civic Education in Florida</a:t>
            </a:r>
            <a:endParaRPr lang="en-US" dirty="0"/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944195F3-000E-A990-4CE6-BA03A61E75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006007"/>
              </p:ext>
            </p:extLst>
          </p:nvPr>
        </p:nvGraphicFramePr>
        <p:xfrm>
          <a:off x="494179" y="1136719"/>
          <a:ext cx="7886700" cy="3875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828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45" y="486779"/>
            <a:ext cx="7886700" cy="692663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USFSP YMCA Civic Fellows Program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" y="1071923"/>
            <a:ext cx="8256105" cy="407157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Funded by a legislative appropriation, this is an academic year-long program, for which selected YMCA Youth In Government students earn six (6) credits at USFSP  for participation in the program.</a:t>
            </a:r>
          </a:p>
          <a:p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 3182 Florida Politics and Government </a:t>
            </a:r>
          </a:p>
          <a:p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LDR 3263 Community Leadership Practicum: Civic Fellows Program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Students participate in the Weekly Chapter Meetings at their local YMCA, the Youth Changemakers Summit in November, the State Assembly in Tallahassee in February/April, and the USFSP YMCA Civics Institute at the University of South Florida in St. Petersburg in June.  </a:t>
            </a:r>
          </a:p>
          <a:p>
            <a:pPr marL="0" indent="0">
              <a:buNone/>
            </a:pPr>
            <a:endParaRPr lang="en-US" sz="19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overall goals of the Civics Fellows Program include the following:</a:t>
            </a:r>
          </a:p>
          <a:p>
            <a:pPr lvl="0"/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Deepening understanding of government and its impact</a:t>
            </a:r>
          </a:p>
          <a:p>
            <a:pPr lvl="0"/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Improving civic engagement by the next generation of leaders</a:t>
            </a:r>
          </a:p>
          <a:p>
            <a:pPr lvl="0"/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Increasing rates of youth participation in important societal institutions including volunteering, voting, and school events</a:t>
            </a:r>
          </a:p>
          <a:p>
            <a:pPr lvl="0"/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Providing hands-on experiences in government and public service</a:t>
            </a:r>
          </a:p>
          <a:p>
            <a:pPr lvl="0"/>
            <a:r>
              <a:rPr lang="en-US" sz="1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Introducing college life to high school students through a summer institute program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933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{59DB9003-08C6-A44B-B374-62BE413F1DB3}tf16401378</Template>
  <TotalTime>25135</TotalTime>
  <Words>1586</Words>
  <Application>Microsoft Macintosh PowerPoint</Application>
  <PresentationFormat>On-screen Show (16:9)</PresentationFormat>
  <Paragraphs>174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Noto Sans Symbols</vt:lpstr>
      <vt:lpstr>Times New Roman</vt:lpstr>
      <vt:lpstr>Verdana</vt:lpstr>
      <vt:lpstr>Office Theme</vt:lpstr>
      <vt:lpstr>Engaging Youth in Civic Health The USF St. Petersburg YMCA Civic Fellows Program </vt:lpstr>
      <vt:lpstr>PowerPoint Presentation</vt:lpstr>
      <vt:lpstr>v</vt:lpstr>
      <vt:lpstr>v</vt:lpstr>
      <vt:lpstr>Model Legislator </vt:lpstr>
      <vt:lpstr>Executive Officers </vt:lpstr>
      <vt:lpstr>Judicial Program </vt:lpstr>
      <vt:lpstr>Improving Civic Education in Florida</vt:lpstr>
      <vt:lpstr>USFSP YMCA Civic Fellows Program  </vt:lpstr>
      <vt:lpstr>Curriculum Development for Civic Fellows Program</vt:lpstr>
      <vt:lpstr>Summer Civics Institute at USF St. Pete</vt:lpstr>
      <vt:lpstr>LDR 3263 Community Leadership Practicum Student Learning Outcomes</vt:lpstr>
      <vt:lpstr>LDR 3263 Community Leadership Practicum: Civic Fellows Program</vt:lpstr>
      <vt:lpstr>PowerPoint Presentation</vt:lpstr>
      <vt:lpstr>Summer Civics Institute at USF St. Pete</vt:lpstr>
      <vt:lpstr>PowerPoint Presentation</vt:lpstr>
      <vt:lpstr>PowerPoint Presentation</vt:lpstr>
      <vt:lpstr>PowerPoint Presentation</vt:lpstr>
      <vt:lpstr>Cultural Activities in Pinellas County</vt:lpstr>
      <vt:lpstr>Program Assessment and Impact</vt:lpstr>
      <vt:lpstr>PowerPoint Presentation</vt:lpstr>
      <vt:lpstr>PowerPoint Presentation</vt:lpstr>
      <vt:lpstr>PowerPoint Presentation</vt:lpstr>
      <vt:lpstr>PowerPoint Presentation</vt:lpstr>
      <vt:lpstr>2022</vt:lpstr>
      <vt:lpstr>Civic Fellows Portfolio</vt:lpstr>
      <vt:lpstr>Civic Fellow Perspective: Emily Vigil</vt:lpstr>
      <vt:lpstr>Reflections – Bringing College Civics Education to High School Students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DiMercurio, Kyrstin</dc:creator>
  <cp:lastModifiedBy>Robert Jones</cp:lastModifiedBy>
  <cp:revision>143</cp:revision>
  <cp:lastPrinted>2020-01-22T13:52:46Z</cp:lastPrinted>
  <dcterms:created xsi:type="dcterms:W3CDTF">2019-11-06T18:18:56Z</dcterms:created>
  <dcterms:modified xsi:type="dcterms:W3CDTF">2023-08-20T13:28:23Z</dcterms:modified>
</cp:coreProperties>
</file>