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0" r:id="rId2"/>
    <p:sldId id="315" r:id="rId3"/>
    <p:sldId id="318" r:id="rId4"/>
    <p:sldId id="319" r:id="rId5"/>
    <p:sldId id="305" r:id="rId6"/>
    <p:sldId id="306" r:id="rId7"/>
    <p:sldId id="296" r:id="rId8"/>
    <p:sldId id="308" r:id="rId9"/>
    <p:sldId id="264" r:id="rId10"/>
    <p:sldId id="316" r:id="rId11"/>
    <p:sldId id="314" r:id="rId12"/>
    <p:sldId id="291" r:id="rId13"/>
    <p:sldId id="304" r:id="rId14"/>
    <p:sldId id="295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075"/>
    <p:restoredTop sz="94690"/>
  </p:normalViewPr>
  <p:slideViewPr>
    <p:cSldViewPr snapToGrid="0" snapToObjects="1">
      <p:cViewPr>
        <p:scale>
          <a:sx n="55" d="100"/>
          <a:sy n="55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BB83-8628-DA46-8D70-0EEE5CE43E3F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97A0-DB5C-3F4F-83D7-D0C0A284C3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2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36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79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9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72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92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13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8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99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287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56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61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90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75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3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D0F9-A55F-564E-A4C5-EA9E03E0E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33CC4-1664-2C49-919F-DA0AAC159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F5D7-7863-A347-9FBF-8171E490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E97FE-8DBE-E048-9D0F-92BD109C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A5CF8-95E5-5E44-89BC-8CAB9D49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2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C4A5-708B-DC4B-BA9D-409D163E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42157-F0EF-F14C-9800-0DD7B4673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2337-0A52-8D4F-810B-DBE22AAE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92C79-DBD1-1341-BBB7-92CE61AA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EE11-6CF3-C043-B281-A5C7834A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1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CA87A-32D2-E645-9B2B-548B53F8E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339F9-BC58-4A45-852D-BE4249C9A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FF63-17D0-C24F-A29A-BF7BFDF8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ABE9-43C8-D14F-8CB2-AEED3C0B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AA09D-7185-A047-B05F-4450E500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600" y="-30163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215600" y="1600200"/>
            <a:ext cx="9760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1055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27400" y="2655751"/>
            <a:ext cx="873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9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626675"/>
            <a:ext cx="10515600" cy="201605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2669714"/>
            <a:ext cx="10515600" cy="750093"/>
          </a:xfrm>
        </p:spPr>
        <p:txBody>
          <a:bodyPr>
            <a:normAutofit/>
          </a:bodyPr>
          <a:lstStyle>
            <a:lvl1pPr marL="0" indent="0">
              <a:buNone/>
              <a:defRPr sz="2133" b="1" spc="133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1851" y="5879508"/>
            <a:ext cx="10515600" cy="396443"/>
          </a:xfrm>
        </p:spPr>
        <p:txBody>
          <a:bodyPr>
            <a:normAutofit/>
          </a:bodyPr>
          <a:lstStyle>
            <a:lvl1pPr marL="0" indent="0">
              <a:buNone/>
              <a:defRPr sz="1867" b="0">
                <a:solidFill>
                  <a:srgbClr val="ECEAD1"/>
                </a:solidFill>
                <a:effectLst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79375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A4A3-DBF6-0E4A-A86B-E48316F9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9F56-C363-AA49-9E24-AA75D0A22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E72B-CF23-8443-A448-749DAD16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A1647-7BA8-7A4E-A957-5F30221D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EC80-DCD7-8440-B657-6E6BD0CA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729D-A2F1-1742-8477-6CEF1A0A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C0477-7631-504B-87F9-32B324AB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47325-9AB2-774E-891F-9A952D56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FE4A1-49B6-C642-86FA-BFABA0F6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95CA-4289-1042-BC41-A07E1891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2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C21E-AA85-C545-8812-82E56BF8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B880-6A75-C64D-A7D4-8E837645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EED13-F7D2-BF4B-96AE-FC9C8BCA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DD943-04BB-CF41-B0FD-0D0209A6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06CC7-5CBC-E34E-9D72-B4316F47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B61A-1852-234D-8678-47D59172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0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5535-BB28-5744-9B55-DA0B0A26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0BC90-7C35-674D-AEEF-3C46C6CD3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2214B-31F0-F244-AF3F-9F6A1C8A4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B902C-2135-E948-BFCB-5D4A40BD5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AE387-E207-9645-AF87-1E1F5EAC6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AE558-55C7-4941-9559-718092B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71065-57CB-D44E-AA51-F41B1B18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E5EF4-15E5-4645-9BBC-BAEDBBC4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9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D6F6-EF39-1446-BDDF-AD2E889D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8A673-8AE9-CC4B-A52C-A91FBE96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9E2AF-EC4D-2C41-B325-967A1CDE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BE927-B3D4-8145-A1C4-E9076276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5BC34-768D-2A4F-9CF7-3E469336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0F8D-8C9B-6345-9CB6-BB22F6F2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ED493-4C43-3D45-B896-A988AE19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1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4B98-A425-E847-A3E3-D3297540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7DBE-9ABC-9A41-BE1B-B75E2AAB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877D4-86A8-5C41-82EA-E3D6B434F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F0409-D2E8-D740-A47C-A82AE31E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323FC-B6AE-FB44-9EBE-54F13A5F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9C3C4-4E30-9141-AD27-BFFB51A0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3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FDBD-46AC-2D40-AC9C-9C8243BF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D0147-B393-C140-B752-F73576CAD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DDBA6-6A63-F545-B1DC-F0F834C6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5C2B5-301B-974D-B64E-6942908A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4E05-29C6-F94B-B0D3-EF8FAF44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98D2F-924F-3247-8F5C-70392208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FD296-1871-7344-88E0-6EADB565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0F10-E5ED-2041-9018-5449BEBD6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6328-0490-124B-A957-2337C04BE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7710-FEE8-2B4F-BB65-D820E4BFE734}" type="datetimeFigureOut">
              <a:rPr lang="en-US" smtClean="0"/>
              <a:t>8/17/23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DE3D6-ED5F-5F4C-B0F2-4AF7697DF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9416-6662-1542-A7AA-A49E609D6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loridacivicadvanc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e.ne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floridacivicadvance.com/membershi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hyperlink" Target="https://floridacivicadvance.com/membership/" TargetMode="External"/><Relationship Id="rId4" Type="http://schemas.openxmlformats.org/officeDocument/2006/relationships/hyperlink" Target="https://www.floridacivicadvanc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e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4.jpg"/><Relationship Id="rId4" Type="http://schemas.openxmlformats.org/officeDocument/2006/relationships/hyperlink" Target="https://www.floridacivicadvanc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665781" y="551739"/>
            <a:ext cx="11795393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sz="42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5AAD9-3059-9242-84BC-BB5D1E35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305" y="2711041"/>
            <a:ext cx="2933389" cy="3073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F916A-4638-C64A-B9B7-98D0902EB540}"/>
              </a:ext>
            </a:extLst>
          </p:cNvPr>
          <p:cNvSpPr txBox="1"/>
          <p:nvPr/>
        </p:nvSpPr>
        <p:spPr>
          <a:xfrm>
            <a:off x="2712247" y="100531"/>
            <a:ext cx="7702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</a:p>
          <a:p>
            <a:pPr algn="ctr"/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91CC8-C78A-DFFF-9E9F-A89F1548AA12}"/>
              </a:ext>
            </a:extLst>
          </p:cNvPr>
          <p:cNvSpPr txBox="1"/>
          <p:nvPr/>
        </p:nvSpPr>
        <p:spPr>
          <a:xfrm>
            <a:off x="1348689" y="5941301"/>
            <a:ext cx="9655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hlinkClick r:id="rId4"/>
              </a:rPr>
              <a:t>https://floridacivicadvance.com</a:t>
            </a: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B05D49-B9A9-4035-2B0A-BC1D61C3A677}"/>
              </a:ext>
            </a:extLst>
          </p:cNvPr>
          <p:cNvSpPr/>
          <p:nvPr/>
        </p:nvSpPr>
        <p:spPr>
          <a:xfrm>
            <a:off x="292462" y="1505846"/>
            <a:ext cx="11768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FCA Third Thursday 2023 Webinar Series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29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67986" y="-621006"/>
            <a:ext cx="11524014" cy="46255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endParaRPr lang="en-US" b="1" dirty="0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latin typeface="+mj-lt"/>
                <a:cs typeface="Calibri" panose="020F0502020204030204" pitchFamily="34" charset="0"/>
              </a:rPr>
              <a:t>FCA Third Thursdays Webinar</a:t>
            </a:r>
          </a:p>
          <a:p>
            <a:pPr marL="0" indent="0" algn="ctr">
              <a:buNone/>
            </a:pPr>
            <a:r>
              <a:rPr lang="en-US" b="1" dirty="0">
                <a:latin typeface="+mj-lt"/>
              </a:rPr>
              <a:t>Thursday, September 21, 2023, 12-1:00 pm EDT</a:t>
            </a:r>
            <a:endParaRPr lang="en-US" i="1" dirty="0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EAE44-E3F1-423B-65FB-62E10394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364"/>
            <a:ext cx="1411357" cy="1568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B71A22-BBD0-0432-75E0-41C37FB29A7E}"/>
              </a:ext>
            </a:extLst>
          </p:cNvPr>
          <p:cNvSpPr txBox="1"/>
          <p:nvPr/>
        </p:nvSpPr>
        <p:spPr>
          <a:xfrm>
            <a:off x="943593" y="2277226"/>
            <a:ext cx="10972800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1100" b="1" i="0" u="none" strike="noStrike" dirty="0">
              <a:effectLst/>
              <a:latin typeface="+mj-lt"/>
            </a:endParaRP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  <a:p>
            <a:pPr marL="0" indent="0" algn="ctr">
              <a:buNone/>
            </a:pPr>
            <a:r>
              <a:rPr lang="en-US" sz="3200" b="1" dirty="0">
                <a:latin typeface="+mj-lt"/>
              </a:rPr>
              <a:t>The Miami Underline Conservancy: </a:t>
            </a:r>
          </a:p>
          <a:p>
            <a:pPr marL="0" indent="0" algn="ctr">
              <a:buNone/>
            </a:pPr>
            <a:r>
              <a:rPr lang="en-US" sz="3200" b="1" dirty="0">
                <a:latin typeface="+mj-lt"/>
              </a:rPr>
              <a:t>Reimagining the Civic Commons and Advancing Civic Health </a:t>
            </a:r>
          </a:p>
          <a:p>
            <a:endParaRPr lang="en-US" sz="1800" dirty="0">
              <a:effectLst/>
              <a:latin typeface="CircularStd"/>
            </a:endParaRPr>
          </a:p>
          <a:p>
            <a:pPr algn="just"/>
            <a:r>
              <a:rPr lang="en-US" sz="2400" dirty="0">
                <a:latin typeface="+mj-lt"/>
              </a:rPr>
              <a:t>T</a:t>
            </a:r>
            <a:r>
              <a:rPr lang="en-US" sz="2400" dirty="0">
                <a:effectLst/>
                <a:latin typeface="+mj-lt"/>
              </a:rPr>
              <a:t>ransforming public places into civic assets for the whole community the Underline this 120-acre, world-class linear park spanning 10-miles below Miami’s Metrorail that will transform regional mobility and celebrate diversity, equity, culture, and lifelong learning. </a:t>
            </a:r>
          </a:p>
          <a:p>
            <a:pPr marL="0" indent="0" algn="ctr">
              <a:buNone/>
            </a:pPr>
            <a:endParaRPr lang="en-US" sz="4400" b="1" i="0" u="none" strike="noStrike" dirty="0">
              <a:effectLst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F7034-EC59-5688-5FC5-35F24D32DD41}"/>
              </a:ext>
            </a:extLst>
          </p:cNvPr>
          <p:cNvSpPr txBox="1"/>
          <p:nvPr/>
        </p:nvSpPr>
        <p:spPr>
          <a:xfrm>
            <a:off x="3694086" y="6123891"/>
            <a:ext cx="613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+mj-lt"/>
                <a:cs typeface="Calibri" panose="020F0502020204030204" pitchFamily="34" charset="0"/>
              </a:rPr>
              <a:t>See FCA Website for registration: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66F71-4EF2-AF54-5A73-755989798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492" y="2430223"/>
            <a:ext cx="5391002" cy="908374"/>
          </a:xfrm>
          <a:prstGeom prst="rect">
            <a:avLst/>
          </a:prstGeom>
        </p:spPr>
      </p:pic>
      <p:pic>
        <p:nvPicPr>
          <p:cNvPr id="8" name="Picture 7" descr="A green line with numbers and a line&#10;&#10;Description automatically generated">
            <a:extLst>
              <a:ext uri="{FF2B5EF4-FFF2-40B4-BE49-F238E27FC236}">
                <a16:creationId xmlns:a16="http://schemas.microsoft.com/office/drawing/2014/main" id="{19905A66-9EA1-9319-0AC2-BBF9123D0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959" y="1565104"/>
            <a:ext cx="3151383" cy="2040464"/>
          </a:xfrm>
          <a:prstGeom prst="rect">
            <a:avLst/>
          </a:prstGeom>
        </p:spPr>
      </p:pic>
      <p:pic>
        <p:nvPicPr>
          <p:cNvPr id="10" name="Picture 9" descr="A green sign with white text&#10;&#10;Description automatically generated">
            <a:extLst>
              <a:ext uri="{FF2B5EF4-FFF2-40B4-BE49-F238E27FC236}">
                <a16:creationId xmlns:a16="http://schemas.microsoft.com/office/drawing/2014/main" id="{96AD0A57-84AE-F58E-71B8-8AF372DAD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4" y="1565104"/>
            <a:ext cx="2713606" cy="20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761960" y="2214567"/>
            <a:ext cx="9936480" cy="37792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endParaRPr lang="en-US" sz="3600" b="1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cs typeface="Calibri" panose="020F0502020204030204" pitchFamily="34" charset="0"/>
              </a:rPr>
              <a:t>   SAVE THE DATE</a:t>
            </a:r>
            <a:endParaRPr lang="en-US" sz="40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cs typeface="Calibri" panose="020F0502020204030204" pitchFamily="34" charset="0"/>
              </a:rPr>
              <a:t>            </a:t>
            </a:r>
          </a:p>
          <a:p>
            <a:pPr marL="0" indent="0" algn="ctr">
              <a:buNone/>
            </a:pPr>
            <a:endParaRPr lang="en-US" sz="2000" b="1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4000" b="1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i="1" dirty="0">
                <a:latin typeface="+mj-lt"/>
                <a:cs typeface="Calibri" panose="020F0502020204030204" pitchFamily="34" charset="0"/>
              </a:rPr>
              <a:t>Where: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+mj-lt"/>
                <a:cs typeface="Calibri" panose="020F0502020204030204" pitchFamily="34" charset="0"/>
              </a:rPr>
              <a:t>Center for Health Equity, </a:t>
            </a:r>
          </a:p>
          <a:p>
            <a:pPr marL="0" indent="0" algn="ctr">
              <a:buNone/>
            </a:pPr>
            <a:r>
              <a:rPr lang="en-US" sz="3200" b="1" dirty="0">
                <a:latin typeface="+mj-lt"/>
                <a:cs typeface="Calibri" panose="020F0502020204030204" pitchFamily="34" charset="0"/>
              </a:rPr>
              <a:t>St Petersburg, Florida</a:t>
            </a:r>
          </a:p>
          <a:p>
            <a:pPr marL="0" indent="0" algn="ctr">
              <a:buNone/>
            </a:pPr>
            <a:r>
              <a:rPr lang="en-US" sz="3200" b="1" i="1" dirty="0">
                <a:latin typeface="+mj-lt"/>
                <a:cs typeface="Calibri" panose="020F0502020204030204" pitchFamily="34" charset="0"/>
              </a:rPr>
              <a:t>Register Online Now</a:t>
            </a: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11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4B373-74F6-F3B7-7081-BB718F839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117" y="2400955"/>
            <a:ext cx="3065926" cy="3406444"/>
          </a:xfrm>
          <a:prstGeom prst="rect">
            <a:avLst/>
          </a:prstGeom>
        </p:spPr>
      </p:pic>
      <p:pic>
        <p:nvPicPr>
          <p:cNvPr id="4" name="Picture 3" descr="A blurry image of a conference&#10;&#10;Description automatically generated">
            <a:extLst>
              <a:ext uri="{FF2B5EF4-FFF2-40B4-BE49-F238E27FC236}">
                <a16:creationId xmlns:a16="http://schemas.microsoft.com/office/drawing/2014/main" id="{5AE41780-881A-ED22-D6BD-C422B734D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982" y="1288473"/>
            <a:ext cx="4972436" cy="33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1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507206" y="1123016"/>
            <a:ext cx="11177588" cy="3297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cs typeface="Calibri" panose="020F0502020204030204" pitchFamily="34" charset="0"/>
              </a:rPr>
              <a:t>In Case You Missed Past FCA Civic Excellence Webinars </a:t>
            </a:r>
          </a:p>
          <a:p>
            <a:pPr marL="0" indent="0" algn="ctr">
              <a:buNone/>
            </a:pPr>
            <a:r>
              <a:rPr lang="en-US" sz="2400" b="1" dirty="0">
                <a:cs typeface="Calibri" panose="020F0502020204030204" pitchFamily="34" charset="0"/>
              </a:rPr>
              <a:t>Visit our website: </a:t>
            </a:r>
            <a:r>
              <a:rPr lang="en-US" sz="2400" dirty="0">
                <a:hlinkClick r:id="rId3"/>
              </a:rPr>
              <a:t>https://www.floridacivicadvance.net</a:t>
            </a:r>
            <a:endParaRPr lang="en-US" sz="2400" dirty="0"/>
          </a:p>
          <a:p>
            <a:pPr marL="0" indent="0">
              <a:buNone/>
            </a:pPr>
            <a:r>
              <a:rPr lang="en-US" sz="3600" b="1" dirty="0"/>
              <a:t>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12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3B3901-CE51-1ABF-A925-4E49F6A45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703" y="2326697"/>
            <a:ext cx="3412942" cy="4416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5B1F9-245E-C42B-402D-004616CD6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912" y="2266216"/>
            <a:ext cx="3412940" cy="4416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F8F25-6DF5-16DC-5875-C548226CD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93" y="2351823"/>
            <a:ext cx="3393527" cy="43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</a:t>
            </a:r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Civic Health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13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5AC44-6580-5E5D-CC6F-9F8D137C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4821" y="1270034"/>
            <a:ext cx="3543154" cy="39366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7488" y="1663569"/>
            <a:ext cx="9434911" cy="4967600"/>
          </a:xfrm>
        </p:spPr>
        <p:txBody>
          <a:bodyPr/>
          <a:lstStyle/>
          <a:p>
            <a:pPr marL="101598" indent="0">
              <a:buNone/>
            </a:pPr>
            <a:r>
              <a:rPr lang="en-US" sz="3000" b="1" dirty="0"/>
              <a:t>Join us in advancing civic health in Florida’s communities!</a:t>
            </a:r>
          </a:p>
          <a:p>
            <a:pPr marL="101598" indent="0" algn="ctr">
              <a:buNone/>
            </a:pPr>
            <a:endParaRPr lang="en-US" sz="1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101598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Florida Civic Advance Membership</a:t>
            </a:r>
          </a:p>
          <a:p>
            <a:pPr marL="101598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We welcome organizations and individuals to join as FCA members to build together a new nonprofit membership network dedicated to increasing civic practices and advancing civic health in Florida’s communities</a:t>
            </a:r>
          </a:p>
          <a:p>
            <a:endParaRPr lang="en-US" sz="1200" dirty="0"/>
          </a:p>
          <a:p>
            <a:pPr marL="101598" indent="0" algn="ctr">
              <a:buNone/>
            </a:pPr>
            <a:r>
              <a:rPr lang="en-US" sz="3600" dirty="0">
                <a:hlinkClick r:id="rId4"/>
              </a:rPr>
              <a:t>https://floridacivicadvance.com/membership/</a:t>
            </a:r>
            <a:endParaRPr lang="en-US" sz="3600" dirty="0"/>
          </a:p>
          <a:p>
            <a:pPr marL="101598" indent="0" algn="ctr">
              <a:buNone/>
            </a:pPr>
            <a:endParaRPr lang="en-US" dirty="0"/>
          </a:p>
          <a:p>
            <a:pPr marL="10159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9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09600" y="1792551"/>
            <a:ext cx="8108725" cy="37792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cs typeface="Calibri" panose="020F0502020204030204" pitchFamily="34" charset="0"/>
              </a:rPr>
              <a:t>FCA Website</a:t>
            </a:r>
            <a:endParaRPr lang="en-US" sz="3600" b="1" u="sng" dirty="0">
              <a:hlinkClick r:id="rId3"/>
            </a:endParaRPr>
          </a:p>
          <a:p>
            <a:pPr marL="0" indent="0" algn="ctr">
              <a:buNone/>
            </a:pPr>
            <a:r>
              <a:rPr lang="en-US" sz="3600" dirty="0">
                <a:hlinkClick r:id="rId4"/>
              </a:rPr>
              <a:t>https://www.floridacivicadvance.com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Membership Benefits and Application </a:t>
            </a:r>
          </a:p>
          <a:p>
            <a:pPr marL="101598" indent="0" algn="ctr">
              <a:buNone/>
            </a:pPr>
            <a:r>
              <a:rPr lang="en-US" sz="3200" dirty="0">
                <a:hlinkClick r:id="rId5"/>
              </a:rPr>
              <a:t>https://floridacivicadvance.com/membership/</a:t>
            </a:r>
            <a:endParaRPr lang="en-US" sz="3200" dirty="0"/>
          </a:p>
          <a:p>
            <a:pPr marL="101598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14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4B373-74F6-F3B7-7081-BB718F839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912" y="2246567"/>
            <a:ext cx="3401437" cy="37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09599" y="2344493"/>
            <a:ext cx="10972799" cy="42989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r>
              <a:rPr lang="en-US" sz="3600" dirty="0">
                <a:hlinkClick r:id="rId4"/>
              </a:rPr>
              <a:t>https://www.floridacivicadvance.com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15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EAE44-E3F1-423B-65FB-62E10394D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7755"/>
            <a:ext cx="3615397" cy="4016944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D3056C6-268C-473E-0730-F727E1EEF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996" y="1776068"/>
            <a:ext cx="5555108" cy="31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/>
            </a:br>
            <a:r>
              <a:rPr lang="en" b="1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>
                <a:solidFill>
                  <a:schemeClr val="accent1">
                    <a:lumMod val="75000"/>
                  </a:schemeClr>
                </a:solidFill>
              </a:rPr>
            </a:b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718618" y="-459300"/>
            <a:ext cx="11524014" cy="46255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endParaRPr lang="en-US" b="1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b="1">
                <a:latin typeface="+mj-lt"/>
                <a:cs typeface="Calibri" panose="020F0502020204030204" pitchFamily="34" charset="0"/>
              </a:rPr>
              <a:t>FCA Third Thursdays Webinar</a:t>
            </a:r>
          </a:p>
          <a:p>
            <a:pPr marL="0" indent="0" algn="ctr">
              <a:buNone/>
            </a:pPr>
            <a:r>
              <a:rPr lang="en-US" sz="3200" b="1">
                <a:latin typeface="+mj-lt"/>
              </a:rPr>
              <a:t>Thursday, July 20, 2023, 12-1:00 pm, EDT</a:t>
            </a:r>
            <a:endParaRPr lang="en-US" sz="3200" i="1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71A22-BBD0-0432-75E0-41C37FB29A7E}"/>
              </a:ext>
            </a:extLst>
          </p:cNvPr>
          <p:cNvSpPr txBox="1"/>
          <p:nvPr/>
        </p:nvSpPr>
        <p:spPr>
          <a:xfrm>
            <a:off x="609600" y="2810985"/>
            <a:ext cx="10972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Verdana" panose="020B0604030504040204" pitchFamily="34" charset="0"/>
              </a:rPr>
              <a:t>Engaging Youth in Civic Health: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Verdana" panose="020B0604030504040204" pitchFamily="34" charset="0"/>
              </a:rPr>
              <a:t>The USF St. Petersburg , Florida State Alliance of YMCAs’ Civic Fellows Program</a:t>
            </a:r>
            <a:endParaRPr lang="en-US" sz="4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4" name="Picture 3" descr="A map of the state of florida&#10;&#10;Description automatically generated with medium confidence">
            <a:extLst>
              <a:ext uri="{FF2B5EF4-FFF2-40B4-BE49-F238E27FC236}">
                <a16:creationId xmlns:a16="http://schemas.microsoft.com/office/drawing/2014/main" id="{B9218023-8733-9787-EBCA-4A4B4634C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76193" cy="22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8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544128" y="1195479"/>
            <a:ext cx="7277878" cy="163113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Florida Civic Advance 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Advancing Civic Health in Florida’s Communities</a:t>
            </a:r>
            <a:b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IS  CIVIC HEALTH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br>
              <a:rPr lang="en-US" sz="32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128" y="2660586"/>
            <a:ext cx="10969848" cy="3547872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120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Civic health </a:t>
            </a:r>
            <a:r>
              <a:rPr lang="en-US" sz="1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relates to: </a:t>
            </a:r>
          </a:p>
          <a:p>
            <a:pPr marL="0" indent="0" algn="ctr">
              <a:buNone/>
            </a:pPr>
            <a:endParaRPr lang="en-US" sz="120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143000" indent="-1143000"/>
            <a:r>
              <a:rPr lang="en-US" sz="111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</a:t>
            </a:r>
            <a:r>
              <a:rPr lang="en-US" sz="1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he overall </a:t>
            </a:r>
            <a:r>
              <a:rPr lang="en-US" sz="111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wellbeing</a:t>
            </a:r>
            <a:r>
              <a:rPr lang="en-US" sz="1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of residents, neighborhoods, and communities,</a:t>
            </a:r>
          </a:p>
          <a:p>
            <a:pPr marL="1143000" indent="-1143000"/>
            <a:r>
              <a:rPr lang="en-US" sz="1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Using their </a:t>
            </a:r>
            <a:r>
              <a:rPr lang="en-US" sz="111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voices</a:t>
            </a:r>
            <a:r>
              <a:rPr lang="en-US" sz="1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to find solutions together</a:t>
            </a:r>
          </a:p>
          <a:p>
            <a:pPr marL="1143000" indent="-1143000"/>
            <a:r>
              <a:rPr lang="en-US" sz="111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To </a:t>
            </a:r>
            <a:r>
              <a:rPr lang="en-US" sz="111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improve the community </a:t>
            </a:r>
          </a:p>
          <a:p>
            <a:pPr marL="0" indent="0" algn="ctr">
              <a:buNone/>
            </a:pPr>
            <a:endParaRPr lang="en-US" sz="120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/>
            <a:endParaRPr lang="en-US" sz="9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80985" indent="0">
              <a:buNone/>
            </a:pPr>
            <a:endParaRPr lang="en-US" sz="15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5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544128" y="1195479"/>
            <a:ext cx="7277878" cy="163113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Florida Civic Advance </a:t>
            </a:r>
            <a:b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Advancing Civic Health in Florida’s Communities</a:t>
            </a:r>
            <a:b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2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IS  CIVIC HEALTH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br>
              <a:rPr lang="en-US" sz="32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2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128" y="2639664"/>
            <a:ext cx="10969848" cy="3716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Communities with strong indicators of civic health have: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/>
            <a:r>
              <a:rPr lang="en-US" sz="9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7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80985" indent="0">
              <a:buNone/>
            </a:pPr>
            <a:endParaRPr lang="en-US" sz="15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4F4486B-DECA-CEA5-B1FF-0B3213F45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70168"/>
              </p:ext>
            </p:extLst>
          </p:nvPr>
        </p:nvGraphicFramePr>
        <p:xfrm>
          <a:off x="611076" y="3326130"/>
          <a:ext cx="10835952" cy="35098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17976">
                  <a:extLst>
                    <a:ext uri="{9D8B030D-6E8A-4147-A177-3AD203B41FA5}">
                      <a16:colId xmlns:a16="http://schemas.microsoft.com/office/drawing/2014/main" val="709373076"/>
                    </a:ext>
                  </a:extLst>
                </a:gridCol>
                <a:gridCol w="5417976">
                  <a:extLst>
                    <a:ext uri="{9D8B030D-6E8A-4147-A177-3AD203B41FA5}">
                      <a16:colId xmlns:a16="http://schemas.microsoft.com/office/drawing/2014/main" val="2976795239"/>
                    </a:ext>
                  </a:extLst>
                </a:gridCol>
              </a:tblGrid>
              <a:tr h="9445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Higher employment rates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32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Accessible</a:t>
                      </a:r>
                      <a:r>
                        <a:rPr lang="en-US" sz="3200" b="0" kern="1200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 civic gathering places in libraries &amp; parks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75673"/>
                  </a:ext>
                </a:extLst>
              </a:tr>
              <a:tr h="9445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S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tronger schools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More responsive local governments, 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52311"/>
                  </a:ext>
                </a:extLst>
              </a:tr>
              <a:tr h="13762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B</a:t>
                      </a: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etter individual physical 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32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Their residents live longer healthier lives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20794"/>
                  </a:ext>
                </a:extLst>
              </a:tr>
            </a:tbl>
          </a:graphicData>
        </a:graphic>
      </p:graphicFrame>
      <p:pic>
        <p:nvPicPr>
          <p:cNvPr id="5" name="Picture 4" descr="A logo with blue and orange lines&#10;&#10;Description automatically generated">
            <a:extLst>
              <a:ext uri="{FF2B5EF4-FFF2-40B4-BE49-F238E27FC236}">
                <a16:creationId xmlns:a16="http://schemas.microsoft.com/office/drawing/2014/main" id="{D1B419A2-DE5F-6F2D-5DAE-2BB7AD787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488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4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30936" y="1044702"/>
            <a:ext cx="7094811" cy="148132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>
              <a:spcBef>
                <a:spcPct val="0"/>
              </a:spcBef>
            </a:pP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Florida Civic Advance </a:t>
            </a:r>
            <a:br>
              <a:rPr lang="en-US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100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Advancing Civic Health in Florida’s Communities</a:t>
            </a:r>
            <a:b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CIVIC HEALTH CHALLENGE</a:t>
            </a:r>
            <a:br>
              <a:rPr lang="en-US" sz="1100" b="1" dirty="0">
                <a:latin typeface="+mj-lt"/>
              </a:rPr>
            </a:br>
            <a:br>
              <a:rPr lang="en-US" sz="1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740598"/>
            <a:ext cx="10117929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1598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Florida, the 3</a:t>
            </a:r>
            <a:r>
              <a:rPr lang="en-US" b="1" baseline="30000" dirty="0">
                <a:latin typeface="+mj-lt"/>
              </a:rPr>
              <a:t>rd</a:t>
            </a:r>
            <a:r>
              <a:rPr lang="en-US" b="1" dirty="0">
                <a:latin typeface="+mj-lt"/>
              </a:rPr>
              <a:t> largest state, ranks among the </a:t>
            </a:r>
            <a:r>
              <a:rPr lang="en-US" b="1" u="sng" dirty="0">
                <a:latin typeface="+mj-lt"/>
              </a:rPr>
              <a:t>lowest states </a:t>
            </a:r>
            <a:r>
              <a:rPr lang="en-US" b="1" dirty="0">
                <a:latin typeface="+mj-lt"/>
              </a:rPr>
              <a:t>in terms of civic health. We want to change that.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50th in nation in volunteering among 50 states (2015)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49th in belonging to a civic organization (2013)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50th in donating to charity (2015)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50th in helping neighbors fix a community problem (2015) and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50th attending public meetings (2015) 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 descr="A logo with blue and orange lines&#10;&#10;Description automatically generated">
            <a:extLst>
              <a:ext uri="{FF2B5EF4-FFF2-40B4-BE49-F238E27FC236}">
                <a16:creationId xmlns:a16="http://schemas.microsoft.com/office/drawing/2014/main" id="{8F6B4962-8127-2D6C-5AC7-518898979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488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6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254" y="1066060"/>
            <a:ext cx="9630639" cy="4967600"/>
          </a:xfrm>
        </p:spPr>
        <p:txBody>
          <a:bodyPr/>
          <a:lstStyle/>
          <a:p>
            <a:pPr marL="101598" indent="0">
              <a:buNone/>
            </a:pPr>
            <a:endParaRPr lang="en-US" sz="1200" dirty="0"/>
          </a:p>
          <a:p>
            <a:pPr marL="101598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41839-1720-C9B2-9089-D3350814B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548" y="0"/>
            <a:ext cx="12683096" cy="64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1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42127" y="702182"/>
            <a:ext cx="11408229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br>
              <a:rPr lang="en" sz="3600" dirty="0"/>
            </a:br>
            <a:r>
              <a:rPr lang="en" sz="4000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Verdana" panose="020B0604030504040204" pitchFamily="34" charset="0"/>
              </a:rPr>
              <a:t>Engaging Youth in Civic Health: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Verdana" panose="020B0604030504040204" pitchFamily="34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Verdana" panose="020B0604030504040204" pitchFamily="34" charset="0"/>
              </a:rPr>
              <a:t>The USF St. Petersburg , Florida State Alliance of YMCAs’ Civic Fellows Program</a:t>
            </a:r>
            <a:br>
              <a:rPr lang="en-US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</a:br>
            <a:r>
              <a:rPr lang="en-US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ntroducing the Presenters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endParaRPr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7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62F01-2BF8-0E49-2DEE-CC43EEA26E43}"/>
              </a:ext>
            </a:extLst>
          </p:cNvPr>
          <p:cNvSpPr txBox="1"/>
          <p:nvPr/>
        </p:nvSpPr>
        <p:spPr>
          <a:xfrm>
            <a:off x="550314" y="3788833"/>
            <a:ext cx="1264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Bob Jones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Moderator</a:t>
            </a:r>
          </a:p>
          <a:p>
            <a:r>
              <a:rPr lang="en-US" dirty="0">
                <a:latin typeface="+mj-lt"/>
              </a:rPr>
              <a:t>FCA Board Member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80D62-099D-EE2E-23D1-86A2FEADC4E9}"/>
              </a:ext>
            </a:extLst>
          </p:cNvPr>
          <p:cNvSpPr txBox="1"/>
          <p:nvPr/>
        </p:nvSpPr>
        <p:spPr>
          <a:xfrm>
            <a:off x="2728438" y="4415660"/>
            <a:ext cx="2306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j-lt"/>
              </a:rPr>
              <a:t>Judithanne</a:t>
            </a:r>
            <a:r>
              <a:rPr lang="en-US" b="1" dirty="0">
                <a:latin typeface="+mj-lt"/>
              </a:rPr>
              <a:t> </a:t>
            </a:r>
            <a:r>
              <a:rPr lang="en-US" b="1" i="0" u="none" strike="noStrike" dirty="0">
                <a:effectLst/>
                <a:latin typeface="+mj-lt"/>
              </a:rPr>
              <a:t>McLauchlan</a:t>
            </a:r>
            <a:r>
              <a:rPr lang="en-US" b="0" i="0" u="none" strike="noStrike" dirty="0">
                <a:effectLst/>
                <a:latin typeface="+mj-lt"/>
              </a:rPr>
              <a:t> </a:t>
            </a:r>
          </a:p>
          <a:p>
            <a:r>
              <a:rPr lang="en-US" dirty="0">
                <a:latin typeface="+mj-lt"/>
              </a:rPr>
              <a:t>Professor, Florida Studies,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Lead Instructor for the USFSP YMCA Civic Fellows Program</a:t>
            </a:r>
            <a:endParaRPr lang="en-US" dirty="0">
              <a:latin typeface="+mj-lt"/>
            </a:endParaRPr>
          </a:p>
        </p:txBody>
      </p:sp>
      <p:pic>
        <p:nvPicPr>
          <p:cNvPr id="10" name="Picture 9" descr="A picture containing person, indoor, people&#10;&#10;Description automatically generated">
            <a:extLst>
              <a:ext uri="{FF2B5EF4-FFF2-40B4-BE49-F238E27FC236}">
                <a16:creationId xmlns:a16="http://schemas.microsoft.com/office/drawing/2014/main" id="{C0504DA7-481B-9154-0914-65C0916B0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64" y="2237474"/>
            <a:ext cx="1337516" cy="1551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1FD5DC-F8D2-ECD0-14FC-A369E16BD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3" y="5625238"/>
            <a:ext cx="1861476" cy="8376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BDFC51-4094-EEC2-981A-824D44A76486}"/>
              </a:ext>
            </a:extLst>
          </p:cNvPr>
          <p:cNvSpPr txBox="1"/>
          <p:nvPr/>
        </p:nvSpPr>
        <p:spPr>
          <a:xfrm>
            <a:off x="5044779" y="4368782"/>
            <a:ext cx="2102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0" u="none" strike="noStrike" dirty="0">
                <a:solidFill>
                  <a:srgbClr val="222222"/>
                </a:solidFill>
                <a:effectLst/>
                <a:latin typeface="+mj-lt"/>
              </a:rPr>
              <a:t>Chelsea Coombes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+mj-lt"/>
              </a:rPr>
              <a:t>State Director, Civic Engagement and Teen Initiatives, Florida State Alliance of YMCAs &amp; Foundation</a:t>
            </a:r>
            <a:endParaRPr lang="en-US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2157F-BA53-0167-BD36-B825D789E085}"/>
              </a:ext>
            </a:extLst>
          </p:cNvPr>
          <p:cNvSpPr txBox="1"/>
          <p:nvPr/>
        </p:nvSpPr>
        <p:spPr>
          <a:xfrm>
            <a:off x="7376718" y="4376291"/>
            <a:ext cx="208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dirty="0">
                <a:effectLst/>
                <a:latin typeface="+mj-lt"/>
              </a:rPr>
              <a:t>Emily Vigil</a:t>
            </a:r>
            <a:r>
              <a:rPr lang="en-US" b="0" i="0" u="none" strike="noStrike" dirty="0">
                <a:effectLst/>
                <a:latin typeface="+mj-lt"/>
              </a:rPr>
              <a:t>, </a:t>
            </a:r>
          </a:p>
          <a:p>
            <a:r>
              <a:rPr lang="en-US" b="0" i="0" u="none" strike="noStrike" dirty="0">
                <a:effectLst/>
                <a:latin typeface="+mj-lt"/>
              </a:rPr>
              <a:t>High School Senior, 2021-2022 Civic Institute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11C16F-EA01-D007-403A-97B21235DC1E}"/>
              </a:ext>
            </a:extLst>
          </p:cNvPr>
          <p:cNvSpPr txBox="1"/>
          <p:nvPr/>
        </p:nvSpPr>
        <p:spPr>
          <a:xfrm>
            <a:off x="9742815" y="4368782"/>
            <a:ext cx="1894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dirty="0">
                <a:effectLst/>
                <a:latin typeface="+mj-lt"/>
              </a:rPr>
              <a:t>Chole </a:t>
            </a:r>
            <a:r>
              <a:rPr lang="en-US" b="1" i="0" u="none" strike="noStrike" dirty="0" err="1">
                <a:effectLst/>
                <a:latin typeface="+mj-lt"/>
              </a:rPr>
              <a:t>Migut</a:t>
            </a:r>
            <a:endParaRPr lang="en-US" b="0" i="0" u="none" strike="noStrike" dirty="0">
              <a:effectLst/>
              <a:latin typeface="+mj-lt"/>
            </a:endParaRPr>
          </a:p>
          <a:p>
            <a:r>
              <a:rPr lang="en-US" b="0" i="0" u="none" strike="noStrike" dirty="0">
                <a:effectLst/>
                <a:latin typeface="+mj-lt"/>
              </a:rPr>
              <a:t>High School Junior, 2022-2023 Civic Institute</a:t>
            </a:r>
            <a:endParaRPr lang="en-US" dirty="0">
              <a:latin typeface="+mj-lt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,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C813E-B62D-418D-E765-B2C241CC3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553" y="2496937"/>
            <a:ext cx="1337517" cy="1754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DF34E-5DBE-5205-0784-42503B81D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718" y="2416982"/>
            <a:ext cx="1546748" cy="18383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7EF37E-25AC-27B0-0272-2512D4686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499" y="-148618"/>
            <a:ext cx="1422400" cy="1422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07A7E7-CBCB-4D09-3726-BF83AA2EA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493" y="2416982"/>
            <a:ext cx="1546747" cy="1812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54B3FB-4885-06DD-1063-9EE95E171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3581" y="-228573"/>
            <a:ext cx="1658419" cy="1658419"/>
          </a:xfrm>
          <a:prstGeom prst="rect">
            <a:avLst/>
          </a:prstGeom>
        </p:spPr>
      </p:pic>
      <p:pic>
        <p:nvPicPr>
          <p:cNvPr id="24" name="Picture 23" descr="A person smiling at camera&#10;&#10;Description automatically generated">
            <a:extLst>
              <a:ext uri="{FF2B5EF4-FFF2-40B4-BE49-F238E27FC236}">
                <a16:creationId xmlns:a16="http://schemas.microsoft.com/office/drawing/2014/main" id="{E7E40B33-6B6E-63E2-5CBC-5390042C6E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6657" y="2319007"/>
            <a:ext cx="1426421" cy="19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83771" y="447532"/>
            <a:ext cx="11408229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3600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Advancing Civic Health in Florida’s Communities</a:t>
            </a:r>
            <a:br>
              <a:rPr lang="en" sz="1200" dirty="0"/>
            </a:br>
            <a:br>
              <a:rPr lang="en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“Engaging Youth in Civic Health””</a:t>
            </a:r>
            <a:endParaRPr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8</a:t>
            </a:fld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97C9AA-93BE-951D-FBDB-2F846095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8184"/>
            <a:ext cx="1295400" cy="1357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B2E127-4B2F-C5C3-FAA0-3F39DF0536F1}"/>
              </a:ext>
            </a:extLst>
          </p:cNvPr>
          <p:cNvSpPr txBox="1"/>
          <p:nvPr/>
        </p:nvSpPr>
        <p:spPr>
          <a:xfrm>
            <a:off x="1045669" y="1947708"/>
            <a:ext cx="101006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j-lt"/>
              </a:rPr>
              <a:t>What do you want to Learn From Today’s Webinar?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r>
              <a:rPr lang="en-US" sz="2400" b="1" dirty="0"/>
              <a:t>Who:</a:t>
            </a:r>
            <a:r>
              <a:rPr lang="en-US" sz="2400" dirty="0">
                <a:latin typeface="+mj-lt"/>
              </a:rPr>
              <a:t> Florida State YMCA Alliance, USF St Petersburg,  The Florida Civic Advance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b="1" dirty="0"/>
              <a:t>What</a:t>
            </a:r>
            <a:r>
              <a:rPr lang="en-US" b="1" dirty="0"/>
              <a:t>:</a:t>
            </a:r>
            <a:r>
              <a:rPr lang="en-US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 The Civic Institute model for youth engagement.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More information on youth voice. What has been successful, best practices, lessons learned.</a:t>
            </a:r>
            <a:endParaRPr lang="en-US" sz="2400" dirty="0">
              <a:latin typeface="+mj-lt"/>
            </a:endParaRPr>
          </a:p>
          <a:p>
            <a:endParaRPr lang="en-US" sz="2400" b="1" dirty="0"/>
          </a:p>
          <a:p>
            <a:r>
              <a:rPr lang="en-US" sz="2400" b="1" dirty="0"/>
              <a:t>How</a:t>
            </a:r>
            <a:r>
              <a:rPr lang="en-US" sz="2400" b="1" dirty="0">
                <a:latin typeface="+mj-lt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How to encourage intergenerational leadership.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Youth engagement strategies. How do these efforts assure that there is a racial diversity of participants?  What metrics are used and have there been longitudinal studies conducted?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Opportunities for the business community to get involved with youth civic engagement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94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8033"/>
            <a:ext cx="10515600" cy="201605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Engaging Youth in Civic Health</a:t>
            </a:r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933" dirty="0">
                <a:latin typeface="Verdana" panose="020B0604030504040204" pitchFamily="34" charset="0"/>
                <a:ea typeface="Verdana" panose="020B0604030504040204" pitchFamily="34" charset="0"/>
              </a:rPr>
              <a:t>The USF St. Petersburg YMCA Civic Fellows Program</a:t>
            </a:r>
            <a:br>
              <a:rPr lang="en-US" sz="5333" dirty="0"/>
            </a:br>
            <a:endParaRPr lang="en-US" sz="4133" dirty="0"/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335D47E9-F370-2BFD-AB46-0D64E17A7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515" y="5504785"/>
            <a:ext cx="1502872" cy="1149071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F6F8169-7FBA-FC82-167A-7B5A208FF9AB}"/>
              </a:ext>
            </a:extLst>
          </p:cNvPr>
          <p:cNvSpPr txBox="1">
            <a:spLocks/>
          </p:cNvSpPr>
          <p:nvPr/>
        </p:nvSpPr>
        <p:spPr>
          <a:xfrm>
            <a:off x="430306" y="5882199"/>
            <a:ext cx="5245633" cy="77165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 spc="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Florida Civic Advance Webinar Series</a:t>
            </a: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17 August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C567A2-2E22-CA56-5B5F-A67D72B3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861" y="1849291"/>
            <a:ext cx="10515600" cy="342707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Ms. Chelsea Coombes</a:t>
            </a:r>
          </a:p>
          <a:p>
            <a:r>
              <a:rPr lang="en-US" sz="1867" dirty="0"/>
              <a:t>Florida State Alliance of YMCAs</a:t>
            </a:r>
          </a:p>
          <a:p>
            <a:r>
              <a:rPr lang="en-US" sz="1867" dirty="0"/>
              <a:t>State Director, Civic Engagement and Teen Initiatives </a:t>
            </a:r>
          </a:p>
          <a:p>
            <a:endParaRPr lang="en-US" dirty="0"/>
          </a:p>
          <a:p>
            <a:r>
              <a:rPr lang="en-US" sz="2400" dirty="0"/>
              <a:t>Dr. Judithanne Scourfield McLauchlan</a:t>
            </a:r>
          </a:p>
          <a:p>
            <a:r>
              <a:rPr lang="en-US" sz="1867" dirty="0"/>
              <a:t>USF St. Petersburg, </a:t>
            </a:r>
            <a:r>
              <a:rPr lang="en-US" sz="1867" dirty="0" err="1"/>
              <a:t>Duckwall</a:t>
            </a:r>
            <a:r>
              <a:rPr lang="en-US" sz="1867" dirty="0"/>
              <a:t> Professor of Florida Studies; Director, Center for Civic Engagement; Lead Instructor, Civic Fellows Program</a:t>
            </a:r>
          </a:p>
          <a:p>
            <a:endParaRPr lang="en-US" sz="2400" dirty="0"/>
          </a:p>
          <a:p>
            <a:r>
              <a:rPr lang="en-US" sz="2400" dirty="0"/>
              <a:t>Ms. Emily Vigil &amp; Ms. Chole </a:t>
            </a:r>
            <a:r>
              <a:rPr lang="en-US" sz="2400" dirty="0" err="1"/>
              <a:t>Migut</a:t>
            </a:r>
            <a:r>
              <a:rPr lang="en-US" sz="2400" dirty="0"/>
              <a:t> </a:t>
            </a:r>
            <a:endParaRPr lang="en-US" sz="2000" dirty="0"/>
          </a:p>
          <a:p>
            <a:r>
              <a:rPr lang="en-US" sz="1867" dirty="0"/>
              <a:t>USF St. Petersburg YMCA Civic Fellow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29301</TotalTime>
  <Words>852</Words>
  <Application>Microsoft Macintosh PowerPoint</Application>
  <PresentationFormat>Widescreen</PresentationFormat>
  <Paragraphs>127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CircularStd</vt:lpstr>
      <vt:lpstr>Verdana</vt:lpstr>
      <vt:lpstr>Office Theme</vt:lpstr>
      <vt:lpstr>PowerPoint Presentation</vt:lpstr>
      <vt:lpstr> Florida Civic Advance  Advancing Civic Health in Florida’s Communities </vt:lpstr>
      <vt:lpstr> Florida Civic Advance  Advancing Civic Health in Florida’s Communities  WHAT IS  CIVIC HEALTH  </vt:lpstr>
      <vt:lpstr> Florida Civic Advance  Advancing Civic Health in Florida’s Communities  WHAT IS  CIVIC HEALTH  </vt:lpstr>
      <vt:lpstr> Florida Civic Advance  Advancing Civic Health in Florida’s Communities  THE CIVIC HEALTH CHALLENGE  </vt:lpstr>
      <vt:lpstr>  Advancing Civic Health in Florida’s Communities </vt:lpstr>
      <vt:lpstr> Florida Civic Advance  Advancing Civic Health in Florida’s Communities             Engaging Youth in Civic Health: The USF St. Petersburg , Florida State Alliance of YMCAs’ Civic Fellows Program Introducing the Presenters </vt:lpstr>
      <vt:lpstr>Florida Civic Advance  Advancing Civic Health in Florida’s Communities  “Engaging Youth in Civic Health””</vt:lpstr>
      <vt:lpstr>Engaging Youth in Civic Health The USF St. Petersburg YMCA Civic Fellows Program </vt:lpstr>
      <vt:lpstr> Florida Civic Advance  Advancing Civic Health in Florida’s Communities </vt:lpstr>
      <vt:lpstr> Florida Civic Advance  Advancing Civic Excellence in Florida’s Communities </vt:lpstr>
      <vt:lpstr> Florida Civic Advance  Advancing Civic Excellence in Florida’s Communities </vt:lpstr>
      <vt:lpstr> Florida Civic Advance  Advancing Civic Health in Florida’s Communities </vt:lpstr>
      <vt:lpstr> Florida Civic Advance  Advancing Civic Excellence in Florida’s Communities </vt:lpstr>
      <vt:lpstr> Florida Civic Advance  Advancing Civic Health in Florida’s Communities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Jones</dc:creator>
  <cp:lastModifiedBy>Robert Jones</cp:lastModifiedBy>
  <cp:revision>124</cp:revision>
  <dcterms:created xsi:type="dcterms:W3CDTF">2020-02-18T21:28:10Z</dcterms:created>
  <dcterms:modified xsi:type="dcterms:W3CDTF">2023-08-20T13:29:48Z</dcterms:modified>
</cp:coreProperties>
</file>