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90" r:id="rId2"/>
    <p:sldId id="315" r:id="rId3"/>
    <p:sldId id="322" r:id="rId4"/>
    <p:sldId id="328" r:id="rId5"/>
    <p:sldId id="318" r:id="rId6"/>
    <p:sldId id="319" r:id="rId7"/>
    <p:sldId id="305" r:id="rId8"/>
    <p:sldId id="306" r:id="rId9"/>
    <p:sldId id="296" r:id="rId10"/>
    <p:sldId id="308" r:id="rId11"/>
    <p:sldId id="332" r:id="rId12"/>
    <p:sldId id="256" r:id="rId13"/>
    <p:sldId id="258" r:id="rId14"/>
    <p:sldId id="257" r:id="rId15"/>
    <p:sldId id="259" r:id="rId16"/>
    <p:sldId id="260" r:id="rId17"/>
    <p:sldId id="261" r:id="rId18"/>
    <p:sldId id="264" r:id="rId19"/>
    <p:sldId id="262" r:id="rId20"/>
    <p:sldId id="263" r:id="rId21"/>
    <p:sldId id="291" r:id="rId22"/>
    <p:sldId id="304" r:id="rId23"/>
    <p:sldId id="295" r:id="rId24"/>
    <p:sldId id="30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9827"/>
    <p:restoredTop sz="94690"/>
  </p:normalViewPr>
  <p:slideViewPr>
    <p:cSldViewPr snapToGrid="0" snapToObjects="1">
      <p:cViewPr>
        <p:scale>
          <a:sx n="62" d="100"/>
          <a:sy n="62" d="100"/>
        </p:scale>
        <p:origin x="0" y="20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0BB83-8628-DA46-8D70-0EEE5CE43E3F}" type="datetimeFigureOut">
              <a:rPr lang="en-US" smtClean="0"/>
              <a:t>12/12/23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4697A0-DB5C-3F4F-83D7-D0C0A284C35E}" type="slidenum">
              <a:rPr lang="en-US" smtClean="0"/>
              <a:t>‹#›</a:t>
            </a:fld>
            <a:endParaRPr lang="en-US"/>
          </a:p>
        </p:txBody>
      </p:sp>
    </p:spTree>
    <p:extLst>
      <p:ext uri="{BB962C8B-B14F-4D97-AF65-F5344CB8AC3E}">
        <p14:creationId xmlns:p14="http://schemas.microsoft.com/office/powerpoint/2010/main" val="1010521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44362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14759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08505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bece7de26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bece7de26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c753513c68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50" dirty="0">
                <a:solidFill>
                  <a:schemeClr val="dk1"/>
                </a:solidFill>
                <a:latin typeface="Avenir"/>
                <a:ea typeface="Avenir"/>
                <a:cs typeface="Avenir"/>
                <a:sym typeface="Avenir"/>
              </a:rPr>
              <a:t>Being an EAD teacher starts with a dispositional shift to truly expect and support success in civic life from all students and a commitment to continuous improvement. It then moves to establishing a set of community norms that allow rigorous and challenging topics and questions to be explored deeply and courageously. Once these conditions are met, we describe how an inquiry-based instructional arc can be designed using a vast number of pedagogical techniques, supported by student engagement in practices of constitutional democracy within the classroom and then in the community. The cycle of development for an EAD teacher starts with a commitment to serve all students well and ends with affirmation of that commitment through use of formative assessments and information from assessments for self-reflection and refinement of instructional strategies.</a:t>
            </a:r>
            <a:endParaRPr sz="1050" dirty="0">
              <a:solidFill>
                <a:schemeClr val="dk1"/>
              </a:solidFill>
              <a:latin typeface="Avenir"/>
              <a:ea typeface="Avenir"/>
              <a:cs typeface="Avenir"/>
              <a:sym typeface="Avenir"/>
            </a:endParaRPr>
          </a:p>
          <a:p>
            <a:pPr marL="0" lvl="0" indent="0" algn="l" rtl="0">
              <a:lnSpc>
                <a:spcPct val="100000"/>
              </a:lnSpc>
              <a:spcBef>
                <a:spcPts val="0"/>
              </a:spcBef>
              <a:spcAft>
                <a:spcPts val="0"/>
              </a:spcAft>
              <a:buSzPts val="1100"/>
              <a:buNone/>
            </a:pPr>
            <a:endParaRPr sz="1050" dirty="0">
              <a:solidFill>
                <a:schemeClr val="dk1"/>
              </a:solidFill>
              <a:latin typeface="Avenir"/>
              <a:ea typeface="Avenir"/>
              <a:cs typeface="Avenir"/>
              <a:sym typeface="Avenir"/>
            </a:endParaRPr>
          </a:p>
          <a:p>
            <a:pPr marL="0" lvl="0" indent="0" algn="l" rtl="0">
              <a:lnSpc>
                <a:spcPct val="100000"/>
              </a:lnSpc>
              <a:spcBef>
                <a:spcPts val="0"/>
              </a:spcBef>
              <a:spcAft>
                <a:spcPts val="0"/>
              </a:spcAft>
              <a:buSzPts val="1100"/>
              <a:buNone/>
            </a:pPr>
            <a:r>
              <a:rPr lang="en-US" sz="1050" dirty="0">
                <a:solidFill>
                  <a:schemeClr val="dk1"/>
                </a:solidFill>
                <a:latin typeface="Avenir"/>
                <a:ea typeface="Avenir"/>
                <a:cs typeface="Avenir"/>
                <a:sym typeface="Avenir"/>
              </a:rPr>
              <a:t>Taken together, these six EAD core pedagogical principles describe what it means to be an EAD teacher and how teachers, students, and school and community leaders can support EAD-aligned civic education through their action. </a:t>
            </a:r>
            <a:endParaRPr sz="1050" dirty="0">
              <a:solidFill>
                <a:schemeClr val="dk1"/>
              </a:solidFill>
              <a:latin typeface="Avenir"/>
              <a:ea typeface="Avenir"/>
              <a:cs typeface="Avenir"/>
              <a:sym typeface="Avenir"/>
            </a:endParaRPr>
          </a:p>
          <a:p>
            <a:pPr marL="0" lvl="0" indent="0" algn="l" rtl="0">
              <a:lnSpc>
                <a:spcPct val="100000"/>
              </a:lnSpc>
              <a:spcBef>
                <a:spcPts val="0"/>
              </a:spcBef>
              <a:spcAft>
                <a:spcPts val="0"/>
              </a:spcAft>
              <a:buSzPts val="1100"/>
              <a:buNone/>
            </a:pPr>
            <a:endParaRPr sz="1050" dirty="0">
              <a:solidFill>
                <a:schemeClr val="dk1"/>
              </a:solidFill>
              <a:latin typeface="Avenir"/>
              <a:ea typeface="Avenir"/>
              <a:cs typeface="Avenir"/>
              <a:sym typeface="Avenir"/>
            </a:endParaRPr>
          </a:p>
          <a:p>
            <a:pPr marL="0" lvl="0" indent="0" algn="l" rtl="0">
              <a:lnSpc>
                <a:spcPct val="100000"/>
              </a:lnSpc>
              <a:spcBef>
                <a:spcPts val="0"/>
              </a:spcBef>
              <a:spcAft>
                <a:spcPts val="0"/>
              </a:spcAft>
              <a:buSzPts val="1100"/>
              <a:buNone/>
            </a:pPr>
            <a:r>
              <a:rPr lang="en-US" sz="1050" dirty="0">
                <a:solidFill>
                  <a:schemeClr val="dk1"/>
                </a:solidFill>
                <a:latin typeface="Avenir"/>
                <a:ea typeface="Avenir"/>
                <a:cs typeface="Avenir"/>
                <a:sym typeface="Avenir"/>
              </a:rPr>
              <a:t>The description of each principle explains “What” (what do we mean by this principle?), “Why” (what is the rationale and evidence supporting this principle?), and “How” (how can EAD supporters put this idea into action?).  </a:t>
            </a:r>
            <a:endParaRPr sz="1050" dirty="0">
              <a:latin typeface="Avenir"/>
              <a:ea typeface="Avenir"/>
              <a:cs typeface="Avenir"/>
              <a:sym typeface="Avenir"/>
            </a:endParaRPr>
          </a:p>
        </p:txBody>
      </p:sp>
      <p:sp>
        <p:nvSpPr>
          <p:cNvPr id="168" name="Google Shape;168;gc753513c6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c625a543d3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gc625a543d3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9782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c625a543d3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gc625a543d3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692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0729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692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613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5202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82772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9998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7287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0569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8617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490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D0F9-A55F-564E-A4C5-EA9E03E0EE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A33CC4-1664-2C49-919F-DA0AAC159A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A5F5D7-7863-A347-9FBF-8171E4903107}"/>
              </a:ext>
            </a:extLst>
          </p:cNvPr>
          <p:cNvSpPr>
            <a:spLocks noGrp="1"/>
          </p:cNvSpPr>
          <p:nvPr>
            <p:ph type="dt" sz="half" idx="10"/>
          </p:nvPr>
        </p:nvSpPr>
        <p:spPr/>
        <p:txBody>
          <a:bodyPr/>
          <a:lstStyle/>
          <a:p>
            <a:fld id="{B5E77710-FEE8-2B4F-BB65-D820E4BFE734}" type="datetimeFigureOut">
              <a:rPr lang="en-US" smtClean="0"/>
              <a:t>12/12/23</a:t>
            </a:fld>
            <a:endParaRPr lang="en-US"/>
          </a:p>
        </p:txBody>
      </p:sp>
      <p:sp>
        <p:nvSpPr>
          <p:cNvPr id="5" name="Footer Placeholder 4">
            <a:extLst>
              <a:ext uri="{FF2B5EF4-FFF2-40B4-BE49-F238E27FC236}">
                <a16:creationId xmlns:a16="http://schemas.microsoft.com/office/drawing/2014/main" id="{232E97FE-8DBE-E048-9D0F-92BD109CD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A5CF8-95E5-5E44-89BC-8CAB9D49094D}"/>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3839823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FC4A5-708B-DC4B-BA9D-409D163EFC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B42157-F0EF-F14C-9800-0DD7B4673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02337-0A52-8D4F-810B-DBE22AAE068F}"/>
              </a:ext>
            </a:extLst>
          </p:cNvPr>
          <p:cNvSpPr>
            <a:spLocks noGrp="1"/>
          </p:cNvSpPr>
          <p:nvPr>
            <p:ph type="dt" sz="half" idx="10"/>
          </p:nvPr>
        </p:nvSpPr>
        <p:spPr/>
        <p:txBody>
          <a:bodyPr/>
          <a:lstStyle/>
          <a:p>
            <a:fld id="{B5E77710-FEE8-2B4F-BB65-D820E4BFE734}" type="datetimeFigureOut">
              <a:rPr lang="en-US" smtClean="0"/>
              <a:t>12/12/23</a:t>
            </a:fld>
            <a:endParaRPr lang="en-US"/>
          </a:p>
        </p:txBody>
      </p:sp>
      <p:sp>
        <p:nvSpPr>
          <p:cNvPr id="5" name="Footer Placeholder 4">
            <a:extLst>
              <a:ext uri="{FF2B5EF4-FFF2-40B4-BE49-F238E27FC236}">
                <a16:creationId xmlns:a16="http://schemas.microsoft.com/office/drawing/2014/main" id="{09392C79-DBD1-1341-BBB7-92CE61AA7A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2EE11-6CF3-C043-B281-A5C7834AF3BD}"/>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1942618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2CA87A-32D2-E645-9B2B-548B53F8EE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0339F9-BC58-4A45-852D-BE4249C9A4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83FF63-17D0-C24F-A29A-BF7BFDF8F86B}"/>
              </a:ext>
            </a:extLst>
          </p:cNvPr>
          <p:cNvSpPr>
            <a:spLocks noGrp="1"/>
          </p:cNvSpPr>
          <p:nvPr>
            <p:ph type="dt" sz="half" idx="10"/>
          </p:nvPr>
        </p:nvSpPr>
        <p:spPr/>
        <p:txBody>
          <a:bodyPr/>
          <a:lstStyle/>
          <a:p>
            <a:fld id="{B5E77710-FEE8-2B4F-BB65-D820E4BFE734}" type="datetimeFigureOut">
              <a:rPr lang="en-US" smtClean="0"/>
              <a:t>12/12/23</a:t>
            </a:fld>
            <a:endParaRPr lang="en-US"/>
          </a:p>
        </p:txBody>
      </p:sp>
      <p:sp>
        <p:nvSpPr>
          <p:cNvPr id="5" name="Footer Placeholder 4">
            <a:extLst>
              <a:ext uri="{FF2B5EF4-FFF2-40B4-BE49-F238E27FC236}">
                <a16:creationId xmlns:a16="http://schemas.microsoft.com/office/drawing/2014/main" id="{639FABE9-43C8-D14F-8CB2-AEED3C0B6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AA09D-7185-A047-B05F-4450E500D524}"/>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256867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609600" y="-30163"/>
            <a:ext cx="10972800" cy="1143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a:endParaRPr/>
          </a:p>
        </p:txBody>
      </p:sp>
      <p:sp>
        <p:nvSpPr>
          <p:cNvPr id="43" name="Google Shape;43;p11"/>
          <p:cNvSpPr txBox="1">
            <a:spLocks noGrp="1"/>
          </p:cNvSpPr>
          <p:nvPr>
            <p:ph type="body" idx="1"/>
          </p:nvPr>
        </p:nvSpPr>
        <p:spPr>
          <a:xfrm>
            <a:off x="1215600" y="1600200"/>
            <a:ext cx="9760800" cy="49676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sp>
        <p:nvSpPr>
          <p:cNvPr id="44" name="Google Shape;44;p11"/>
          <p:cNvSpPr txBox="1">
            <a:spLocks noGrp="1"/>
          </p:cNvSpPr>
          <p:nvPr>
            <p:ph type="sldNum" idx="12"/>
          </p:nvPr>
        </p:nvSpPr>
        <p:spPr>
          <a:xfrm>
            <a:off x="5730200" y="6479803"/>
            <a:ext cx="731600" cy="3784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31055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blue" type="title">
  <p:cSld name="Title blu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27400" y="2655751"/>
            <a:ext cx="8737200" cy="1546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6400">
                <a:solidFill>
                  <a:schemeClr val="lt1"/>
                </a:solidFill>
              </a:defRPr>
            </a:lvl1pPr>
            <a:lvl2pPr lvl="1" algn="ctr">
              <a:spcBef>
                <a:spcPts val="0"/>
              </a:spcBef>
              <a:spcAft>
                <a:spcPts val="0"/>
              </a:spcAft>
              <a:buClr>
                <a:schemeClr val="lt1"/>
              </a:buClr>
              <a:buSzPts val="4800"/>
              <a:buNone/>
              <a:defRPr sz="6400">
                <a:solidFill>
                  <a:schemeClr val="lt1"/>
                </a:solidFill>
              </a:defRPr>
            </a:lvl2pPr>
            <a:lvl3pPr lvl="2" algn="ctr">
              <a:spcBef>
                <a:spcPts val="0"/>
              </a:spcBef>
              <a:spcAft>
                <a:spcPts val="0"/>
              </a:spcAft>
              <a:buClr>
                <a:schemeClr val="lt1"/>
              </a:buClr>
              <a:buSzPts val="4800"/>
              <a:buNone/>
              <a:defRPr sz="6400">
                <a:solidFill>
                  <a:schemeClr val="lt1"/>
                </a:solidFill>
              </a:defRPr>
            </a:lvl3pPr>
            <a:lvl4pPr lvl="3" algn="ctr">
              <a:spcBef>
                <a:spcPts val="0"/>
              </a:spcBef>
              <a:spcAft>
                <a:spcPts val="0"/>
              </a:spcAft>
              <a:buClr>
                <a:schemeClr val="lt1"/>
              </a:buClr>
              <a:buSzPts val="4800"/>
              <a:buNone/>
              <a:defRPr sz="6400">
                <a:solidFill>
                  <a:schemeClr val="lt1"/>
                </a:solidFill>
              </a:defRPr>
            </a:lvl4pPr>
            <a:lvl5pPr lvl="4" algn="ctr">
              <a:spcBef>
                <a:spcPts val="0"/>
              </a:spcBef>
              <a:spcAft>
                <a:spcPts val="0"/>
              </a:spcAft>
              <a:buClr>
                <a:schemeClr val="lt1"/>
              </a:buClr>
              <a:buSzPts val="4800"/>
              <a:buNone/>
              <a:defRPr sz="6400">
                <a:solidFill>
                  <a:schemeClr val="lt1"/>
                </a:solidFill>
              </a:defRPr>
            </a:lvl5pPr>
            <a:lvl6pPr lvl="5" algn="ctr">
              <a:spcBef>
                <a:spcPts val="0"/>
              </a:spcBef>
              <a:spcAft>
                <a:spcPts val="0"/>
              </a:spcAft>
              <a:buClr>
                <a:schemeClr val="lt1"/>
              </a:buClr>
              <a:buSzPts val="4800"/>
              <a:buNone/>
              <a:defRPr sz="6400">
                <a:solidFill>
                  <a:schemeClr val="lt1"/>
                </a:solidFill>
              </a:defRPr>
            </a:lvl6pPr>
            <a:lvl7pPr lvl="6" algn="ctr">
              <a:spcBef>
                <a:spcPts val="0"/>
              </a:spcBef>
              <a:spcAft>
                <a:spcPts val="0"/>
              </a:spcAft>
              <a:buClr>
                <a:schemeClr val="lt1"/>
              </a:buClr>
              <a:buSzPts val="4800"/>
              <a:buNone/>
              <a:defRPr sz="6400">
                <a:solidFill>
                  <a:schemeClr val="lt1"/>
                </a:solidFill>
              </a:defRPr>
            </a:lvl7pPr>
            <a:lvl8pPr lvl="7" algn="ctr">
              <a:spcBef>
                <a:spcPts val="0"/>
              </a:spcBef>
              <a:spcAft>
                <a:spcPts val="0"/>
              </a:spcAft>
              <a:buClr>
                <a:schemeClr val="lt1"/>
              </a:buClr>
              <a:buSzPts val="4800"/>
              <a:buNone/>
              <a:defRPr sz="6400">
                <a:solidFill>
                  <a:schemeClr val="lt1"/>
                </a:solidFill>
              </a:defRPr>
            </a:lvl8pPr>
            <a:lvl9pPr lvl="8" algn="ctr">
              <a:spcBef>
                <a:spcPts val="0"/>
              </a:spcBef>
              <a:spcAft>
                <a:spcPts val="0"/>
              </a:spcAft>
              <a:buClr>
                <a:schemeClr val="lt1"/>
              </a:buClr>
              <a:buSzPts val="4800"/>
              <a:buNone/>
              <a:defRPr sz="6400">
                <a:solidFill>
                  <a:schemeClr val="lt1"/>
                </a:solidFill>
              </a:defRPr>
            </a:lvl9pPr>
          </a:lstStyle>
          <a:p>
            <a:endParaRPr/>
          </a:p>
        </p:txBody>
      </p:sp>
    </p:spTree>
    <p:extLst>
      <p:ext uri="{BB962C8B-B14F-4D97-AF65-F5344CB8AC3E}">
        <p14:creationId xmlns:p14="http://schemas.microsoft.com/office/powerpoint/2010/main" val="31319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A4A3-DBF6-0E4A-A86B-E48316F951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CC9F56-C363-AA49-9E24-AA75D0A222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FE72B-CF23-8443-A448-749DAD16DD7C}"/>
              </a:ext>
            </a:extLst>
          </p:cNvPr>
          <p:cNvSpPr>
            <a:spLocks noGrp="1"/>
          </p:cNvSpPr>
          <p:nvPr>
            <p:ph type="dt" sz="half" idx="10"/>
          </p:nvPr>
        </p:nvSpPr>
        <p:spPr/>
        <p:txBody>
          <a:bodyPr/>
          <a:lstStyle/>
          <a:p>
            <a:fld id="{B5E77710-FEE8-2B4F-BB65-D820E4BFE734}" type="datetimeFigureOut">
              <a:rPr lang="en-US" smtClean="0"/>
              <a:t>12/12/23</a:t>
            </a:fld>
            <a:endParaRPr lang="en-US"/>
          </a:p>
        </p:txBody>
      </p:sp>
      <p:sp>
        <p:nvSpPr>
          <p:cNvPr id="5" name="Footer Placeholder 4">
            <a:extLst>
              <a:ext uri="{FF2B5EF4-FFF2-40B4-BE49-F238E27FC236}">
                <a16:creationId xmlns:a16="http://schemas.microsoft.com/office/drawing/2014/main" id="{FA8A1647-7BA8-7A4E-A957-5F30221DB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EEC80-DCD7-8440-B657-6E6BD0CAC4F2}"/>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408941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D729D-A2F1-1742-8477-6CEF1A0A22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7C0477-7631-504B-87F9-32B324AB9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647325-9AB2-774E-891F-9A952D565CE7}"/>
              </a:ext>
            </a:extLst>
          </p:cNvPr>
          <p:cNvSpPr>
            <a:spLocks noGrp="1"/>
          </p:cNvSpPr>
          <p:nvPr>
            <p:ph type="dt" sz="half" idx="10"/>
          </p:nvPr>
        </p:nvSpPr>
        <p:spPr/>
        <p:txBody>
          <a:bodyPr/>
          <a:lstStyle/>
          <a:p>
            <a:fld id="{B5E77710-FEE8-2B4F-BB65-D820E4BFE734}" type="datetimeFigureOut">
              <a:rPr lang="en-US" smtClean="0"/>
              <a:t>12/12/23</a:t>
            </a:fld>
            <a:endParaRPr lang="en-US"/>
          </a:p>
        </p:txBody>
      </p:sp>
      <p:sp>
        <p:nvSpPr>
          <p:cNvPr id="5" name="Footer Placeholder 4">
            <a:extLst>
              <a:ext uri="{FF2B5EF4-FFF2-40B4-BE49-F238E27FC236}">
                <a16:creationId xmlns:a16="http://schemas.microsoft.com/office/drawing/2014/main" id="{FADFE4A1-49B6-C642-86FA-BFABA0F69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295CA-4289-1042-BC41-A07E1891C955}"/>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168852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7C21E-AA85-C545-8812-82E56BF8CC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9AB880-6A75-C64D-A7D4-8E8376455F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CEED13-F7D2-BF4B-96AE-FC9C8BCAA6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3DD943-04BB-CF41-B0FD-0D0209A6C004}"/>
              </a:ext>
            </a:extLst>
          </p:cNvPr>
          <p:cNvSpPr>
            <a:spLocks noGrp="1"/>
          </p:cNvSpPr>
          <p:nvPr>
            <p:ph type="dt" sz="half" idx="10"/>
          </p:nvPr>
        </p:nvSpPr>
        <p:spPr/>
        <p:txBody>
          <a:bodyPr/>
          <a:lstStyle/>
          <a:p>
            <a:fld id="{B5E77710-FEE8-2B4F-BB65-D820E4BFE734}" type="datetimeFigureOut">
              <a:rPr lang="en-US" smtClean="0"/>
              <a:t>12/12/23</a:t>
            </a:fld>
            <a:endParaRPr lang="en-US"/>
          </a:p>
        </p:txBody>
      </p:sp>
      <p:sp>
        <p:nvSpPr>
          <p:cNvPr id="6" name="Footer Placeholder 5">
            <a:extLst>
              <a:ext uri="{FF2B5EF4-FFF2-40B4-BE49-F238E27FC236}">
                <a16:creationId xmlns:a16="http://schemas.microsoft.com/office/drawing/2014/main" id="{76A06CC7-5CBC-E34E-9D72-B4316F4797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7B61A-1852-234D-8678-47D59172C3A2}"/>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319400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95535-BB28-5744-9B55-DA0B0A264A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40BC90-7C35-674D-AEEF-3C46C6CD39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D2214B-31F0-F244-AF3F-9F6A1C8A47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8B902C-2135-E948-BFCB-5D4A40BD50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CAE387-E207-9645-AF87-1E1F5EAC61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EAE558-55C7-4941-9559-718092B64611}"/>
              </a:ext>
            </a:extLst>
          </p:cNvPr>
          <p:cNvSpPr>
            <a:spLocks noGrp="1"/>
          </p:cNvSpPr>
          <p:nvPr>
            <p:ph type="dt" sz="half" idx="10"/>
          </p:nvPr>
        </p:nvSpPr>
        <p:spPr/>
        <p:txBody>
          <a:bodyPr/>
          <a:lstStyle/>
          <a:p>
            <a:fld id="{B5E77710-FEE8-2B4F-BB65-D820E4BFE734}" type="datetimeFigureOut">
              <a:rPr lang="en-US" smtClean="0"/>
              <a:t>12/12/23</a:t>
            </a:fld>
            <a:endParaRPr lang="en-US"/>
          </a:p>
        </p:txBody>
      </p:sp>
      <p:sp>
        <p:nvSpPr>
          <p:cNvPr id="8" name="Footer Placeholder 7">
            <a:extLst>
              <a:ext uri="{FF2B5EF4-FFF2-40B4-BE49-F238E27FC236}">
                <a16:creationId xmlns:a16="http://schemas.microsoft.com/office/drawing/2014/main" id="{29A71065-57CB-D44E-AA51-F41B1B1822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3E5EF4-15E5-4645-9BBC-BAEDBBC45736}"/>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236529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8D6F6-EF39-1446-BDDF-AD2E889DAF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8A673-8AE9-CC4B-A52C-A91FBE961C80}"/>
              </a:ext>
            </a:extLst>
          </p:cNvPr>
          <p:cNvSpPr>
            <a:spLocks noGrp="1"/>
          </p:cNvSpPr>
          <p:nvPr>
            <p:ph type="dt" sz="half" idx="10"/>
          </p:nvPr>
        </p:nvSpPr>
        <p:spPr/>
        <p:txBody>
          <a:bodyPr/>
          <a:lstStyle/>
          <a:p>
            <a:fld id="{B5E77710-FEE8-2B4F-BB65-D820E4BFE734}" type="datetimeFigureOut">
              <a:rPr lang="en-US" smtClean="0"/>
              <a:t>12/12/23</a:t>
            </a:fld>
            <a:endParaRPr lang="en-US"/>
          </a:p>
        </p:txBody>
      </p:sp>
      <p:sp>
        <p:nvSpPr>
          <p:cNvPr id="4" name="Footer Placeholder 3">
            <a:extLst>
              <a:ext uri="{FF2B5EF4-FFF2-40B4-BE49-F238E27FC236}">
                <a16:creationId xmlns:a16="http://schemas.microsoft.com/office/drawing/2014/main" id="{4369E2AF-EC4D-2C41-B325-967A1CDEA6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DBE927-B3D4-8145-A1C4-E9076276863C}"/>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413453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5BC34-768D-2A4F-9CF7-3E469336317D}"/>
              </a:ext>
            </a:extLst>
          </p:cNvPr>
          <p:cNvSpPr>
            <a:spLocks noGrp="1"/>
          </p:cNvSpPr>
          <p:nvPr>
            <p:ph type="dt" sz="half" idx="10"/>
          </p:nvPr>
        </p:nvSpPr>
        <p:spPr/>
        <p:txBody>
          <a:bodyPr/>
          <a:lstStyle/>
          <a:p>
            <a:fld id="{B5E77710-FEE8-2B4F-BB65-D820E4BFE734}" type="datetimeFigureOut">
              <a:rPr lang="en-US" smtClean="0"/>
              <a:t>12/12/23</a:t>
            </a:fld>
            <a:endParaRPr lang="en-US"/>
          </a:p>
        </p:txBody>
      </p:sp>
      <p:sp>
        <p:nvSpPr>
          <p:cNvPr id="3" name="Footer Placeholder 2">
            <a:extLst>
              <a:ext uri="{FF2B5EF4-FFF2-40B4-BE49-F238E27FC236}">
                <a16:creationId xmlns:a16="http://schemas.microsoft.com/office/drawing/2014/main" id="{D4640F8D-8C9B-6345-9CB6-BB22F6F22A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3ED493-4C43-3D45-B896-A988AE199BDB}"/>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258701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4B98-A425-E847-A3E3-D32975406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67DBE-9ABC-9A41-BE1B-B75E2AAB4C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B877D4-86A8-5C41-82EA-E3D6B434F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F0409-D2E8-D740-A47C-A82AE31E5C0B}"/>
              </a:ext>
            </a:extLst>
          </p:cNvPr>
          <p:cNvSpPr>
            <a:spLocks noGrp="1"/>
          </p:cNvSpPr>
          <p:nvPr>
            <p:ph type="dt" sz="half" idx="10"/>
          </p:nvPr>
        </p:nvSpPr>
        <p:spPr/>
        <p:txBody>
          <a:bodyPr/>
          <a:lstStyle/>
          <a:p>
            <a:fld id="{B5E77710-FEE8-2B4F-BB65-D820E4BFE734}" type="datetimeFigureOut">
              <a:rPr lang="en-US" smtClean="0"/>
              <a:t>12/12/23</a:t>
            </a:fld>
            <a:endParaRPr lang="en-US"/>
          </a:p>
        </p:txBody>
      </p:sp>
      <p:sp>
        <p:nvSpPr>
          <p:cNvPr id="6" name="Footer Placeholder 5">
            <a:extLst>
              <a:ext uri="{FF2B5EF4-FFF2-40B4-BE49-F238E27FC236}">
                <a16:creationId xmlns:a16="http://schemas.microsoft.com/office/drawing/2014/main" id="{701323FC-B6AE-FB44-9EBE-54F13A5F36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39C3C4-4E30-9141-AD27-BFFB51A02BB8}"/>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123563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FDBD-46AC-2D40-AC9C-9C8243BFE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4D0147-B393-C140-B752-F73576CAD5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5DDBA6-6A63-F545-B1DC-F0F834C6F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95C2B5-301B-974D-B64E-6942908AA189}"/>
              </a:ext>
            </a:extLst>
          </p:cNvPr>
          <p:cNvSpPr>
            <a:spLocks noGrp="1"/>
          </p:cNvSpPr>
          <p:nvPr>
            <p:ph type="dt" sz="half" idx="10"/>
          </p:nvPr>
        </p:nvSpPr>
        <p:spPr/>
        <p:txBody>
          <a:bodyPr/>
          <a:lstStyle/>
          <a:p>
            <a:fld id="{B5E77710-FEE8-2B4F-BB65-D820E4BFE734}" type="datetimeFigureOut">
              <a:rPr lang="en-US" smtClean="0"/>
              <a:t>12/12/23</a:t>
            </a:fld>
            <a:endParaRPr lang="en-US"/>
          </a:p>
        </p:txBody>
      </p:sp>
      <p:sp>
        <p:nvSpPr>
          <p:cNvPr id="6" name="Footer Placeholder 5">
            <a:extLst>
              <a:ext uri="{FF2B5EF4-FFF2-40B4-BE49-F238E27FC236}">
                <a16:creationId xmlns:a16="http://schemas.microsoft.com/office/drawing/2014/main" id="{73264E05-29C6-F94B-B0D3-EF8FAF446D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298D2F-924F-3247-8F5C-70392208F6D8}"/>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2434244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0FD296-1871-7344-88E0-6EADB56581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B0F10-E5ED-2041-9018-5449BEBD6A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96328-0490-124B-A957-2337C04BE3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77710-FEE8-2B4F-BB65-D820E4BFE734}" type="datetimeFigureOut">
              <a:rPr lang="en-US" smtClean="0"/>
              <a:t>12/12/23</a:t>
            </a:fld>
            <a:endParaRPr lang="en-US"/>
          </a:p>
        </p:txBody>
      </p:sp>
      <p:sp>
        <p:nvSpPr>
          <p:cNvPr id="5" name="Footer Placeholder 4">
            <a:extLst>
              <a:ext uri="{FF2B5EF4-FFF2-40B4-BE49-F238E27FC236}">
                <a16:creationId xmlns:a16="http://schemas.microsoft.com/office/drawing/2014/main" id="{3FEDE3D6-ED5F-5F4C-B0F2-4AF7697DF8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039416-6662-1542-A7AA-A49E609D6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D894E-E5B9-FD40-AA06-50598FC9A8E3}" type="slidenum">
              <a:rPr lang="en-US" smtClean="0"/>
              <a:t>‹#›</a:t>
            </a:fld>
            <a:endParaRPr lang="en-US"/>
          </a:p>
        </p:txBody>
      </p:sp>
    </p:spTree>
    <p:extLst>
      <p:ext uri="{BB962C8B-B14F-4D97-AF65-F5344CB8AC3E}">
        <p14:creationId xmlns:p14="http://schemas.microsoft.com/office/powerpoint/2010/main" val="4452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floridacivicadvance.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educatingforamericandemocracy.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floridacivicadvance.net/"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s://floridacivicadvance.com/membership/"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loridacivicadvanc/"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s://floridacivicadvance.com/membership/" TargetMode="External"/><Relationship Id="rId4" Type="http://schemas.openxmlformats.org/officeDocument/2006/relationships/hyperlink" Target="https://www.floridacivicadvance.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loridacivicadvance.net/"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3.jpg"/><Relationship Id="rId4" Type="http://schemas.openxmlformats.org/officeDocument/2006/relationships/hyperlink" Target="https://www.floridacivicadvanc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665781" y="551739"/>
            <a:ext cx="11795393" cy="1546400"/>
          </a:xfrm>
          <a:prstGeom prst="rect">
            <a:avLst/>
          </a:prstGeom>
        </p:spPr>
        <p:txBody>
          <a:bodyPr spcFirstLastPara="1" vert="horz" wrap="square" lIns="121900" tIns="121900" rIns="121900" bIns="121900" rtlCol="0" anchor="ctr" anchorCtr="0">
            <a:noAutofit/>
          </a:bodyPr>
          <a:lstStyle/>
          <a:p>
            <a:endParaRPr sz="4267" dirty="0"/>
          </a:p>
        </p:txBody>
      </p:sp>
      <p:pic>
        <p:nvPicPr>
          <p:cNvPr id="3" name="Picture 2">
            <a:extLst>
              <a:ext uri="{FF2B5EF4-FFF2-40B4-BE49-F238E27FC236}">
                <a16:creationId xmlns:a16="http://schemas.microsoft.com/office/drawing/2014/main" id="{8695AAD9-3059-9242-84BC-BB5D1E35C002}"/>
              </a:ext>
            </a:extLst>
          </p:cNvPr>
          <p:cNvPicPr>
            <a:picLocks noChangeAspect="1"/>
          </p:cNvPicPr>
          <p:nvPr/>
        </p:nvPicPr>
        <p:blipFill>
          <a:blip r:embed="rId3"/>
          <a:stretch>
            <a:fillRect/>
          </a:stretch>
        </p:blipFill>
        <p:spPr>
          <a:xfrm>
            <a:off x="4629305" y="2711041"/>
            <a:ext cx="2933389" cy="3073964"/>
          </a:xfrm>
          <a:prstGeom prst="rect">
            <a:avLst/>
          </a:prstGeom>
        </p:spPr>
      </p:pic>
      <p:sp>
        <p:nvSpPr>
          <p:cNvPr id="2" name="TextBox 1">
            <a:extLst>
              <a:ext uri="{FF2B5EF4-FFF2-40B4-BE49-F238E27FC236}">
                <a16:creationId xmlns:a16="http://schemas.microsoft.com/office/drawing/2014/main" id="{7C9F916A-4638-C64A-B9B7-98D0902EB540}"/>
              </a:ext>
            </a:extLst>
          </p:cNvPr>
          <p:cNvSpPr txBox="1"/>
          <p:nvPr/>
        </p:nvSpPr>
        <p:spPr>
          <a:xfrm>
            <a:off x="2712247" y="100531"/>
            <a:ext cx="7702460" cy="954107"/>
          </a:xfrm>
          <a:prstGeom prst="rect">
            <a:avLst/>
          </a:prstGeom>
          <a:noFill/>
        </p:spPr>
        <p:txBody>
          <a:bodyPr wrap="square" rtlCol="0">
            <a:spAutoFit/>
          </a:bodyPr>
          <a:lstStyle/>
          <a:p>
            <a:r>
              <a:rPr lang="en-US" sz="2800" i="1" dirty="0">
                <a:solidFill>
                  <a:schemeClr val="accent1">
                    <a:lumMod val="75000"/>
                  </a:schemeClr>
                </a:solidFill>
              </a:rPr>
              <a:t>Advancing Civic Health in Florida’s Communities</a:t>
            </a:r>
          </a:p>
          <a:p>
            <a:pPr algn="ctr"/>
            <a:endParaRPr lang="en-US" sz="2800" i="1" dirty="0">
              <a:solidFill>
                <a:schemeClr val="accent1">
                  <a:lumMod val="75000"/>
                </a:schemeClr>
              </a:solidFill>
            </a:endParaRPr>
          </a:p>
        </p:txBody>
      </p:sp>
      <p:sp>
        <p:nvSpPr>
          <p:cNvPr id="5" name="TextBox 4">
            <a:extLst>
              <a:ext uri="{FF2B5EF4-FFF2-40B4-BE49-F238E27FC236}">
                <a16:creationId xmlns:a16="http://schemas.microsoft.com/office/drawing/2014/main" id="{4D791CC8-C78A-DFFF-9E9F-A89F1548AA12}"/>
              </a:ext>
            </a:extLst>
          </p:cNvPr>
          <p:cNvSpPr txBox="1"/>
          <p:nvPr/>
        </p:nvSpPr>
        <p:spPr>
          <a:xfrm>
            <a:off x="1348689" y="5941301"/>
            <a:ext cx="9655641" cy="461665"/>
          </a:xfrm>
          <a:prstGeom prst="rect">
            <a:avLst/>
          </a:prstGeom>
          <a:noFill/>
        </p:spPr>
        <p:txBody>
          <a:bodyPr wrap="square">
            <a:spAutoFit/>
          </a:bodyPr>
          <a:lstStyle/>
          <a:p>
            <a:pPr algn="ctr"/>
            <a:r>
              <a:rPr lang="en-US" sz="2400" dirty="0">
                <a:latin typeface="+mj-lt"/>
                <a:hlinkClick r:id="rId4"/>
              </a:rPr>
              <a:t>https://floridacivicadvance.com</a:t>
            </a:r>
            <a:r>
              <a:rPr lang="en-US" sz="2400" dirty="0">
                <a:latin typeface="+mj-lt"/>
              </a:rPr>
              <a:t> </a:t>
            </a:r>
          </a:p>
        </p:txBody>
      </p:sp>
      <p:sp>
        <p:nvSpPr>
          <p:cNvPr id="4" name="Rectangle 3">
            <a:extLst>
              <a:ext uri="{FF2B5EF4-FFF2-40B4-BE49-F238E27FC236}">
                <a16:creationId xmlns:a16="http://schemas.microsoft.com/office/drawing/2014/main" id="{CAB05D49-B9A9-4035-2B0A-BC1D61C3A677}"/>
              </a:ext>
            </a:extLst>
          </p:cNvPr>
          <p:cNvSpPr/>
          <p:nvPr/>
        </p:nvSpPr>
        <p:spPr>
          <a:xfrm>
            <a:off x="292462" y="1505846"/>
            <a:ext cx="11768093"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FCA Third Thursday 2023 Webinar Series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14291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045669" y="421435"/>
            <a:ext cx="11408229" cy="1143200"/>
          </a:xfrm>
          <a:prstGeom prst="rect">
            <a:avLst/>
          </a:prstGeom>
        </p:spPr>
        <p:txBody>
          <a:bodyPr spcFirstLastPara="1" vert="horz" wrap="square" lIns="121900" tIns="121900" rIns="121900" bIns="121900" rtlCol="0" anchor="ctr" anchorCtr="0">
            <a:noAutofit/>
          </a:bodyPr>
          <a:lstStyle/>
          <a:p>
            <a:pPr marL="0" indent="0" algn="ctr">
              <a:buNone/>
            </a:pPr>
            <a:r>
              <a:rPr lang="en-US" sz="3600" dirty="0">
                <a:solidFill>
                  <a:schemeClr val="accent1">
                    <a:lumMod val="75000"/>
                  </a:schemeClr>
                </a:solidFill>
              </a:rPr>
              <a:t>“The Future of Civic Education: </a:t>
            </a:r>
            <a:br>
              <a:rPr lang="en-US" sz="3600" dirty="0">
                <a:solidFill>
                  <a:schemeClr val="accent1">
                    <a:lumMod val="75000"/>
                  </a:schemeClr>
                </a:solidFill>
              </a:rPr>
            </a:br>
            <a:r>
              <a:rPr lang="en-US" sz="3600" dirty="0">
                <a:solidFill>
                  <a:schemeClr val="accent1">
                    <a:lumMod val="75000"/>
                  </a:schemeClr>
                </a:solidFill>
              </a:rPr>
              <a:t>A Consensus Roadmap for Excellence in Civic Learning?”</a:t>
            </a:r>
            <a:br>
              <a:rPr lang="en-US" sz="3600" b="1" i="0" u="none" strike="noStrike" dirty="0">
                <a:solidFill>
                  <a:schemeClr val="accent1">
                    <a:lumMod val="75000"/>
                  </a:schemeClr>
                </a:solidFill>
                <a:effectLst/>
                <a:latin typeface="+mj-lt"/>
              </a:rPr>
            </a:br>
            <a:endParaRPr lang="en-US" sz="3600" b="1" dirty="0">
              <a:solidFill>
                <a:schemeClr val="accent1">
                  <a:lumMod val="75000"/>
                </a:schemeClr>
              </a:solidFill>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smtClean="0"/>
              <a:pPr algn="ctr"/>
              <a:t>10</a:t>
            </a:fld>
            <a:endParaRPr lang="en" dirty="0"/>
          </a:p>
        </p:txBody>
      </p:sp>
      <p:pic>
        <p:nvPicPr>
          <p:cNvPr id="17" name="Picture 16" descr="A logo for a civic advance&#10;&#10;Description automatically generated">
            <a:extLst>
              <a:ext uri="{FF2B5EF4-FFF2-40B4-BE49-F238E27FC236}">
                <a16:creationId xmlns:a16="http://schemas.microsoft.com/office/drawing/2014/main" id="{BF97C9AA-93BE-951D-FBDB-2F8460958992}"/>
              </a:ext>
            </a:extLst>
          </p:cNvPr>
          <p:cNvPicPr>
            <a:picLocks noChangeAspect="1"/>
          </p:cNvPicPr>
          <p:nvPr/>
        </p:nvPicPr>
        <p:blipFill>
          <a:blip r:embed="rId3"/>
          <a:stretch>
            <a:fillRect/>
          </a:stretch>
        </p:blipFill>
        <p:spPr>
          <a:xfrm>
            <a:off x="136071" y="-59746"/>
            <a:ext cx="1295400" cy="1357479"/>
          </a:xfrm>
          <a:prstGeom prst="rect">
            <a:avLst/>
          </a:prstGeom>
        </p:spPr>
      </p:pic>
      <p:sp>
        <p:nvSpPr>
          <p:cNvPr id="2" name="TextBox 1">
            <a:extLst>
              <a:ext uri="{FF2B5EF4-FFF2-40B4-BE49-F238E27FC236}">
                <a16:creationId xmlns:a16="http://schemas.microsoft.com/office/drawing/2014/main" id="{58B2E127-4B2F-C5C3-FAA0-3F39DF0536F1}"/>
              </a:ext>
            </a:extLst>
          </p:cNvPr>
          <p:cNvSpPr txBox="1"/>
          <p:nvPr/>
        </p:nvSpPr>
        <p:spPr>
          <a:xfrm>
            <a:off x="1045669" y="1339287"/>
            <a:ext cx="10811090" cy="5139869"/>
          </a:xfrm>
          <a:prstGeom prst="rect">
            <a:avLst/>
          </a:prstGeom>
          <a:noFill/>
        </p:spPr>
        <p:txBody>
          <a:bodyPr wrap="square" rtlCol="0">
            <a:spAutoFit/>
          </a:bodyPr>
          <a:lstStyle/>
          <a:p>
            <a:pPr algn="ctr"/>
            <a:r>
              <a:rPr lang="en-US" sz="3200" b="1" dirty="0">
                <a:solidFill>
                  <a:schemeClr val="tx2"/>
                </a:solidFill>
              </a:rPr>
              <a:t>What do you want to Learn From Today’s Webinar?</a:t>
            </a:r>
          </a:p>
          <a:p>
            <a:pPr algn="ctr"/>
            <a:r>
              <a:rPr lang="en-US" sz="3200" b="1" dirty="0">
                <a:solidFill>
                  <a:schemeClr val="tx2"/>
                </a:solidFill>
              </a:rPr>
              <a:t>Who? What? Why?</a:t>
            </a:r>
          </a:p>
          <a:p>
            <a:pPr algn="ctr"/>
            <a:endParaRPr lang="en-US" sz="1200" b="1" dirty="0">
              <a:solidFill>
                <a:schemeClr val="tx2"/>
              </a:solidFill>
            </a:endParaRPr>
          </a:p>
          <a:p>
            <a:r>
              <a:rPr lang="en-US" sz="2800" b="1" dirty="0">
                <a:latin typeface="+mj-lt"/>
              </a:rPr>
              <a:t>Who:</a:t>
            </a:r>
            <a:r>
              <a:rPr lang="en-US" sz="2800" dirty="0">
                <a:latin typeface="+mj-lt"/>
              </a:rPr>
              <a:t> </a:t>
            </a:r>
            <a:r>
              <a:rPr lang="en-US" sz="2800" dirty="0">
                <a:effectLst/>
                <a:latin typeface="+mj-lt"/>
                <a:ea typeface="Times New Roman" panose="02020603050405020304" pitchFamily="18" charset="0"/>
              </a:rPr>
              <a:t>Hearing from Danielle Allen and Dennis Ross, “great lineup” Steve </a:t>
            </a:r>
            <a:r>
              <a:rPr lang="en-US" sz="2800" dirty="0" err="1">
                <a:effectLst/>
                <a:latin typeface="+mj-lt"/>
                <a:ea typeface="Times New Roman" panose="02020603050405020304" pitchFamily="18" charset="0"/>
              </a:rPr>
              <a:t>Masyada</a:t>
            </a:r>
            <a:r>
              <a:rPr lang="en-US" sz="2800" dirty="0">
                <a:effectLst/>
                <a:latin typeface="+mj-lt"/>
                <a:ea typeface="Times New Roman" panose="02020603050405020304" pitchFamily="18" charset="0"/>
              </a:rPr>
              <a:t> and the UCF Frey Institute’s work, Florida Civic Advance</a:t>
            </a:r>
          </a:p>
          <a:p>
            <a:endParaRPr lang="en-US" sz="2800" b="1" dirty="0">
              <a:latin typeface="+mj-lt"/>
            </a:endParaRPr>
          </a:p>
          <a:p>
            <a:pPr marL="0" marR="0">
              <a:spcBef>
                <a:spcPts val="0"/>
              </a:spcBef>
              <a:spcAft>
                <a:spcPts val="0"/>
              </a:spcAft>
            </a:pPr>
            <a:r>
              <a:rPr lang="en-US" sz="2800" b="1" dirty="0">
                <a:latin typeface="+mj-lt"/>
              </a:rPr>
              <a:t>What: </a:t>
            </a:r>
            <a:r>
              <a:rPr lang="en-US" sz="2800" dirty="0">
                <a:solidFill>
                  <a:srgbClr val="000000"/>
                </a:solidFill>
                <a:latin typeface="+mj-lt"/>
              </a:rPr>
              <a:t>Cu</a:t>
            </a:r>
            <a:r>
              <a:rPr lang="en-US" sz="2800" dirty="0">
                <a:solidFill>
                  <a:srgbClr val="000000"/>
                </a:solidFill>
                <a:effectLst/>
                <a:latin typeface="+mj-lt"/>
                <a:ea typeface="Times New Roman" panose="02020603050405020304" pitchFamily="18" charset="0"/>
              </a:rPr>
              <a:t>rrent trends and info on the future of Civic Education. Data and research about the benefits of civic learning.”</a:t>
            </a:r>
            <a:r>
              <a:rPr lang="en-US" sz="2800" dirty="0">
                <a:latin typeface="+mj-lt"/>
                <a:ea typeface="Times New Roman" panose="02020603050405020304" pitchFamily="18" charset="0"/>
              </a:rPr>
              <a:t> </a:t>
            </a:r>
            <a:r>
              <a:rPr lang="en-US" sz="2800" dirty="0">
                <a:solidFill>
                  <a:srgbClr val="000000"/>
                </a:solidFill>
                <a:effectLst/>
                <a:latin typeface="+mj-lt"/>
                <a:ea typeface="Times New Roman" panose="02020603050405020304" pitchFamily="18" charset="0"/>
              </a:rPr>
              <a:t>Ways to address the EAD design challenges for effective instruction.</a:t>
            </a:r>
            <a:r>
              <a:rPr lang="en-US" sz="2800" dirty="0">
                <a:solidFill>
                  <a:srgbClr val="000000"/>
                </a:solidFill>
                <a:latin typeface="+mj-lt"/>
                <a:ea typeface="Times New Roman" panose="02020603050405020304" pitchFamily="18" charset="0"/>
              </a:rPr>
              <a:t> </a:t>
            </a:r>
            <a:r>
              <a:rPr lang="en-US" sz="2800" dirty="0">
                <a:solidFill>
                  <a:srgbClr val="000000"/>
                </a:solidFill>
                <a:effectLst/>
                <a:latin typeface="+mj-lt"/>
                <a:ea typeface="Times New Roman" panose="02020603050405020304" pitchFamily="18" charset="0"/>
              </a:rPr>
              <a:t>Ideas for advancing civics education in Florida and what other states are doing</a:t>
            </a:r>
            <a:r>
              <a:rPr lang="en-US" sz="2800" dirty="0">
                <a:solidFill>
                  <a:srgbClr val="000000"/>
                </a:solidFill>
                <a:latin typeface="+mj-lt"/>
                <a:ea typeface="Times New Roman" panose="02020603050405020304" pitchFamily="18" charset="0"/>
              </a:rPr>
              <a:t>.</a:t>
            </a:r>
            <a:endParaRPr lang="en-US" sz="2800" b="1" dirty="0">
              <a:latin typeface="+mj-lt"/>
            </a:endParaRPr>
          </a:p>
          <a:p>
            <a:pPr marL="0" marR="0" algn="ctr">
              <a:spcBef>
                <a:spcPts val="0"/>
              </a:spcBef>
              <a:spcAft>
                <a:spcPts val="0"/>
              </a:spcAft>
            </a:pPr>
            <a:r>
              <a:rPr lang="en-US" sz="3200" b="1" dirty="0">
                <a:effectLst/>
                <a:latin typeface="+mj-lt"/>
                <a:ea typeface="Times New Roman" panose="02020603050405020304" pitchFamily="18" charset="0"/>
              </a:rPr>
              <a:t> </a:t>
            </a:r>
            <a:endParaRPr lang="en-US" sz="3200" dirty="0">
              <a:effectLst/>
              <a:latin typeface="+mj-lt"/>
              <a:ea typeface="Times New Roman" panose="02020603050405020304" pitchFamily="18" charset="0"/>
            </a:endParaRPr>
          </a:p>
          <a:p>
            <a:endParaRPr lang="en-US" sz="2400" dirty="0">
              <a:solidFill>
                <a:srgbClr val="000000"/>
              </a:solidFill>
              <a:latin typeface="+mj-lt"/>
            </a:endParaRPr>
          </a:p>
        </p:txBody>
      </p:sp>
    </p:spTree>
    <p:extLst>
      <p:ext uri="{BB962C8B-B14F-4D97-AF65-F5344CB8AC3E}">
        <p14:creationId xmlns:p14="http://schemas.microsoft.com/office/powerpoint/2010/main" val="228594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045669" y="421435"/>
            <a:ext cx="11408229" cy="1143200"/>
          </a:xfrm>
          <a:prstGeom prst="rect">
            <a:avLst/>
          </a:prstGeom>
        </p:spPr>
        <p:txBody>
          <a:bodyPr spcFirstLastPara="1" vert="horz" wrap="square" lIns="121900" tIns="121900" rIns="121900" bIns="121900" rtlCol="0" anchor="ctr" anchorCtr="0">
            <a:noAutofit/>
          </a:bodyPr>
          <a:lstStyle/>
          <a:p>
            <a:pPr marL="0" indent="0" algn="ctr">
              <a:buNone/>
            </a:pPr>
            <a:r>
              <a:rPr lang="en-US" sz="3600" dirty="0">
                <a:solidFill>
                  <a:schemeClr val="accent1">
                    <a:lumMod val="75000"/>
                  </a:schemeClr>
                </a:solidFill>
              </a:rPr>
              <a:t>“The Future of Civic Education: </a:t>
            </a:r>
            <a:br>
              <a:rPr lang="en-US" sz="3600" dirty="0">
                <a:solidFill>
                  <a:schemeClr val="accent1">
                    <a:lumMod val="75000"/>
                  </a:schemeClr>
                </a:solidFill>
              </a:rPr>
            </a:br>
            <a:r>
              <a:rPr lang="en-US" sz="3600" dirty="0">
                <a:solidFill>
                  <a:schemeClr val="accent1">
                    <a:lumMod val="75000"/>
                  </a:schemeClr>
                </a:solidFill>
              </a:rPr>
              <a:t>A Consensus Roadmap for Excellence in Civic Learning?”</a:t>
            </a:r>
            <a:br>
              <a:rPr lang="en-US" sz="3600" b="1" i="0" u="none" strike="noStrike" dirty="0">
                <a:solidFill>
                  <a:schemeClr val="accent1">
                    <a:lumMod val="75000"/>
                  </a:schemeClr>
                </a:solidFill>
                <a:effectLst/>
                <a:latin typeface="+mj-lt"/>
              </a:rPr>
            </a:br>
            <a:endParaRPr lang="en-US" sz="3600" b="1" dirty="0">
              <a:solidFill>
                <a:schemeClr val="accent1">
                  <a:lumMod val="75000"/>
                </a:schemeClr>
              </a:solidFill>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smtClean="0"/>
              <a:pPr algn="ctr"/>
              <a:t>11</a:t>
            </a:fld>
            <a:endParaRPr lang="en" dirty="0"/>
          </a:p>
        </p:txBody>
      </p:sp>
      <p:pic>
        <p:nvPicPr>
          <p:cNvPr id="17" name="Picture 16" descr="A logo for a civic advance&#10;&#10;Description automatically generated">
            <a:extLst>
              <a:ext uri="{FF2B5EF4-FFF2-40B4-BE49-F238E27FC236}">
                <a16:creationId xmlns:a16="http://schemas.microsoft.com/office/drawing/2014/main" id="{BF97C9AA-93BE-951D-FBDB-2F8460958992}"/>
              </a:ext>
            </a:extLst>
          </p:cNvPr>
          <p:cNvPicPr>
            <a:picLocks noChangeAspect="1"/>
          </p:cNvPicPr>
          <p:nvPr/>
        </p:nvPicPr>
        <p:blipFill>
          <a:blip r:embed="rId3"/>
          <a:stretch>
            <a:fillRect/>
          </a:stretch>
        </p:blipFill>
        <p:spPr>
          <a:xfrm>
            <a:off x="136071" y="-59746"/>
            <a:ext cx="1295400" cy="1357479"/>
          </a:xfrm>
          <a:prstGeom prst="rect">
            <a:avLst/>
          </a:prstGeom>
        </p:spPr>
      </p:pic>
      <p:sp>
        <p:nvSpPr>
          <p:cNvPr id="2" name="TextBox 1">
            <a:extLst>
              <a:ext uri="{FF2B5EF4-FFF2-40B4-BE49-F238E27FC236}">
                <a16:creationId xmlns:a16="http://schemas.microsoft.com/office/drawing/2014/main" id="{58B2E127-4B2F-C5C3-FAA0-3F39DF0536F1}"/>
              </a:ext>
            </a:extLst>
          </p:cNvPr>
          <p:cNvSpPr txBox="1"/>
          <p:nvPr/>
        </p:nvSpPr>
        <p:spPr>
          <a:xfrm>
            <a:off x="701041" y="1297733"/>
            <a:ext cx="10811090" cy="6247864"/>
          </a:xfrm>
          <a:prstGeom prst="rect">
            <a:avLst/>
          </a:prstGeom>
          <a:noFill/>
        </p:spPr>
        <p:txBody>
          <a:bodyPr wrap="square" rtlCol="0">
            <a:spAutoFit/>
          </a:bodyPr>
          <a:lstStyle/>
          <a:p>
            <a:pPr algn="ctr"/>
            <a:r>
              <a:rPr lang="en-US" sz="3200" b="1" dirty="0">
                <a:solidFill>
                  <a:schemeClr val="tx2"/>
                </a:solidFill>
              </a:rPr>
              <a:t>What do you want to Learn From Today’s Webinar?</a:t>
            </a:r>
          </a:p>
          <a:p>
            <a:pPr algn="ctr"/>
            <a:r>
              <a:rPr lang="en-US" sz="3200" b="1" dirty="0">
                <a:solidFill>
                  <a:schemeClr val="tx2"/>
                </a:solidFill>
              </a:rPr>
              <a:t>Who? What? Why?</a:t>
            </a:r>
          </a:p>
          <a:p>
            <a:pPr algn="ctr"/>
            <a:endParaRPr lang="en-US" sz="1200" b="1" dirty="0">
              <a:solidFill>
                <a:schemeClr val="tx2"/>
              </a:solidFill>
            </a:endParaRPr>
          </a:p>
          <a:p>
            <a:pPr marL="757238" marR="0">
              <a:spcBef>
                <a:spcPts val="0"/>
              </a:spcBef>
              <a:spcAft>
                <a:spcPts val="0"/>
              </a:spcAft>
            </a:pPr>
            <a:r>
              <a:rPr lang="en-US" sz="3000" b="1" dirty="0">
                <a:latin typeface="+mj-lt"/>
              </a:rPr>
              <a:t>How: </a:t>
            </a:r>
            <a:r>
              <a:rPr lang="en-US" sz="3000" dirty="0">
                <a:effectLst/>
                <a:latin typeface="+mj-lt"/>
                <a:ea typeface="Times New Roman" panose="02020603050405020304" pitchFamily="18" charset="0"/>
              </a:rPr>
              <a:t>How EAD can help advance civic learning in the Sunshine State without fanning the flames of the culture wars</a:t>
            </a:r>
            <a:r>
              <a:rPr lang="en-US" sz="3000" i="1" dirty="0">
                <a:effectLst/>
                <a:latin typeface="+mj-lt"/>
                <a:ea typeface="Times New Roman" panose="02020603050405020304" pitchFamily="18" charset="0"/>
              </a:rPr>
              <a:t> </a:t>
            </a:r>
            <a:r>
              <a:rPr lang="en-US" sz="3000" dirty="0">
                <a:effectLst/>
                <a:latin typeface="+mj-lt"/>
                <a:ea typeface="Times New Roman" panose="02020603050405020304" pitchFamily="18" charset="0"/>
              </a:rPr>
              <a:t>How does civility figure in Civic Education.</a:t>
            </a:r>
            <a:r>
              <a:rPr lang="en-US" sz="3000" i="1" dirty="0">
                <a:effectLst/>
                <a:latin typeface="+mj-lt"/>
                <a:ea typeface="Times New Roman" panose="02020603050405020304" pitchFamily="18" charset="0"/>
              </a:rPr>
              <a:t> </a:t>
            </a:r>
            <a:r>
              <a:rPr lang="en-US" sz="3000" dirty="0">
                <a:solidFill>
                  <a:srgbClr val="000000"/>
                </a:solidFill>
                <a:effectLst/>
                <a:latin typeface="+mj-lt"/>
                <a:ea typeface="Times New Roman" panose="02020603050405020304" pitchFamily="18" charset="0"/>
              </a:rPr>
              <a:t>How can civic education be inclusive, culturally relevant/sensitive and help </a:t>
            </a:r>
            <a:r>
              <a:rPr lang="en-US" sz="3000" dirty="0" err="1">
                <a:solidFill>
                  <a:srgbClr val="000000"/>
                </a:solidFill>
                <a:effectLst/>
                <a:latin typeface="+mj-lt"/>
                <a:ea typeface="Times New Roman" panose="02020603050405020304" pitchFamily="18" charset="0"/>
              </a:rPr>
              <a:t>liftup</a:t>
            </a:r>
            <a:r>
              <a:rPr lang="en-US" sz="3000" dirty="0">
                <a:solidFill>
                  <a:srgbClr val="000000"/>
                </a:solidFill>
                <a:effectLst/>
                <a:latin typeface="+mj-lt"/>
                <a:ea typeface="Times New Roman" panose="02020603050405020304" pitchFamily="18" charset="0"/>
              </a:rPr>
              <a:t> the common values shared by most people regardless of income, race, politics, age, etc.. Methods I can use to get our students more civically engaged.</a:t>
            </a:r>
            <a:r>
              <a:rPr lang="en-US" sz="3000" dirty="0">
                <a:latin typeface="+mj-lt"/>
                <a:ea typeface="Times New Roman" panose="02020603050405020304" pitchFamily="18" charset="0"/>
              </a:rPr>
              <a:t> </a:t>
            </a:r>
            <a:r>
              <a:rPr lang="en-US" sz="3000" dirty="0">
                <a:solidFill>
                  <a:srgbClr val="000000"/>
                </a:solidFill>
                <a:effectLst/>
                <a:latin typeface="+mj-lt"/>
                <a:ea typeface="Times New Roman" panose="02020603050405020304" pitchFamily="18" charset="0"/>
              </a:rPr>
              <a:t>How to shape discussions about civic education in ways that empower college students to become active and engaged in participatory politics.</a:t>
            </a:r>
            <a:endParaRPr lang="en-US" sz="3000" dirty="0">
              <a:effectLst/>
              <a:latin typeface="+mj-lt"/>
              <a:ea typeface="Times New Roman" panose="02020603050405020304" pitchFamily="18" charset="0"/>
            </a:endParaRPr>
          </a:p>
          <a:p>
            <a:pPr marL="0" marR="0" algn="ctr">
              <a:spcBef>
                <a:spcPts val="0"/>
              </a:spcBef>
              <a:spcAft>
                <a:spcPts val="0"/>
              </a:spcAft>
            </a:pPr>
            <a:r>
              <a:rPr lang="en-US" sz="3000" b="1" dirty="0">
                <a:effectLst/>
                <a:latin typeface="+mj-lt"/>
                <a:ea typeface="Times New Roman" panose="02020603050405020304" pitchFamily="18" charset="0"/>
              </a:rPr>
              <a:t> </a:t>
            </a:r>
            <a:endParaRPr lang="en-US" sz="3000" dirty="0">
              <a:effectLst/>
              <a:latin typeface="+mj-lt"/>
              <a:ea typeface="Times New Roman" panose="02020603050405020304" pitchFamily="18" charset="0"/>
            </a:endParaRPr>
          </a:p>
          <a:p>
            <a:endParaRPr lang="en-US" sz="2400" dirty="0">
              <a:solidFill>
                <a:srgbClr val="000000"/>
              </a:solidFill>
              <a:latin typeface="+mj-lt"/>
            </a:endParaRPr>
          </a:p>
        </p:txBody>
      </p:sp>
    </p:spTree>
    <p:extLst>
      <p:ext uri="{BB962C8B-B14F-4D97-AF65-F5344CB8AC3E}">
        <p14:creationId xmlns:p14="http://schemas.microsoft.com/office/powerpoint/2010/main" val="3784162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picture containing shape&#10;&#10;Description automatically generated"/>
          <p:cNvPicPr preferRelativeResize="0"/>
          <p:nvPr/>
        </p:nvPicPr>
        <p:blipFill rotWithShape="1">
          <a:blip r:embed="rId3">
            <a:alphaModFix/>
          </a:blip>
          <a:srcRect/>
          <a:stretch/>
        </p:blipFill>
        <p:spPr>
          <a:xfrm>
            <a:off x="6350" y="0"/>
            <a:ext cx="12179300" cy="6858001"/>
          </a:xfrm>
          <a:prstGeom prst="rect">
            <a:avLst/>
          </a:prstGeom>
          <a:noFill/>
          <a:ln>
            <a:noFill/>
          </a:ln>
        </p:spPr>
      </p:pic>
      <p:sp>
        <p:nvSpPr>
          <p:cNvPr id="85" name="Google Shape;85;p1"/>
          <p:cNvSpPr txBox="1"/>
          <p:nvPr/>
        </p:nvSpPr>
        <p:spPr>
          <a:xfrm>
            <a:off x="2673550" y="276451"/>
            <a:ext cx="95121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4000" b="1" i="0" u="none" strike="noStrike" cap="none">
                <a:solidFill>
                  <a:schemeClr val="lt1"/>
                </a:solidFill>
                <a:latin typeface="Avenir"/>
                <a:ea typeface="Avenir"/>
                <a:cs typeface="Avenir"/>
                <a:sym typeface="Avenir"/>
              </a:rPr>
              <a:t>We’ve Created a Roadmap for Excellence in History and Civics</a:t>
            </a:r>
            <a:endParaRPr sz="4000" b="1" i="0" u="none" strike="noStrike" cap="none">
              <a:solidFill>
                <a:srgbClr val="000000"/>
              </a:solidFill>
              <a:latin typeface="Avenir"/>
              <a:ea typeface="Avenir"/>
              <a:cs typeface="Avenir"/>
              <a:sym typeface="Avenir"/>
            </a:endParaRPr>
          </a:p>
        </p:txBody>
      </p:sp>
      <p:sp>
        <p:nvSpPr>
          <p:cNvPr id="86" name="Google Shape;86;p1"/>
          <p:cNvSpPr txBox="1"/>
          <p:nvPr/>
        </p:nvSpPr>
        <p:spPr>
          <a:xfrm>
            <a:off x="2705775" y="1600050"/>
            <a:ext cx="85416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sng" strike="noStrike" cap="none">
                <a:solidFill>
                  <a:schemeClr val="l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https://www.educatingforamericandemocracy.org/</a:t>
            </a:r>
            <a:r>
              <a:rPr lang="en-US" sz="2800" b="0" i="0" u="none" strike="noStrike" cap="none">
                <a:solidFill>
                  <a:schemeClr val="lt2"/>
                </a:solidFill>
                <a:latin typeface="Calibri"/>
                <a:ea typeface="Calibri"/>
                <a:cs typeface="Calibri"/>
                <a:sym typeface="Calibri"/>
              </a:rPr>
              <a:t>   </a:t>
            </a:r>
            <a:endParaRPr sz="2800" b="0" i="0" u="none" strike="noStrike" cap="none">
              <a:solidFill>
                <a:schemeClr val="lt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bece7de265_0_0"/>
          <p:cNvPicPr preferRelativeResize="0"/>
          <p:nvPr/>
        </p:nvPicPr>
        <p:blipFill rotWithShape="1">
          <a:blip r:embed="rId3">
            <a:alphaModFix/>
          </a:blip>
          <a:srcRect/>
          <a:stretch/>
        </p:blipFill>
        <p:spPr>
          <a:xfrm>
            <a:off x="152400" y="152400"/>
            <a:ext cx="11720650" cy="6592875"/>
          </a:xfrm>
          <a:prstGeom prst="rect">
            <a:avLst/>
          </a:prstGeom>
          <a:noFill/>
          <a:ln>
            <a:noFill/>
          </a:ln>
        </p:spPr>
      </p:pic>
      <p:sp>
        <p:nvSpPr>
          <p:cNvPr id="107" name="Google Shape;107;gbece7de265_0_0"/>
          <p:cNvSpPr/>
          <p:nvPr/>
        </p:nvSpPr>
        <p:spPr>
          <a:xfrm>
            <a:off x="2177600" y="5768425"/>
            <a:ext cx="2078700" cy="1032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descr="Shape&#10;&#10;Description automatically generated with medium confidence"/>
          <p:cNvPicPr preferRelativeResize="0"/>
          <p:nvPr/>
        </p:nvPicPr>
        <p:blipFill rotWithShape="1">
          <a:blip r:embed="rId3">
            <a:alphaModFix/>
          </a:blip>
          <a:srcRect/>
          <a:stretch/>
        </p:blipFill>
        <p:spPr>
          <a:xfrm>
            <a:off x="12700" y="15185"/>
            <a:ext cx="12179300" cy="6858000"/>
          </a:xfrm>
          <a:prstGeom prst="rect">
            <a:avLst/>
          </a:prstGeom>
          <a:noFill/>
          <a:ln>
            <a:noFill/>
          </a:ln>
        </p:spPr>
      </p:pic>
      <p:pic>
        <p:nvPicPr>
          <p:cNvPr id="92" name="Google Shape;92;p2" descr="Seal of the United States Department of Education.svg"/>
          <p:cNvPicPr preferRelativeResize="0"/>
          <p:nvPr/>
        </p:nvPicPr>
        <p:blipFill rotWithShape="1">
          <a:blip r:embed="rId4">
            <a:alphaModFix/>
          </a:blip>
          <a:srcRect/>
          <a:stretch/>
        </p:blipFill>
        <p:spPr>
          <a:xfrm>
            <a:off x="7579787" y="2944956"/>
            <a:ext cx="1172436" cy="1065851"/>
          </a:xfrm>
          <a:prstGeom prst="rect">
            <a:avLst/>
          </a:prstGeom>
          <a:noFill/>
          <a:ln>
            <a:noFill/>
          </a:ln>
        </p:spPr>
      </p:pic>
      <p:pic>
        <p:nvPicPr>
          <p:cNvPr id="93" name="Google Shape;93;p2"/>
          <p:cNvPicPr preferRelativeResize="0"/>
          <p:nvPr/>
        </p:nvPicPr>
        <p:blipFill rotWithShape="1">
          <a:blip r:embed="rId5">
            <a:alphaModFix/>
          </a:blip>
          <a:srcRect l="25173" t="12928" r="24955"/>
          <a:stretch/>
        </p:blipFill>
        <p:spPr>
          <a:xfrm>
            <a:off x="2830926" y="4813684"/>
            <a:ext cx="2244787" cy="630541"/>
          </a:xfrm>
          <a:prstGeom prst="rect">
            <a:avLst/>
          </a:prstGeom>
          <a:noFill/>
          <a:ln>
            <a:noFill/>
          </a:ln>
        </p:spPr>
      </p:pic>
      <p:pic>
        <p:nvPicPr>
          <p:cNvPr id="94" name="Google Shape;94;p2"/>
          <p:cNvPicPr preferRelativeResize="0"/>
          <p:nvPr/>
        </p:nvPicPr>
        <p:blipFill rotWithShape="1">
          <a:blip r:embed="rId6">
            <a:alphaModFix/>
          </a:blip>
          <a:srcRect/>
          <a:stretch/>
        </p:blipFill>
        <p:spPr>
          <a:xfrm>
            <a:off x="3379731" y="5931343"/>
            <a:ext cx="3341442" cy="766373"/>
          </a:xfrm>
          <a:prstGeom prst="rect">
            <a:avLst/>
          </a:prstGeom>
          <a:noFill/>
          <a:ln>
            <a:noFill/>
          </a:ln>
        </p:spPr>
      </p:pic>
      <p:pic>
        <p:nvPicPr>
          <p:cNvPr id="95" name="Google Shape;95;p2"/>
          <p:cNvPicPr preferRelativeResize="0"/>
          <p:nvPr/>
        </p:nvPicPr>
        <p:blipFill rotWithShape="1">
          <a:blip r:embed="rId7">
            <a:alphaModFix/>
          </a:blip>
          <a:srcRect/>
          <a:stretch/>
        </p:blipFill>
        <p:spPr>
          <a:xfrm>
            <a:off x="7978771" y="6061456"/>
            <a:ext cx="3391486" cy="506149"/>
          </a:xfrm>
          <a:prstGeom prst="rect">
            <a:avLst/>
          </a:prstGeom>
          <a:noFill/>
          <a:ln>
            <a:noFill/>
          </a:ln>
        </p:spPr>
      </p:pic>
      <p:pic>
        <p:nvPicPr>
          <p:cNvPr id="96" name="Google Shape;96;p2"/>
          <p:cNvPicPr preferRelativeResize="0"/>
          <p:nvPr/>
        </p:nvPicPr>
        <p:blipFill rotWithShape="1">
          <a:blip r:embed="rId8">
            <a:alphaModFix/>
          </a:blip>
          <a:srcRect/>
          <a:stretch/>
        </p:blipFill>
        <p:spPr>
          <a:xfrm>
            <a:off x="3314004" y="3010755"/>
            <a:ext cx="2103383" cy="866860"/>
          </a:xfrm>
          <a:prstGeom prst="rect">
            <a:avLst/>
          </a:prstGeom>
          <a:noFill/>
          <a:ln>
            <a:noFill/>
          </a:ln>
        </p:spPr>
      </p:pic>
      <p:pic>
        <p:nvPicPr>
          <p:cNvPr id="97" name="Google Shape;97;p2" descr="Center for Ethics Logo"/>
          <p:cNvPicPr preferRelativeResize="0"/>
          <p:nvPr/>
        </p:nvPicPr>
        <p:blipFill rotWithShape="1">
          <a:blip r:embed="rId9">
            <a:alphaModFix/>
          </a:blip>
          <a:srcRect/>
          <a:stretch/>
        </p:blipFill>
        <p:spPr>
          <a:xfrm>
            <a:off x="8550774" y="4606025"/>
            <a:ext cx="3185591" cy="1041848"/>
          </a:xfrm>
          <a:prstGeom prst="rect">
            <a:avLst/>
          </a:prstGeom>
          <a:noFill/>
          <a:ln>
            <a:noFill/>
          </a:ln>
        </p:spPr>
      </p:pic>
      <p:pic>
        <p:nvPicPr>
          <p:cNvPr id="98" name="Google Shape;98;p2" descr="iC-color"/>
          <p:cNvPicPr preferRelativeResize="0"/>
          <p:nvPr/>
        </p:nvPicPr>
        <p:blipFill rotWithShape="1">
          <a:blip r:embed="rId10">
            <a:alphaModFix/>
          </a:blip>
          <a:srcRect/>
          <a:stretch/>
        </p:blipFill>
        <p:spPr>
          <a:xfrm>
            <a:off x="6008368" y="4829570"/>
            <a:ext cx="1970403" cy="466657"/>
          </a:xfrm>
          <a:prstGeom prst="rect">
            <a:avLst/>
          </a:prstGeom>
          <a:noFill/>
          <a:ln>
            <a:noFill/>
          </a:ln>
        </p:spPr>
      </p:pic>
      <p:sp>
        <p:nvSpPr>
          <p:cNvPr id="99" name="Google Shape;99;p2"/>
          <p:cNvSpPr txBox="1"/>
          <p:nvPr/>
        </p:nvSpPr>
        <p:spPr>
          <a:xfrm>
            <a:off x="737882" y="3244334"/>
            <a:ext cx="184459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Libre Franklin Thin"/>
                <a:ea typeface="Libre Franklin Thin"/>
                <a:cs typeface="Libre Franklin Thin"/>
                <a:sym typeface="Libre Franklin Thin"/>
              </a:rPr>
              <a:t>FUNDED BY</a:t>
            </a:r>
            <a:endParaRPr sz="1400" b="0" i="0" u="none" strike="noStrike" cap="none">
              <a:solidFill>
                <a:srgbClr val="000000"/>
              </a:solidFill>
              <a:latin typeface="Arial"/>
              <a:ea typeface="Arial"/>
              <a:cs typeface="Arial"/>
              <a:sym typeface="Arial"/>
            </a:endParaRPr>
          </a:p>
        </p:txBody>
      </p:sp>
      <p:sp>
        <p:nvSpPr>
          <p:cNvPr id="100" name="Google Shape;100;p2"/>
          <p:cNvSpPr txBox="1"/>
          <p:nvPr/>
        </p:nvSpPr>
        <p:spPr>
          <a:xfrm>
            <a:off x="813861" y="4942283"/>
            <a:ext cx="184459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Libre Franklin Thin"/>
                <a:ea typeface="Libre Franklin Thin"/>
                <a:cs typeface="Libre Franklin Thin"/>
                <a:sym typeface="Libre Franklin Thin"/>
              </a:rPr>
              <a:t>LED BY</a:t>
            </a:r>
            <a:endParaRPr sz="1400" b="0" i="0" u="none" strike="noStrike" cap="none">
              <a:solidFill>
                <a:srgbClr val="000000"/>
              </a:solidFill>
              <a:latin typeface="Arial"/>
              <a:ea typeface="Arial"/>
              <a:cs typeface="Arial"/>
              <a:sym typeface="Arial"/>
            </a:endParaRPr>
          </a:p>
        </p:txBody>
      </p:sp>
      <p:sp>
        <p:nvSpPr>
          <p:cNvPr id="101" name="Google Shape;101;p2"/>
          <p:cNvSpPr txBox="1"/>
          <p:nvPr/>
        </p:nvSpPr>
        <p:spPr>
          <a:xfrm>
            <a:off x="1374802" y="573438"/>
            <a:ext cx="9455100" cy="1139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0" i="0" u="none" strike="noStrike" cap="none">
                <a:solidFill>
                  <a:schemeClr val="lt1"/>
                </a:solidFill>
                <a:latin typeface="Libre Franklin Thin"/>
                <a:ea typeface="Libre Franklin Thin"/>
                <a:cs typeface="Libre Franklin Thin"/>
                <a:sym typeface="Libre Franklin Thin"/>
              </a:rPr>
              <a:t>Led by a Diverse Network of 300+ Scholars, </a:t>
            </a:r>
            <a:br>
              <a:rPr lang="en-US" sz="3400" b="0" i="0" u="none" strike="noStrike" cap="none">
                <a:solidFill>
                  <a:schemeClr val="lt1"/>
                </a:solidFill>
                <a:latin typeface="Libre Franklin Thin"/>
                <a:ea typeface="Libre Franklin Thin"/>
                <a:cs typeface="Libre Franklin Thin"/>
                <a:sym typeface="Libre Franklin Thin"/>
              </a:rPr>
            </a:br>
            <a:r>
              <a:rPr lang="en-US" sz="3400" b="0" i="0" u="none" strike="noStrike" cap="none">
                <a:solidFill>
                  <a:schemeClr val="lt1"/>
                </a:solidFill>
                <a:latin typeface="Libre Franklin Thin"/>
                <a:ea typeface="Libre Franklin Thin"/>
                <a:cs typeface="Libre Franklin Thin"/>
                <a:sym typeface="Libre Franklin Thin"/>
              </a:rPr>
              <a:t>Educators, Students and Practitioners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descr="Shape&#10;&#10;Description automatically generated with medium confidence"/>
          <p:cNvPicPr preferRelativeResize="0"/>
          <p:nvPr/>
        </p:nvPicPr>
        <p:blipFill rotWithShape="1">
          <a:blip r:embed="rId3">
            <a:alphaModFix/>
          </a:blip>
          <a:srcRect/>
          <a:stretch/>
        </p:blipFill>
        <p:spPr>
          <a:xfrm>
            <a:off x="0" y="0"/>
            <a:ext cx="12256625" cy="6858001"/>
          </a:xfrm>
          <a:prstGeom prst="rect">
            <a:avLst/>
          </a:prstGeom>
          <a:noFill/>
          <a:ln>
            <a:noFill/>
          </a:ln>
        </p:spPr>
      </p:pic>
      <p:sp>
        <p:nvSpPr>
          <p:cNvPr id="113" name="Google Shape;113;p4"/>
          <p:cNvSpPr txBox="1"/>
          <p:nvPr/>
        </p:nvSpPr>
        <p:spPr>
          <a:xfrm>
            <a:off x="6459325" y="2771475"/>
            <a:ext cx="5264700" cy="343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100"/>
              <a:buFont typeface="Arial"/>
              <a:buNone/>
            </a:pPr>
            <a:r>
              <a:rPr lang="en-US" sz="3100" b="0" i="0" u="none" strike="noStrike" cap="none">
                <a:solidFill>
                  <a:srgbClr val="EE3124"/>
                </a:solidFill>
                <a:latin typeface="Libre Franklin Thin"/>
                <a:ea typeface="Libre Franklin Thin"/>
                <a:cs typeface="Libre Franklin Thin"/>
                <a:sym typeface="Libre Franklin Thin"/>
              </a:rPr>
              <a:t>Educating for American Democracy explores </a:t>
            </a:r>
            <a:r>
              <a:rPr lang="en-US" sz="3100" b="1" i="0" u="none" strike="noStrike" cap="none">
                <a:solidFill>
                  <a:srgbClr val="171B60"/>
                </a:solidFill>
                <a:latin typeface="Libre Franklin"/>
                <a:ea typeface="Libre Franklin"/>
                <a:cs typeface="Libre Franklin"/>
                <a:sym typeface="Libre Franklin"/>
              </a:rPr>
              <a:t>what</a:t>
            </a:r>
            <a:r>
              <a:rPr lang="en-US" sz="3100" b="1" i="0" u="none" strike="noStrike" cap="none">
                <a:solidFill>
                  <a:srgbClr val="3F3F3F"/>
                </a:solidFill>
                <a:latin typeface="Libre Franklin"/>
                <a:ea typeface="Libre Franklin"/>
                <a:cs typeface="Libre Franklin"/>
                <a:sym typeface="Libre Franklin"/>
              </a:rPr>
              <a:t> </a:t>
            </a:r>
            <a:r>
              <a:rPr lang="en-US" sz="3100" b="0" i="0" u="none" strike="noStrike" cap="none">
                <a:solidFill>
                  <a:srgbClr val="3F3F3F"/>
                </a:solidFill>
                <a:latin typeface="Libre Franklin"/>
                <a:ea typeface="Libre Franklin"/>
                <a:cs typeface="Libre Franklin"/>
                <a:sym typeface="Libre Franklin"/>
              </a:rPr>
              <a:t>and </a:t>
            </a:r>
            <a:r>
              <a:rPr lang="en-US" sz="3100" b="1" i="0" u="none" strike="noStrike" cap="none">
                <a:solidFill>
                  <a:srgbClr val="171B60"/>
                </a:solidFill>
                <a:latin typeface="Libre Franklin"/>
                <a:ea typeface="Libre Franklin"/>
                <a:cs typeface="Libre Franklin"/>
                <a:sym typeface="Libre Franklin"/>
              </a:rPr>
              <a:t>how</a:t>
            </a:r>
            <a:r>
              <a:rPr lang="en-US" sz="3100" b="0" i="0" u="none" strike="noStrike" cap="none">
                <a:solidFill>
                  <a:srgbClr val="3F3F3F"/>
                </a:solidFill>
                <a:latin typeface="Libre Franklin"/>
                <a:ea typeface="Libre Franklin"/>
                <a:cs typeface="Libre Franklin"/>
                <a:sym typeface="Libre Franklin"/>
              </a:rPr>
              <a:t> to teach civics and history, building students’ knowledge and capacities to sustain America’s constitutional democracy</a:t>
            </a:r>
            <a:endParaRPr sz="2100" b="0" i="0" u="none" strike="noStrike" cap="none">
              <a:solidFill>
                <a:srgbClr val="000000"/>
              </a:solidFill>
              <a:latin typeface="Arial"/>
              <a:ea typeface="Arial"/>
              <a:cs typeface="Arial"/>
              <a:sym typeface="Arial"/>
            </a:endParaRPr>
          </a:p>
        </p:txBody>
      </p:sp>
      <p:pic>
        <p:nvPicPr>
          <p:cNvPr id="114" name="Google Shape;114;p4"/>
          <p:cNvPicPr preferRelativeResize="0"/>
          <p:nvPr/>
        </p:nvPicPr>
        <p:blipFill rotWithShape="1">
          <a:blip r:embed="rId4">
            <a:alphaModFix/>
          </a:blip>
          <a:srcRect/>
          <a:stretch/>
        </p:blipFill>
        <p:spPr>
          <a:xfrm>
            <a:off x="369667" y="2251625"/>
            <a:ext cx="5797296" cy="4606375"/>
          </a:xfrm>
          <a:prstGeom prst="rect">
            <a:avLst/>
          </a:prstGeom>
          <a:noFill/>
          <a:ln>
            <a:noFill/>
          </a:ln>
        </p:spPr>
      </p:pic>
      <p:sp>
        <p:nvSpPr>
          <p:cNvPr id="115" name="Google Shape;115;p4"/>
          <p:cNvSpPr/>
          <p:nvPr/>
        </p:nvSpPr>
        <p:spPr>
          <a:xfrm>
            <a:off x="1637252" y="454948"/>
            <a:ext cx="8793000" cy="12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4400" b="1" i="0" u="none" strike="noStrike" cap="none">
                <a:solidFill>
                  <a:schemeClr val="lt1"/>
                </a:solidFill>
                <a:latin typeface="Avenir"/>
                <a:ea typeface="Avenir"/>
                <a:cs typeface="Avenir"/>
                <a:sym typeface="Avenir"/>
              </a:rPr>
              <a:t>Guidance for Civic and </a:t>
            </a:r>
            <a:br>
              <a:rPr lang="en-US" sz="4400" b="1" i="0" u="none" strike="noStrike" cap="none">
                <a:solidFill>
                  <a:schemeClr val="lt1"/>
                </a:solidFill>
                <a:latin typeface="Avenir"/>
                <a:ea typeface="Avenir"/>
                <a:cs typeface="Avenir"/>
                <a:sym typeface="Avenir"/>
              </a:rPr>
            </a:br>
            <a:r>
              <a:rPr lang="en-US" sz="4400" b="1" i="0" u="none" strike="noStrike" cap="none">
                <a:solidFill>
                  <a:schemeClr val="lt1"/>
                </a:solidFill>
                <a:latin typeface="Avenir"/>
                <a:ea typeface="Avenir"/>
                <a:cs typeface="Avenir"/>
                <a:sym typeface="Avenir"/>
              </a:rPr>
              <a:t>History Education Excellence</a:t>
            </a:r>
            <a:endParaRPr sz="2200" b="1" i="0" u="none" strike="noStrike" cap="none">
              <a:solidFill>
                <a:srgbClr val="000000"/>
              </a:solidFill>
              <a:latin typeface="Avenir"/>
              <a:ea typeface="Avenir"/>
              <a:cs typeface="Avenir"/>
              <a:sym typeface="Aveni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p:nvPr/>
        </p:nvSpPr>
        <p:spPr>
          <a:xfrm>
            <a:off x="653801" y="314275"/>
            <a:ext cx="10404000" cy="200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100" b="1" i="0" u="none" strike="noStrike" cap="none">
                <a:solidFill>
                  <a:srgbClr val="171B60"/>
                </a:solidFill>
                <a:latin typeface="Avenir"/>
                <a:ea typeface="Avenir"/>
                <a:cs typeface="Avenir"/>
                <a:sym typeface="Avenir"/>
              </a:rPr>
              <a:t>The </a:t>
            </a:r>
            <a:r>
              <a:rPr lang="en-US" sz="3100" b="1" i="1" u="none" strike="noStrike" cap="none">
                <a:solidFill>
                  <a:srgbClr val="171B60"/>
                </a:solidFill>
                <a:latin typeface="Avenir"/>
                <a:ea typeface="Avenir"/>
                <a:cs typeface="Avenir"/>
                <a:sym typeface="Avenir"/>
              </a:rPr>
              <a:t>Roadmap to Educating for American Democracy</a:t>
            </a:r>
            <a:r>
              <a:rPr lang="en-US" sz="3100" b="0" i="0" u="none" strike="noStrike" cap="none">
                <a:solidFill>
                  <a:srgbClr val="171B60"/>
                </a:solidFill>
                <a:latin typeface="Avenir"/>
                <a:ea typeface="Avenir"/>
                <a:cs typeface="Avenir"/>
                <a:sym typeface="Avenir"/>
              </a:rPr>
              <a:t> offers guidance for the content and instructional strategies of K–12 history and civic education across the United States </a:t>
            </a:r>
            <a:endParaRPr sz="5400" b="0" i="0" u="none" strike="noStrike" cap="none">
              <a:solidFill>
                <a:srgbClr val="171B60"/>
              </a:solidFill>
              <a:latin typeface="Avenir"/>
              <a:ea typeface="Avenir"/>
              <a:cs typeface="Avenir"/>
              <a:sym typeface="Avenir"/>
            </a:endParaRPr>
          </a:p>
        </p:txBody>
      </p:sp>
      <p:sp>
        <p:nvSpPr>
          <p:cNvPr id="121" name="Google Shape;121;p5"/>
          <p:cNvSpPr txBox="1"/>
          <p:nvPr/>
        </p:nvSpPr>
        <p:spPr>
          <a:xfrm>
            <a:off x="3846125" y="2568625"/>
            <a:ext cx="8346000" cy="3417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EE3124"/>
              </a:buClr>
              <a:buSzPts val="2400"/>
              <a:buFont typeface="Arial"/>
              <a:buChar char="•"/>
            </a:pPr>
            <a:r>
              <a:rPr lang="en-US" sz="2400" b="0" i="0" u="none" strike="noStrike" cap="none">
                <a:solidFill>
                  <a:srgbClr val="3F3F3F"/>
                </a:solidFill>
                <a:latin typeface="Libre Franklin"/>
                <a:ea typeface="Libre Franklin"/>
                <a:cs typeface="Libre Franklin"/>
                <a:sym typeface="Libre Franklin"/>
              </a:rPr>
              <a:t>Inquiry framework and design principles that </a:t>
            </a:r>
            <a:br>
              <a:rPr lang="en-US" sz="2400" b="0" i="0" u="none" strike="noStrike" cap="none">
                <a:solidFill>
                  <a:srgbClr val="3F3F3F"/>
                </a:solidFill>
                <a:latin typeface="Libre Franklin"/>
                <a:ea typeface="Libre Franklin"/>
                <a:cs typeface="Libre Franklin"/>
                <a:sym typeface="Libre Franklin"/>
              </a:rPr>
            </a:br>
            <a:r>
              <a:rPr lang="en-US" sz="2400" b="0" i="0" u="none" strike="noStrike" cap="none">
                <a:solidFill>
                  <a:srgbClr val="3F3F3F"/>
                </a:solidFill>
                <a:latin typeface="Libre Franklin"/>
                <a:ea typeface="Libre Franklin"/>
                <a:cs typeface="Libre Franklin"/>
                <a:sym typeface="Libre Franklin"/>
              </a:rPr>
              <a:t>states and districts may use to develop and deliver excellent history and civic learning.</a:t>
            </a:r>
            <a:endParaRPr sz="2400" b="0" i="0" u="none" strike="noStrike" cap="none">
              <a:solidFill>
                <a:srgbClr val="3F3F3F"/>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Libre Franklin"/>
              <a:ea typeface="Libre Franklin"/>
              <a:cs typeface="Libre Franklin"/>
              <a:sym typeface="Libre Franklin"/>
            </a:endParaRPr>
          </a:p>
          <a:p>
            <a:pPr marL="342900" marR="0" lvl="0" indent="-342900" algn="l" rtl="0">
              <a:lnSpc>
                <a:spcPct val="100000"/>
              </a:lnSpc>
              <a:spcBef>
                <a:spcPts val="0"/>
              </a:spcBef>
              <a:spcAft>
                <a:spcPts val="0"/>
              </a:spcAft>
              <a:buClr>
                <a:srgbClr val="EE3124"/>
              </a:buClr>
              <a:buSzPts val="2400"/>
              <a:buFont typeface="Arial"/>
              <a:buChar char="•"/>
            </a:pPr>
            <a:r>
              <a:rPr lang="en-US" sz="2400" b="0" i="0" u="none" strike="noStrike" cap="none">
                <a:solidFill>
                  <a:srgbClr val="3F3F3F"/>
                </a:solidFill>
                <a:latin typeface="Libre Franklin"/>
                <a:ea typeface="Libre Franklin"/>
                <a:cs typeface="Libre Franklin"/>
                <a:sym typeface="Libre Franklin"/>
              </a:rPr>
              <a:t>Not a series of facts but questions that promote depth over breadth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Libre Franklin"/>
              <a:ea typeface="Libre Franklin"/>
              <a:cs typeface="Libre Franklin"/>
              <a:sym typeface="Libre Franklin"/>
            </a:endParaRPr>
          </a:p>
          <a:p>
            <a:pPr marL="342900" marR="0" lvl="0" indent="-342900" algn="l" rtl="0">
              <a:lnSpc>
                <a:spcPct val="100000"/>
              </a:lnSpc>
              <a:spcBef>
                <a:spcPts val="0"/>
              </a:spcBef>
              <a:spcAft>
                <a:spcPts val="0"/>
              </a:spcAft>
              <a:buClr>
                <a:srgbClr val="EE3124"/>
              </a:buClr>
              <a:buSzPts val="2400"/>
              <a:buFont typeface="Arial"/>
              <a:buChar char="•"/>
            </a:pPr>
            <a:r>
              <a:rPr lang="en-US" sz="2400" b="0" i="0" u="none" strike="noStrike" cap="none">
                <a:solidFill>
                  <a:srgbClr val="3F3F3F"/>
                </a:solidFill>
                <a:latin typeface="Libre Franklin"/>
                <a:ea typeface="Libre Franklin"/>
                <a:cs typeface="Libre Franklin"/>
                <a:sym typeface="Libre Franklin"/>
              </a:rPr>
              <a:t>Not a national curriculum nor a mandate</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EE3124"/>
              </a:buClr>
              <a:buSzPts val="2400"/>
              <a:buFont typeface="Arial"/>
              <a:buNone/>
            </a:pPr>
            <a:endParaRPr sz="2400" b="0" i="0" u="none" strike="noStrike" cap="none">
              <a:solidFill>
                <a:srgbClr val="3F3F3F"/>
              </a:solidFill>
              <a:latin typeface="Libre Franklin"/>
              <a:ea typeface="Libre Franklin"/>
              <a:cs typeface="Libre Franklin"/>
              <a:sym typeface="Libre Franklin"/>
            </a:endParaRPr>
          </a:p>
        </p:txBody>
      </p:sp>
      <p:grpSp>
        <p:nvGrpSpPr>
          <p:cNvPr id="122" name="Google Shape;122;p5"/>
          <p:cNvGrpSpPr/>
          <p:nvPr/>
        </p:nvGrpSpPr>
        <p:grpSpPr>
          <a:xfrm>
            <a:off x="5458623" y="5816245"/>
            <a:ext cx="6611932" cy="327659"/>
            <a:chOff x="3640456" y="5584958"/>
            <a:chExt cx="6611932" cy="327659"/>
          </a:xfrm>
        </p:grpSpPr>
        <p:sp>
          <p:nvSpPr>
            <p:cNvPr id="123" name="Google Shape;123;p5"/>
            <p:cNvSpPr/>
            <p:nvPr/>
          </p:nvSpPr>
          <p:spPr>
            <a:xfrm>
              <a:off x="3640456" y="5594684"/>
              <a:ext cx="317933" cy="317933"/>
            </a:xfrm>
            <a:prstGeom prst="star5">
              <a:avLst>
                <a:gd name="adj" fmla="val 19098"/>
                <a:gd name="hf" fmla="val 105146"/>
                <a:gd name="vf" fmla="val 110557"/>
              </a:avLst>
            </a:prstGeom>
            <a:solidFill>
              <a:srgbClr val="EE31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5"/>
            <p:cNvSpPr/>
            <p:nvPr/>
          </p:nvSpPr>
          <p:spPr>
            <a:xfrm>
              <a:off x="4090567" y="5594684"/>
              <a:ext cx="317933" cy="317933"/>
            </a:xfrm>
            <a:prstGeom prst="star5">
              <a:avLst>
                <a:gd name="adj" fmla="val 19098"/>
                <a:gd name="hf" fmla="val 105146"/>
                <a:gd name="vf" fmla="val 110557"/>
              </a:avLst>
            </a:prstGeom>
            <a:solidFill>
              <a:srgbClr val="EE31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5"/>
            <p:cNvSpPr/>
            <p:nvPr/>
          </p:nvSpPr>
          <p:spPr>
            <a:xfrm>
              <a:off x="4540678" y="5594684"/>
              <a:ext cx="317933" cy="317933"/>
            </a:xfrm>
            <a:prstGeom prst="star5">
              <a:avLst>
                <a:gd name="adj" fmla="val 19098"/>
                <a:gd name="hf" fmla="val 105146"/>
                <a:gd name="vf" fmla="val 110557"/>
              </a:avLst>
            </a:prstGeom>
            <a:solidFill>
              <a:srgbClr val="EE31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5"/>
            <p:cNvSpPr/>
            <p:nvPr/>
          </p:nvSpPr>
          <p:spPr>
            <a:xfrm>
              <a:off x="4990789" y="5594683"/>
              <a:ext cx="317933" cy="317933"/>
            </a:xfrm>
            <a:prstGeom prst="star5">
              <a:avLst>
                <a:gd name="adj" fmla="val 19098"/>
                <a:gd name="hf" fmla="val 105146"/>
                <a:gd name="vf" fmla="val 110557"/>
              </a:avLst>
            </a:prstGeom>
            <a:solidFill>
              <a:srgbClr val="EE31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5"/>
            <p:cNvSpPr/>
            <p:nvPr/>
          </p:nvSpPr>
          <p:spPr>
            <a:xfrm>
              <a:off x="5440900" y="5594682"/>
              <a:ext cx="317933" cy="317933"/>
            </a:xfrm>
            <a:prstGeom prst="star5">
              <a:avLst>
                <a:gd name="adj" fmla="val 19098"/>
                <a:gd name="hf" fmla="val 105146"/>
                <a:gd name="vf" fmla="val 110557"/>
              </a:avLst>
            </a:prstGeom>
            <a:solidFill>
              <a:srgbClr val="EE31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5"/>
            <p:cNvSpPr/>
            <p:nvPr/>
          </p:nvSpPr>
          <p:spPr>
            <a:xfrm>
              <a:off x="5883456" y="5584962"/>
              <a:ext cx="317933" cy="317933"/>
            </a:xfrm>
            <a:prstGeom prst="star5">
              <a:avLst>
                <a:gd name="adj" fmla="val 19098"/>
                <a:gd name="hf" fmla="val 105146"/>
                <a:gd name="vf" fmla="val 110557"/>
              </a:avLst>
            </a:prstGeom>
            <a:solidFill>
              <a:srgbClr val="EE31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5"/>
            <p:cNvSpPr/>
            <p:nvPr/>
          </p:nvSpPr>
          <p:spPr>
            <a:xfrm>
              <a:off x="6333567" y="5584962"/>
              <a:ext cx="317933" cy="317933"/>
            </a:xfrm>
            <a:prstGeom prst="star5">
              <a:avLst>
                <a:gd name="adj" fmla="val 19098"/>
                <a:gd name="hf" fmla="val 105146"/>
                <a:gd name="vf" fmla="val 110557"/>
              </a:avLst>
            </a:prstGeom>
            <a:solidFill>
              <a:srgbClr val="EE31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5"/>
            <p:cNvSpPr/>
            <p:nvPr/>
          </p:nvSpPr>
          <p:spPr>
            <a:xfrm>
              <a:off x="6783678" y="5584962"/>
              <a:ext cx="317933" cy="317933"/>
            </a:xfrm>
            <a:prstGeom prst="star5">
              <a:avLst>
                <a:gd name="adj" fmla="val 19098"/>
                <a:gd name="hf" fmla="val 105146"/>
                <a:gd name="vf" fmla="val 110557"/>
              </a:avLst>
            </a:prstGeom>
            <a:solidFill>
              <a:srgbClr val="EE31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5"/>
            <p:cNvSpPr/>
            <p:nvPr/>
          </p:nvSpPr>
          <p:spPr>
            <a:xfrm>
              <a:off x="7233789" y="5584961"/>
              <a:ext cx="317933" cy="317933"/>
            </a:xfrm>
            <a:prstGeom prst="star5">
              <a:avLst>
                <a:gd name="adj" fmla="val 19098"/>
                <a:gd name="hf" fmla="val 105146"/>
                <a:gd name="vf" fmla="val 110557"/>
              </a:avLst>
            </a:prstGeom>
            <a:solidFill>
              <a:srgbClr val="EE31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5"/>
            <p:cNvSpPr/>
            <p:nvPr/>
          </p:nvSpPr>
          <p:spPr>
            <a:xfrm>
              <a:off x="7683900" y="5584960"/>
              <a:ext cx="317933" cy="317933"/>
            </a:xfrm>
            <a:prstGeom prst="star5">
              <a:avLst>
                <a:gd name="adj" fmla="val 19098"/>
                <a:gd name="hf" fmla="val 105146"/>
                <a:gd name="vf" fmla="val 110557"/>
              </a:avLst>
            </a:prstGeom>
            <a:solidFill>
              <a:srgbClr val="EE31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5"/>
            <p:cNvSpPr/>
            <p:nvPr/>
          </p:nvSpPr>
          <p:spPr>
            <a:xfrm>
              <a:off x="8134011" y="5584960"/>
              <a:ext cx="317933" cy="317933"/>
            </a:xfrm>
            <a:prstGeom prst="star5">
              <a:avLst>
                <a:gd name="adj" fmla="val 19098"/>
                <a:gd name="hf" fmla="val 105146"/>
                <a:gd name="vf" fmla="val 110557"/>
              </a:avLst>
            </a:prstGeom>
            <a:solidFill>
              <a:srgbClr val="EE31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5"/>
            <p:cNvSpPr/>
            <p:nvPr/>
          </p:nvSpPr>
          <p:spPr>
            <a:xfrm>
              <a:off x="8584122" y="5584960"/>
              <a:ext cx="317933" cy="317933"/>
            </a:xfrm>
            <a:prstGeom prst="star5">
              <a:avLst>
                <a:gd name="adj" fmla="val 19098"/>
                <a:gd name="hf" fmla="val 105146"/>
                <a:gd name="vf" fmla="val 110557"/>
              </a:avLst>
            </a:prstGeom>
            <a:solidFill>
              <a:srgbClr val="EE31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5"/>
            <p:cNvSpPr/>
            <p:nvPr/>
          </p:nvSpPr>
          <p:spPr>
            <a:xfrm>
              <a:off x="9034233" y="5584960"/>
              <a:ext cx="317933" cy="317933"/>
            </a:xfrm>
            <a:prstGeom prst="star5">
              <a:avLst>
                <a:gd name="adj" fmla="val 19098"/>
                <a:gd name="hf" fmla="val 105146"/>
                <a:gd name="vf" fmla="val 110557"/>
              </a:avLst>
            </a:prstGeom>
            <a:solidFill>
              <a:srgbClr val="EE31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5"/>
            <p:cNvSpPr/>
            <p:nvPr/>
          </p:nvSpPr>
          <p:spPr>
            <a:xfrm>
              <a:off x="9484344" y="5584959"/>
              <a:ext cx="317933" cy="317933"/>
            </a:xfrm>
            <a:prstGeom prst="star5">
              <a:avLst>
                <a:gd name="adj" fmla="val 19098"/>
                <a:gd name="hf" fmla="val 105146"/>
                <a:gd name="vf" fmla="val 110557"/>
              </a:avLst>
            </a:prstGeom>
            <a:solidFill>
              <a:srgbClr val="EE31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5"/>
            <p:cNvSpPr/>
            <p:nvPr/>
          </p:nvSpPr>
          <p:spPr>
            <a:xfrm>
              <a:off x="9934455" y="5584958"/>
              <a:ext cx="317933" cy="317933"/>
            </a:xfrm>
            <a:prstGeom prst="star5">
              <a:avLst>
                <a:gd name="adj" fmla="val 19098"/>
                <a:gd name="hf" fmla="val 105146"/>
                <a:gd name="vf" fmla="val 110557"/>
              </a:avLst>
            </a:prstGeom>
            <a:solidFill>
              <a:srgbClr val="EE31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38" name="Google Shape;138;p5"/>
          <p:cNvPicPr preferRelativeResize="0"/>
          <p:nvPr/>
        </p:nvPicPr>
        <p:blipFill rotWithShape="1">
          <a:blip r:embed="rId3">
            <a:alphaModFix/>
          </a:blip>
          <a:srcRect/>
          <a:stretch/>
        </p:blipFill>
        <p:spPr>
          <a:xfrm rot="16">
            <a:off x="461267" y="2528742"/>
            <a:ext cx="2980688" cy="3859947"/>
          </a:xfrm>
          <a:prstGeom prst="rect">
            <a:avLst/>
          </a:prstGeom>
          <a:noFill/>
          <a:ln w="9525" cap="flat" cmpd="sng">
            <a:solidFill>
              <a:srgbClr val="171B60"/>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9" descr="Shape&#10;&#10;Description automatically generated"/>
          <p:cNvPicPr preferRelativeResize="0"/>
          <p:nvPr/>
        </p:nvPicPr>
        <p:blipFill rotWithShape="1">
          <a:blip r:embed="rId3">
            <a:alphaModFix/>
          </a:blip>
          <a:srcRect/>
          <a:stretch/>
        </p:blipFill>
        <p:spPr>
          <a:xfrm>
            <a:off x="6350" y="0"/>
            <a:ext cx="12179300" cy="6858000"/>
          </a:xfrm>
          <a:prstGeom prst="rect">
            <a:avLst/>
          </a:prstGeom>
          <a:noFill/>
          <a:ln>
            <a:noFill/>
          </a:ln>
        </p:spPr>
      </p:pic>
      <p:pic>
        <p:nvPicPr>
          <p:cNvPr id="144" name="Google Shape;144;p9" descr="Shape&#10;&#10;Description automatically generated"/>
          <p:cNvPicPr preferRelativeResize="0"/>
          <p:nvPr/>
        </p:nvPicPr>
        <p:blipFill rotWithShape="1">
          <a:blip r:embed="rId3">
            <a:alphaModFix/>
          </a:blip>
          <a:srcRect/>
          <a:stretch/>
        </p:blipFill>
        <p:spPr>
          <a:xfrm>
            <a:off x="12700" y="0"/>
            <a:ext cx="12179300" cy="6858000"/>
          </a:xfrm>
          <a:prstGeom prst="rect">
            <a:avLst/>
          </a:prstGeom>
          <a:noFill/>
          <a:ln>
            <a:noFill/>
          </a:ln>
        </p:spPr>
      </p:pic>
      <p:sp>
        <p:nvSpPr>
          <p:cNvPr id="145" name="Google Shape;145;p9"/>
          <p:cNvSpPr/>
          <p:nvPr/>
        </p:nvSpPr>
        <p:spPr>
          <a:xfrm>
            <a:off x="1059875" y="2005175"/>
            <a:ext cx="8838000" cy="4559700"/>
          </a:xfrm>
          <a:prstGeom prst="roundRect">
            <a:avLst>
              <a:gd name="adj" fmla="val 16667"/>
            </a:avLst>
          </a:prstGeom>
          <a:solidFill>
            <a:srgbClr val="FFFFFF"/>
          </a:solidFill>
          <a:ln w="57150" cap="flat" cmpd="sng">
            <a:solidFill>
              <a:srgbClr val="171B60"/>
            </a:solidFill>
            <a:prstDash val="solid"/>
            <a:miter lim="800000"/>
            <a:headEnd type="none" w="sm" len="sm"/>
            <a:tailEnd type="none" w="sm" len="sm"/>
          </a:ln>
        </p:spPr>
        <p:txBody>
          <a:bodyPr spcFirstLastPara="1" wrap="square" lIns="91425" tIns="45700" rIns="91425" bIns="45700" anchor="ctr" anchorCtr="0">
            <a:noAutofit/>
          </a:bodyPr>
          <a:lstStyle/>
          <a:p>
            <a:pPr marL="342900" marR="0" lvl="1" indent="-190500" algn="l" rtl="0">
              <a:lnSpc>
                <a:spcPct val="100000"/>
              </a:lnSpc>
              <a:spcBef>
                <a:spcPts val="0"/>
              </a:spcBef>
              <a:spcAft>
                <a:spcPts val="0"/>
              </a:spcAft>
              <a:buClr>
                <a:schemeClr val="dk1"/>
              </a:buClr>
              <a:buSzPts val="2400"/>
              <a:buFont typeface="Arial"/>
              <a:buNone/>
            </a:pPr>
            <a:endParaRPr sz="2100" b="0" i="0" u="none" strike="noStrike" cap="none">
              <a:solidFill>
                <a:schemeClr val="dk1"/>
              </a:solidFill>
              <a:latin typeface="Libre Franklin"/>
              <a:ea typeface="Libre Franklin"/>
              <a:cs typeface="Libre Franklin"/>
              <a:sym typeface="Libre Franklin"/>
            </a:endParaRPr>
          </a:p>
          <a:p>
            <a:pPr marL="9144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3F3F3F"/>
              </a:solidFill>
              <a:latin typeface="Libre Franklin"/>
              <a:ea typeface="Libre Franklin"/>
              <a:cs typeface="Libre Franklin"/>
              <a:sym typeface="Libre Franklin"/>
            </a:endParaRPr>
          </a:p>
          <a:p>
            <a:pPr marL="914400" marR="0" lvl="0" indent="0" algn="l" rtl="0">
              <a:lnSpc>
                <a:spcPct val="100000"/>
              </a:lnSpc>
              <a:spcBef>
                <a:spcPts val="0"/>
              </a:spcBef>
              <a:spcAft>
                <a:spcPts val="0"/>
              </a:spcAft>
              <a:buClr>
                <a:srgbClr val="000000"/>
              </a:buClr>
              <a:buSzPts val="400"/>
              <a:buFont typeface="Arial"/>
              <a:buNone/>
            </a:pPr>
            <a:endParaRPr sz="400" b="0" i="0" u="none" strike="noStrike" cap="none">
              <a:solidFill>
                <a:srgbClr val="3F3F3F"/>
              </a:solidFill>
              <a:latin typeface="Libre Franklin"/>
              <a:ea typeface="Libre Franklin"/>
              <a:cs typeface="Libre Franklin"/>
              <a:sym typeface="Libre Franklin"/>
            </a:endParaRPr>
          </a:p>
          <a:p>
            <a:pPr marL="342900" marR="0" lvl="1" indent="-317500" algn="l" rtl="0">
              <a:lnSpc>
                <a:spcPct val="100000"/>
              </a:lnSpc>
              <a:spcBef>
                <a:spcPts val="0"/>
              </a:spcBef>
              <a:spcAft>
                <a:spcPts val="0"/>
              </a:spcAft>
              <a:buClr>
                <a:srgbClr val="EE3124"/>
              </a:buClr>
              <a:buSzPts val="2000"/>
              <a:buFont typeface="Arial"/>
              <a:buChar char="•"/>
            </a:pPr>
            <a:r>
              <a:rPr lang="en-US" sz="2000" b="0" i="0" u="none" strike="noStrike" cap="none">
                <a:solidFill>
                  <a:srgbClr val="3F3F3F"/>
                </a:solidFill>
                <a:latin typeface="Libre Franklin"/>
                <a:ea typeface="Libre Franklin"/>
                <a:cs typeface="Libre Franklin"/>
                <a:sym typeface="Libre Franklin"/>
              </a:rPr>
              <a:t>Can be used by teachers, schools, districts or states </a:t>
            </a:r>
            <a:br>
              <a:rPr lang="en-US" sz="2000" b="0" i="0" u="none" strike="noStrike" cap="none">
                <a:solidFill>
                  <a:srgbClr val="3F3F3F"/>
                </a:solidFill>
                <a:latin typeface="Libre Franklin"/>
                <a:ea typeface="Libre Franklin"/>
                <a:cs typeface="Libre Franklin"/>
                <a:sym typeface="Libre Franklin"/>
              </a:rPr>
            </a:br>
            <a:r>
              <a:rPr lang="en-US" sz="2000" b="0" i="0" u="none" strike="noStrike" cap="none">
                <a:solidFill>
                  <a:srgbClr val="3F3F3F"/>
                </a:solidFill>
                <a:latin typeface="Libre Franklin"/>
                <a:ea typeface="Libre Franklin"/>
                <a:cs typeface="Libre Franklin"/>
                <a:sym typeface="Libre Franklin"/>
              </a:rPr>
              <a:t>to design </a:t>
            </a:r>
            <a:r>
              <a:rPr lang="en-US" sz="2000" b="1" i="0" u="none" strike="noStrike" cap="none">
                <a:solidFill>
                  <a:srgbClr val="171B60"/>
                </a:solidFill>
                <a:latin typeface="Libre Franklin"/>
                <a:ea typeface="Libre Franklin"/>
                <a:cs typeface="Libre Franklin"/>
                <a:sym typeface="Libre Franklin"/>
              </a:rPr>
              <a:t>instructional standards</a:t>
            </a:r>
            <a:endParaRPr sz="1000" b="0" i="0" u="none" strike="noStrike" cap="none">
              <a:solidFill>
                <a:srgbClr val="000000"/>
              </a:solidFill>
              <a:latin typeface="Arial"/>
              <a:ea typeface="Arial"/>
              <a:cs typeface="Arial"/>
              <a:sym typeface="Arial"/>
            </a:endParaRPr>
          </a:p>
          <a:p>
            <a:pPr marL="342900" marR="0" lvl="1" indent="-190500" algn="l" rtl="0">
              <a:lnSpc>
                <a:spcPct val="100000"/>
              </a:lnSpc>
              <a:spcBef>
                <a:spcPts val="0"/>
              </a:spcBef>
              <a:spcAft>
                <a:spcPts val="0"/>
              </a:spcAft>
              <a:buClr>
                <a:srgbClr val="EE3124"/>
              </a:buClr>
              <a:buSzPts val="2400"/>
              <a:buFont typeface="Arial"/>
              <a:buNone/>
            </a:pPr>
            <a:endParaRPr sz="2000" b="0" i="0" u="none" strike="noStrike" cap="none">
              <a:solidFill>
                <a:srgbClr val="3F3F3F"/>
              </a:solidFill>
              <a:latin typeface="Libre Franklin"/>
              <a:ea typeface="Libre Franklin"/>
              <a:cs typeface="Libre Franklin"/>
              <a:sym typeface="Libre Franklin"/>
            </a:endParaRPr>
          </a:p>
          <a:p>
            <a:pPr marL="342900" marR="0" lvl="1" indent="-317500" algn="l" rtl="0">
              <a:lnSpc>
                <a:spcPct val="100000"/>
              </a:lnSpc>
              <a:spcBef>
                <a:spcPts val="0"/>
              </a:spcBef>
              <a:spcAft>
                <a:spcPts val="0"/>
              </a:spcAft>
              <a:buClr>
                <a:srgbClr val="EE3124"/>
              </a:buClr>
              <a:buSzPts val="2000"/>
              <a:buFont typeface="Arial"/>
              <a:buChar char="•"/>
            </a:pPr>
            <a:r>
              <a:rPr lang="en-US" sz="2000" b="0" i="0" u="none" strike="noStrike" cap="none">
                <a:solidFill>
                  <a:srgbClr val="3F3F3F"/>
                </a:solidFill>
                <a:latin typeface="Libre Franklin"/>
                <a:ea typeface="Libre Franklin"/>
                <a:cs typeface="Libre Franklin"/>
                <a:sym typeface="Libre Franklin"/>
              </a:rPr>
              <a:t>Encourages a telling of America’s </a:t>
            </a:r>
            <a:r>
              <a:rPr lang="en-US" sz="2000" b="1" i="0" u="none" strike="noStrike" cap="none">
                <a:solidFill>
                  <a:srgbClr val="171B60"/>
                </a:solidFill>
                <a:latin typeface="Libre Franklin"/>
                <a:ea typeface="Libre Franklin"/>
                <a:cs typeface="Libre Franklin"/>
                <a:sym typeface="Libre Franklin"/>
              </a:rPr>
              <a:t>plural, yet shared, story </a:t>
            </a:r>
            <a:r>
              <a:rPr lang="en-US" sz="2000" b="0" i="0" u="none" strike="noStrike" cap="none">
                <a:solidFill>
                  <a:srgbClr val="3F3F3F"/>
                </a:solidFill>
                <a:latin typeface="Libre Franklin"/>
                <a:ea typeface="Libre Franklin"/>
                <a:cs typeface="Libre Franklin"/>
                <a:sym typeface="Libre Franklin"/>
              </a:rPr>
              <a:t>and a more complete and honest accounting of the past—both the good and the bad</a:t>
            </a:r>
            <a:endParaRPr sz="2000" b="0" i="0" u="none" strike="noStrike" cap="none">
              <a:solidFill>
                <a:srgbClr val="3F3F3F"/>
              </a:solidFill>
              <a:latin typeface="Libre Franklin"/>
              <a:ea typeface="Libre Franklin"/>
              <a:cs typeface="Libre Franklin"/>
              <a:sym typeface="Libre Franklin"/>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3F3F3F"/>
              </a:solidFill>
              <a:latin typeface="Libre Franklin"/>
              <a:ea typeface="Libre Franklin"/>
              <a:cs typeface="Libre Franklin"/>
              <a:sym typeface="Libre Franklin"/>
            </a:endParaRPr>
          </a:p>
          <a:p>
            <a:pPr marL="342900" marR="0" lvl="1" indent="-317500" algn="l" rtl="0">
              <a:lnSpc>
                <a:spcPct val="100000"/>
              </a:lnSpc>
              <a:spcBef>
                <a:spcPts val="0"/>
              </a:spcBef>
              <a:spcAft>
                <a:spcPts val="0"/>
              </a:spcAft>
              <a:buClr>
                <a:srgbClr val="EE3124"/>
              </a:buClr>
              <a:buSzPts val="2000"/>
              <a:buFont typeface="Arial"/>
              <a:buChar char="•"/>
            </a:pPr>
            <a:r>
              <a:rPr lang="en-US" sz="2000" b="0" i="0" u="none" strike="noStrike" cap="none">
                <a:solidFill>
                  <a:srgbClr val="3F3F3F"/>
                </a:solidFill>
                <a:latin typeface="Libre Franklin"/>
                <a:ea typeface="Libre Franklin"/>
                <a:cs typeface="Libre Franklin"/>
                <a:sym typeface="Libre Franklin"/>
              </a:rPr>
              <a:t>Cultivates </a:t>
            </a:r>
            <a:r>
              <a:rPr lang="en-US" sz="2000" b="1" i="0" u="none" strike="noStrike" cap="none">
                <a:solidFill>
                  <a:srgbClr val="171B60"/>
                </a:solidFill>
                <a:latin typeface="Libre Franklin"/>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reflective</a:t>
            </a:r>
            <a:r>
              <a:rPr lang="en-US" sz="2000" b="1" i="0" u="none" strike="noStrike" cap="none">
                <a:solidFill>
                  <a:srgbClr val="171B60"/>
                </a:solidFill>
                <a:latin typeface="Libre Franklin"/>
                <a:ea typeface="Libre Franklin"/>
                <a:cs typeface="Libre Franklin"/>
                <a:sym typeface="Libre Franklin"/>
              </a:rPr>
              <a:t> patriotism</a:t>
            </a:r>
            <a:endParaRPr sz="2000" b="1" i="0" u="none" strike="noStrike" cap="none">
              <a:solidFill>
                <a:srgbClr val="171B60"/>
              </a:solidFill>
              <a:latin typeface="Libre Franklin"/>
              <a:ea typeface="Libre Franklin"/>
              <a:cs typeface="Libre Franklin"/>
              <a:sym typeface="Libre Franklin"/>
            </a:endParaRPr>
          </a:p>
          <a:p>
            <a:pPr marL="342900" marR="0" lvl="1" indent="-190500" algn="l" rtl="0">
              <a:lnSpc>
                <a:spcPct val="100000"/>
              </a:lnSpc>
              <a:spcBef>
                <a:spcPts val="0"/>
              </a:spcBef>
              <a:spcAft>
                <a:spcPts val="0"/>
              </a:spcAft>
              <a:buClr>
                <a:srgbClr val="EE3124"/>
              </a:buClr>
              <a:buSzPts val="2400"/>
              <a:buFont typeface="Arial"/>
              <a:buNone/>
            </a:pPr>
            <a:endParaRPr sz="2000" b="0" i="0" u="none" strike="noStrike" cap="none">
              <a:solidFill>
                <a:srgbClr val="3F3F3F"/>
              </a:solidFill>
              <a:latin typeface="Libre Franklin"/>
              <a:ea typeface="Libre Franklin"/>
              <a:cs typeface="Libre Franklin"/>
              <a:sym typeface="Libre Franklin"/>
            </a:endParaRPr>
          </a:p>
          <a:p>
            <a:pPr marL="342900" marR="0" lvl="1" indent="-317500" algn="l" rtl="0">
              <a:lnSpc>
                <a:spcPct val="100000"/>
              </a:lnSpc>
              <a:spcBef>
                <a:spcPts val="0"/>
              </a:spcBef>
              <a:spcAft>
                <a:spcPts val="0"/>
              </a:spcAft>
              <a:buClr>
                <a:srgbClr val="EE3124"/>
              </a:buClr>
              <a:buSzPts val="2000"/>
              <a:buFont typeface="Arial"/>
              <a:buChar char="•"/>
            </a:pPr>
            <a:r>
              <a:rPr lang="en-US" sz="2000" b="0" i="0" u="none" strike="noStrike" cap="none">
                <a:solidFill>
                  <a:srgbClr val="3F3F3F"/>
                </a:solidFill>
                <a:latin typeface="Libre Franklin"/>
                <a:ea typeface="Libre Franklin"/>
                <a:cs typeface="Libre Franklin"/>
                <a:sym typeface="Libre Franklin"/>
              </a:rPr>
              <a:t>Is organized in 7 themes across 4 grade bands: K-2, 3-5, </a:t>
            </a:r>
            <a:br>
              <a:rPr lang="en-US" sz="2000" b="0" i="0" u="none" strike="noStrike" cap="none">
                <a:solidFill>
                  <a:srgbClr val="3F3F3F"/>
                </a:solidFill>
                <a:latin typeface="Libre Franklin"/>
                <a:ea typeface="Libre Franklin"/>
                <a:cs typeface="Libre Franklin"/>
                <a:sym typeface="Libre Franklin"/>
              </a:rPr>
            </a:br>
            <a:r>
              <a:rPr lang="en-US" sz="2000" b="0" i="0" u="none" strike="noStrike" cap="none">
                <a:solidFill>
                  <a:srgbClr val="3F3F3F"/>
                </a:solidFill>
                <a:latin typeface="Libre Franklin"/>
                <a:ea typeface="Libre Franklin"/>
                <a:cs typeface="Libre Franklin"/>
                <a:sym typeface="Libre Franklin"/>
              </a:rPr>
              <a:t>6-8, 9-12 that </a:t>
            </a:r>
            <a:r>
              <a:rPr lang="en-US" sz="2000" b="1" i="0" u="none" strike="noStrike" cap="none">
                <a:solidFill>
                  <a:srgbClr val="171B60"/>
                </a:solidFill>
                <a:latin typeface="Libre Franklin"/>
                <a:ea typeface="Libre Franklin"/>
                <a:cs typeface="Libre Franklin"/>
                <a:sym typeface="Libre Franklin"/>
              </a:rPr>
              <a:t>integrate history and civics</a:t>
            </a:r>
            <a:endParaRPr sz="1000" b="0" i="0" u="none" strike="noStrike" cap="none">
              <a:solidFill>
                <a:srgbClr val="000000"/>
              </a:solidFill>
              <a:latin typeface="Arial"/>
              <a:ea typeface="Arial"/>
              <a:cs typeface="Arial"/>
              <a:sym typeface="Arial"/>
            </a:endParaRPr>
          </a:p>
          <a:p>
            <a:pPr marL="152400" marR="0" lvl="1" indent="0" algn="l" rtl="0">
              <a:lnSpc>
                <a:spcPct val="100000"/>
              </a:lnSpc>
              <a:spcBef>
                <a:spcPts val="0"/>
              </a:spcBef>
              <a:spcAft>
                <a:spcPts val="0"/>
              </a:spcAft>
              <a:buClr>
                <a:srgbClr val="EE3124"/>
              </a:buClr>
              <a:buSzPts val="2400"/>
              <a:buFont typeface="Arial"/>
              <a:buNone/>
            </a:pPr>
            <a:endParaRPr sz="2000" b="0" i="0" u="none" strike="noStrike" cap="none">
              <a:solidFill>
                <a:srgbClr val="3F3F3F"/>
              </a:solidFill>
              <a:latin typeface="Libre Franklin"/>
              <a:ea typeface="Libre Franklin"/>
              <a:cs typeface="Libre Franklin"/>
              <a:sym typeface="Libre Franklin"/>
            </a:endParaRPr>
          </a:p>
          <a:p>
            <a:pPr marL="342900" marR="0" lvl="1" indent="-317500" algn="l" rtl="0">
              <a:lnSpc>
                <a:spcPct val="100000"/>
              </a:lnSpc>
              <a:spcBef>
                <a:spcPts val="0"/>
              </a:spcBef>
              <a:spcAft>
                <a:spcPts val="0"/>
              </a:spcAft>
              <a:buClr>
                <a:srgbClr val="EE3124"/>
              </a:buClr>
              <a:buSzPts val="2000"/>
              <a:buFont typeface="Arial"/>
              <a:buChar char="•"/>
            </a:pPr>
            <a:r>
              <a:rPr lang="en-US" sz="2000" b="0" i="0" u="none" strike="noStrike" cap="none">
                <a:solidFill>
                  <a:srgbClr val="3F3F3F"/>
                </a:solidFill>
                <a:latin typeface="Libre Franklin"/>
                <a:ea typeface="Libre Franklin"/>
                <a:cs typeface="Libre Franklin"/>
                <a:sym typeface="Libre Franklin"/>
              </a:rPr>
              <a:t>Includes </a:t>
            </a:r>
            <a:r>
              <a:rPr lang="en-US" sz="2000" b="1" i="0" u="none" strike="noStrike" cap="none">
                <a:solidFill>
                  <a:srgbClr val="171B60"/>
                </a:solidFill>
                <a:latin typeface="Libre Franklin"/>
                <a:ea typeface="Libre Franklin"/>
                <a:cs typeface="Libre Franklin"/>
                <a:sym typeface="Libre Franklin"/>
              </a:rPr>
              <a:t>pedagogy strategies </a:t>
            </a:r>
            <a:r>
              <a:rPr lang="en-US" sz="2000" b="0" i="0" u="none" strike="noStrike" cap="none">
                <a:solidFill>
                  <a:srgbClr val="3F3F3F"/>
                </a:solidFill>
                <a:latin typeface="Libre Franklin"/>
                <a:ea typeface="Libre Franklin"/>
                <a:cs typeface="Libre Franklin"/>
                <a:sym typeface="Libre Franklin"/>
              </a:rPr>
              <a:t>for excellence in teaching</a:t>
            </a:r>
            <a:endParaRPr sz="2000" b="0" i="0" u="none" strike="noStrike" cap="none">
              <a:solidFill>
                <a:srgbClr val="3F3F3F"/>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3F3F3F"/>
              </a:solidFill>
              <a:latin typeface="Libre Franklin"/>
              <a:ea typeface="Libre Franklin"/>
              <a:cs typeface="Libre Franklin"/>
              <a:sym typeface="Libre Franklin"/>
            </a:endParaRPr>
          </a:p>
          <a:p>
            <a:pPr marL="800100" marR="0" lvl="2" indent="-190500" algn="l" rtl="0">
              <a:lnSpc>
                <a:spcPct val="100000"/>
              </a:lnSpc>
              <a:spcBef>
                <a:spcPts val="0"/>
              </a:spcBef>
              <a:spcAft>
                <a:spcPts val="0"/>
              </a:spcAft>
              <a:buClr>
                <a:schemeClr val="dk1"/>
              </a:buClr>
              <a:buSzPts val="2400"/>
              <a:buFont typeface="Arial"/>
              <a:buNone/>
            </a:pPr>
            <a:endParaRPr sz="2100" b="0" i="0" u="none" strike="noStrike" cap="none">
              <a:solidFill>
                <a:schemeClr val="dk1"/>
              </a:solidFill>
              <a:latin typeface="Libre Franklin"/>
              <a:ea typeface="Libre Franklin"/>
              <a:cs typeface="Libre Franklin"/>
              <a:sym typeface="Libre Franklin"/>
            </a:endParaRPr>
          </a:p>
        </p:txBody>
      </p:sp>
      <p:sp>
        <p:nvSpPr>
          <p:cNvPr id="146" name="Google Shape;146;p9"/>
          <p:cNvSpPr txBox="1"/>
          <p:nvPr/>
        </p:nvSpPr>
        <p:spPr>
          <a:xfrm>
            <a:off x="337932" y="457618"/>
            <a:ext cx="26517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venir"/>
                <a:ea typeface="Avenir"/>
                <a:cs typeface="Avenir"/>
                <a:sym typeface="Avenir"/>
              </a:rPr>
              <a:t>The Roadmap </a:t>
            </a:r>
            <a:endParaRPr sz="4400" b="1" i="0" u="none" strike="noStrike" cap="none">
              <a:solidFill>
                <a:schemeClr val="lt1"/>
              </a:solidFill>
              <a:latin typeface="Avenir"/>
              <a:ea typeface="Avenir"/>
              <a:cs typeface="Avenir"/>
              <a:sym typeface="Avenir"/>
            </a:endParaRPr>
          </a:p>
        </p:txBody>
      </p:sp>
      <p:pic>
        <p:nvPicPr>
          <p:cNvPr id="147" name="Google Shape;147;p9"/>
          <p:cNvPicPr preferRelativeResize="0"/>
          <p:nvPr/>
        </p:nvPicPr>
        <p:blipFill rotWithShape="1">
          <a:blip r:embed="rId4">
            <a:alphaModFix/>
          </a:blip>
          <a:srcRect/>
          <a:stretch/>
        </p:blipFill>
        <p:spPr>
          <a:xfrm rot="775437">
            <a:off x="9363389" y="274696"/>
            <a:ext cx="2410993" cy="3122206"/>
          </a:xfrm>
          <a:prstGeom prst="rect">
            <a:avLst/>
          </a:prstGeom>
          <a:noFill/>
          <a:ln w="9525" cap="flat" cmpd="sng">
            <a:solidFill>
              <a:srgbClr val="171B60"/>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c753513c68_0_91"/>
          <p:cNvSpPr txBox="1"/>
          <p:nvPr/>
        </p:nvSpPr>
        <p:spPr>
          <a:xfrm>
            <a:off x="337932" y="457618"/>
            <a:ext cx="26517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Libre Franklin Thin"/>
                <a:ea typeface="Libre Franklin Thin"/>
                <a:cs typeface="Libre Franklin Thin"/>
                <a:sym typeface="Libre Franklin Thin"/>
              </a:rPr>
              <a:t>The Seven</a:t>
            </a:r>
            <a:endParaRPr sz="3200" b="0" i="0" u="none" strike="noStrike" cap="none">
              <a:solidFill>
                <a:schemeClr val="lt1"/>
              </a:solidFill>
              <a:latin typeface="Libre Franklin Thin"/>
              <a:ea typeface="Libre Franklin Thin"/>
              <a:cs typeface="Libre Franklin Thin"/>
              <a:sym typeface="Libre Franklin Thin"/>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Libre Franklin Thin"/>
                <a:ea typeface="Libre Franklin Thin"/>
                <a:cs typeface="Libre Franklin Thin"/>
                <a:sym typeface="Libre Franklin Thin"/>
              </a:rPr>
              <a:t>Themes</a:t>
            </a:r>
            <a:endParaRPr sz="3200" b="0" i="0" u="none" strike="noStrike" cap="none">
              <a:solidFill>
                <a:schemeClr val="lt1"/>
              </a:solidFill>
              <a:latin typeface="Libre Franklin Thin"/>
              <a:ea typeface="Libre Franklin Thin"/>
              <a:cs typeface="Libre Franklin Thin"/>
              <a:sym typeface="Libre Franklin Thin"/>
            </a:endParaRPr>
          </a:p>
        </p:txBody>
      </p:sp>
      <p:sp>
        <p:nvSpPr>
          <p:cNvPr id="171" name="Google Shape;171;gc753513c68_0_91"/>
          <p:cNvSpPr txBox="1"/>
          <p:nvPr/>
        </p:nvSpPr>
        <p:spPr>
          <a:xfrm>
            <a:off x="204182" y="516293"/>
            <a:ext cx="2651700" cy="206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Libre Franklin Thin"/>
                <a:ea typeface="Libre Franklin Thin"/>
                <a:cs typeface="Libre Franklin Thin"/>
                <a:sym typeface="Libre Franklin Thin"/>
              </a:rPr>
              <a:t>The </a:t>
            </a:r>
            <a:endParaRPr sz="3200" b="0" i="0" u="none" strike="noStrike" cap="none">
              <a:solidFill>
                <a:schemeClr val="lt1"/>
              </a:solidFill>
              <a:latin typeface="Libre Franklin Thin"/>
              <a:ea typeface="Libre Franklin Thin"/>
              <a:cs typeface="Libre Franklin Thin"/>
              <a:sym typeface="Libre Franklin Thin"/>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Libre Franklin Thin"/>
                <a:ea typeface="Libre Franklin Thin"/>
                <a:cs typeface="Libre Franklin Thin"/>
                <a:sym typeface="Libre Franklin Thin"/>
              </a:rPr>
              <a:t>Five </a:t>
            </a:r>
            <a:endParaRPr sz="3200" b="0" i="0" u="none" strike="noStrike" cap="none">
              <a:solidFill>
                <a:schemeClr val="lt1"/>
              </a:solidFill>
              <a:latin typeface="Libre Franklin Thin"/>
              <a:ea typeface="Libre Franklin Thin"/>
              <a:cs typeface="Libre Franklin Thin"/>
              <a:sym typeface="Libre Franklin Thin"/>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Libre Franklin Thin"/>
                <a:ea typeface="Libre Franklin Thin"/>
                <a:cs typeface="Libre Franklin Thin"/>
                <a:sym typeface="Libre Franklin Thin"/>
              </a:rPr>
              <a:t>Design</a:t>
            </a:r>
            <a:endParaRPr sz="3200" b="0" i="0" u="none" strike="noStrike" cap="none">
              <a:solidFill>
                <a:schemeClr val="lt1"/>
              </a:solidFill>
              <a:latin typeface="Libre Franklin Thin"/>
              <a:ea typeface="Libre Franklin Thin"/>
              <a:cs typeface="Libre Franklin Thin"/>
              <a:sym typeface="Libre Franklin Thin"/>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Libre Franklin Thin"/>
                <a:ea typeface="Libre Franklin Thin"/>
                <a:cs typeface="Libre Franklin Thin"/>
                <a:sym typeface="Libre Franklin Thin"/>
              </a:rPr>
              <a:t>Challenges</a:t>
            </a:r>
            <a:endParaRPr sz="3200" b="0" i="0" u="none" strike="noStrike" cap="none">
              <a:solidFill>
                <a:schemeClr val="lt1"/>
              </a:solidFill>
              <a:latin typeface="Libre Franklin Thin"/>
              <a:ea typeface="Libre Franklin Thin"/>
              <a:cs typeface="Libre Franklin Thin"/>
              <a:sym typeface="Libre Franklin Thin"/>
            </a:endParaRPr>
          </a:p>
        </p:txBody>
      </p:sp>
      <p:pic>
        <p:nvPicPr>
          <p:cNvPr id="172" name="Google Shape;172;gc753513c68_0_91"/>
          <p:cNvPicPr preferRelativeResize="0"/>
          <p:nvPr/>
        </p:nvPicPr>
        <p:blipFill rotWithShape="1">
          <a:blip r:embed="rId3">
            <a:alphaModFix/>
          </a:blip>
          <a:srcRect r="-947" b="-947"/>
          <a:stretch/>
        </p:blipFill>
        <p:spPr>
          <a:xfrm>
            <a:off x="294138" y="-1091750"/>
            <a:ext cx="11603732" cy="90415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c625a543d3_0_13"/>
          <p:cNvSpPr txBox="1"/>
          <p:nvPr/>
        </p:nvSpPr>
        <p:spPr>
          <a:xfrm>
            <a:off x="337932" y="457618"/>
            <a:ext cx="26517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Libre Franklin Thin"/>
                <a:ea typeface="Libre Franklin Thin"/>
                <a:cs typeface="Libre Franklin Thin"/>
                <a:sym typeface="Libre Franklin Thin"/>
              </a:rPr>
              <a:t>The Seven</a:t>
            </a:r>
            <a:endParaRPr sz="3200" b="0" i="0" u="none" strike="noStrike" cap="none">
              <a:solidFill>
                <a:schemeClr val="lt1"/>
              </a:solidFill>
              <a:latin typeface="Libre Franklin Thin"/>
              <a:ea typeface="Libre Franklin Thin"/>
              <a:cs typeface="Libre Franklin Thin"/>
              <a:sym typeface="Libre Franklin Thin"/>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Libre Franklin Thin"/>
                <a:ea typeface="Libre Franklin Thin"/>
                <a:cs typeface="Libre Franklin Thin"/>
                <a:sym typeface="Libre Franklin Thin"/>
              </a:rPr>
              <a:t>Themes</a:t>
            </a:r>
            <a:endParaRPr sz="3200" b="0" i="0" u="none" strike="noStrike" cap="none">
              <a:solidFill>
                <a:schemeClr val="lt1"/>
              </a:solidFill>
              <a:latin typeface="Libre Franklin Thin"/>
              <a:ea typeface="Libre Franklin Thin"/>
              <a:cs typeface="Libre Franklin Thin"/>
              <a:sym typeface="Libre Franklin Thin"/>
            </a:endParaRPr>
          </a:p>
        </p:txBody>
      </p:sp>
      <p:pic>
        <p:nvPicPr>
          <p:cNvPr id="153" name="Google Shape;153;gc625a543d3_0_13"/>
          <p:cNvPicPr preferRelativeResize="0"/>
          <p:nvPr/>
        </p:nvPicPr>
        <p:blipFill rotWithShape="1">
          <a:blip r:embed="rId3">
            <a:alphaModFix/>
          </a:blip>
          <a:srcRect/>
          <a:stretch/>
        </p:blipFill>
        <p:spPr>
          <a:xfrm>
            <a:off x="3190000" y="0"/>
            <a:ext cx="8631050" cy="6858001"/>
          </a:xfrm>
          <a:prstGeom prst="rect">
            <a:avLst/>
          </a:prstGeom>
          <a:noFill/>
          <a:ln>
            <a:noFill/>
          </a:ln>
        </p:spPr>
      </p:pic>
      <p:sp>
        <p:nvSpPr>
          <p:cNvPr id="154" name="Google Shape;154;gc625a543d3_0_13"/>
          <p:cNvSpPr/>
          <p:nvPr/>
        </p:nvSpPr>
        <p:spPr>
          <a:xfrm>
            <a:off x="0" y="-25"/>
            <a:ext cx="2729100" cy="6858000"/>
          </a:xfrm>
          <a:prstGeom prst="rect">
            <a:avLst/>
          </a:prstGeom>
          <a:solidFill>
            <a:srgbClr val="171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gc625a543d3_0_13"/>
          <p:cNvSpPr/>
          <p:nvPr/>
        </p:nvSpPr>
        <p:spPr>
          <a:xfrm>
            <a:off x="-33950" y="-25"/>
            <a:ext cx="104400" cy="6858000"/>
          </a:xfrm>
          <a:prstGeom prst="rect">
            <a:avLst/>
          </a:prstGeom>
          <a:solidFill>
            <a:srgbClr val="EE312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gc625a543d3_0_13"/>
          <p:cNvSpPr txBox="1"/>
          <p:nvPr/>
        </p:nvSpPr>
        <p:spPr>
          <a:xfrm>
            <a:off x="337932" y="457618"/>
            <a:ext cx="2651700" cy="217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4500" b="1" i="0" u="none" strike="noStrike" cap="none">
                <a:solidFill>
                  <a:schemeClr val="lt1"/>
                </a:solidFill>
                <a:latin typeface="Avenir"/>
                <a:ea typeface="Avenir"/>
                <a:cs typeface="Avenir"/>
                <a:sym typeface="Avenir"/>
              </a:rPr>
              <a:t>The</a:t>
            </a:r>
            <a:endParaRPr sz="4500" b="1" i="0" u="none" strike="noStrike" cap="none">
              <a:solidFill>
                <a:schemeClr val="lt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3200"/>
              <a:buFont typeface="Arial"/>
              <a:buNone/>
            </a:pPr>
            <a:r>
              <a:rPr lang="en-US" sz="4500" b="1" i="0" u="none" strike="noStrike" cap="none">
                <a:solidFill>
                  <a:schemeClr val="lt1"/>
                </a:solidFill>
                <a:latin typeface="Avenir"/>
                <a:ea typeface="Avenir"/>
                <a:cs typeface="Avenir"/>
                <a:sym typeface="Avenir"/>
              </a:rPr>
              <a:t>Seven</a:t>
            </a:r>
            <a:endParaRPr sz="4500" b="1" i="0" u="none" strike="noStrike" cap="none">
              <a:solidFill>
                <a:schemeClr val="lt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3200"/>
              <a:buFont typeface="Arial"/>
              <a:buNone/>
            </a:pPr>
            <a:r>
              <a:rPr lang="en-US" sz="4500" b="1" i="0" u="none" strike="noStrike" cap="none">
                <a:solidFill>
                  <a:schemeClr val="lt1"/>
                </a:solidFill>
                <a:latin typeface="Avenir"/>
                <a:ea typeface="Avenir"/>
                <a:cs typeface="Avenir"/>
                <a:sym typeface="Avenir"/>
              </a:rPr>
              <a:t>Themes </a:t>
            </a:r>
            <a:endParaRPr sz="4500" b="1" i="0" u="none" strike="noStrike" cap="none">
              <a:solidFill>
                <a:schemeClr val="lt1"/>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09600" y="114555"/>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718618" y="-459300"/>
            <a:ext cx="11524014" cy="4625520"/>
          </a:xfrm>
          <a:prstGeom prst="rect">
            <a:avLst/>
          </a:prstGeom>
        </p:spPr>
        <p:txBody>
          <a:bodyPr spcFirstLastPara="1" vert="horz" wrap="square" lIns="121900" tIns="121900" rIns="121900" bIns="121900" rtlCol="0" anchor="ctr" anchorCtr="0">
            <a:noAutofit/>
          </a:bodyPr>
          <a:lstStyle/>
          <a:p>
            <a:pPr marL="0" indent="0">
              <a:buNone/>
            </a:pPr>
            <a:endParaRPr lang="en-US" b="1" dirty="0">
              <a:latin typeface="+mj-lt"/>
              <a:cs typeface="Calibri" panose="020F0502020204030204" pitchFamily="34" charset="0"/>
            </a:endParaRPr>
          </a:p>
          <a:p>
            <a:pPr marL="0" indent="0" algn="ctr">
              <a:buNone/>
            </a:pPr>
            <a:r>
              <a:rPr lang="en-US" b="1" dirty="0">
                <a:latin typeface="+mj-lt"/>
                <a:cs typeface="Calibri" panose="020F0502020204030204" pitchFamily="34" charset="0"/>
              </a:rPr>
              <a:t>FCA Third Thursdays Webinar</a:t>
            </a:r>
          </a:p>
          <a:p>
            <a:pPr marL="0" indent="0" algn="ctr">
              <a:buNone/>
            </a:pPr>
            <a:r>
              <a:rPr lang="en-US" sz="3200" b="1" dirty="0">
                <a:latin typeface="+mj-lt"/>
              </a:rPr>
              <a:t>Thursday, December 14, 2023, 3-4 pm, EDT</a:t>
            </a:r>
            <a:endParaRPr lang="en-US" sz="3200" i="1" dirty="0">
              <a:latin typeface="+mj-lt"/>
              <a:cs typeface="Calibri" panose="020F0502020204030204" pitchFamily="34" charset="0"/>
            </a:endParaRPr>
          </a:p>
          <a:p>
            <a:pPr marL="0" indent="0" algn="ctr">
              <a:buNone/>
            </a:pPr>
            <a:endParaRPr lang="en-US" sz="3200" dirty="0">
              <a:cs typeface="Calibri" panose="020F0502020204030204" pitchFamily="34" charset="0"/>
            </a:endParaRPr>
          </a:p>
        </p:txBody>
      </p:sp>
      <p:sp>
        <p:nvSpPr>
          <p:cNvPr id="5" name="TextBox 4">
            <a:extLst>
              <a:ext uri="{FF2B5EF4-FFF2-40B4-BE49-F238E27FC236}">
                <a16:creationId xmlns:a16="http://schemas.microsoft.com/office/drawing/2014/main" id="{92B71A22-BBD0-0432-75E0-41C37FB29A7E}"/>
              </a:ext>
            </a:extLst>
          </p:cNvPr>
          <p:cNvSpPr txBox="1"/>
          <p:nvPr/>
        </p:nvSpPr>
        <p:spPr>
          <a:xfrm>
            <a:off x="1219642" y="2569189"/>
            <a:ext cx="10362758" cy="2308324"/>
          </a:xfrm>
          <a:prstGeom prst="rect">
            <a:avLst/>
          </a:prstGeom>
          <a:noFill/>
        </p:spPr>
        <p:txBody>
          <a:bodyPr wrap="square">
            <a:spAutoFit/>
          </a:bodyPr>
          <a:lstStyle/>
          <a:p>
            <a:pPr marL="0" indent="0" algn="ctr">
              <a:buNone/>
            </a:pPr>
            <a:r>
              <a:rPr lang="en-US" sz="4800" dirty="0">
                <a:solidFill>
                  <a:schemeClr val="accent1">
                    <a:lumMod val="75000"/>
                  </a:schemeClr>
                </a:solidFill>
              </a:rPr>
              <a:t>“The Future of Civic Education: </a:t>
            </a:r>
          </a:p>
          <a:p>
            <a:pPr marL="0" indent="0" algn="ctr">
              <a:buNone/>
            </a:pPr>
            <a:r>
              <a:rPr lang="en-US" sz="4800" dirty="0">
                <a:solidFill>
                  <a:schemeClr val="accent1">
                    <a:lumMod val="75000"/>
                  </a:schemeClr>
                </a:solidFill>
              </a:rPr>
              <a:t>A Consensus Roadmap for Excellence in Civic Learning?”</a:t>
            </a:r>
            <a:endParaRPr lang="en-US" sz="4800" b="1" i="0" u="none" strike="noStrike" dirty="0">
              <a:solidFill>
                <a:schemeClr val="accent1">
                  <a:lumMod val="75000"/>
                </a:schemeClr>
              </a:solidFill>
              <a:effectLst/>
              <a:latin typeface="+mj-lt"/>
            </a:endParaRPr>
          </a:p>
        </p:txBody>
      </p:sp>
      <p:pic>
        <p:nvPicPr>
          <p:cNvPr id="4" name="Picture 3" descr="A map of the state of florida&#10;&#10;Description automatically generated with medium confidence">
            <a:extLst>
              <a:ext uri="{FF2B5EF4-FFF2-40B4-BE49-F238E27FC236}">
                <a16:creationId xmlns:a16="http://schemas.microsoft.com/office/drawing/2014/main" id="{B9218023-8733-9787-EBCA-4A4B4634CB8A}"/>
              </a:ext>
            </a:extLst>
          </p:cNvPr>
          <p:cNvPicPr>
            <a:picLocks noChangeAspect="1"/>
          </p:cNvPicPr>
          <p:nvPr/>
        </p:nvPicPr>
        <p:blipFill>
          <a:blip r:embed="rId3"/>
          <a:stretch>
            <a:fillRect/>
          </a:stretch>
        </p:blipFill>
        <p:spPr>
          <a:xfrm>
            <a:off x="1" y="0"/>
            <a:ext cx="2157046" cy="1803155"/>
          </a:xfrm>
          <a:prstGeom prst="rect">
            <a:avLst/>
          </a:prstGeom>
        </p:spPr>
      </p:pic>
    </p:spTree>
    <p:extLst>
      <p:ext uri="{BB962C8B-B14F-4D97-AF65-F5344CB8AC3E}">
        <p14:creationId xmlns:p14="http://schemas.microsoft.com/office/powerpoint/2010/main" val="4187682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c625a543d3_0_27"/>
          <p:cNvSpPr txBox="1"/>
          <p:nvPr/>
        </p:nvSpPr>
        <p:spPr>
          <a:xfrm>
            <a:off x="337932" y="457618"/>
            <a:ext cx="26517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Libre Franklin Thin"/>
                <a:ea typeface="Libre Franklin Thin"/>
                <a:cs typeface="Libre Franklin Thin"/>
                <a:sym typeface="Libre Franklin Thin"/>
              </a:rPr>
              <a:t>The Seven</a:t>
            </a:r>
            <a:endParaRPr sz="3200" b="0" i="0" u="none" strike="noStrike" cap="none">
              <a:solidFill>
                <a:schemeClr val="lt1"/>
              </a:solidFill>
              <a:latin typeface="Libre Franklin Thin"/>
              <a:ea typeface="Libre Franklin Thin"/>
              <a:cs typeface="Libre Franklin Thin"/>
              <a:sym typeface="Libre Franklin Thin"/>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Libre Franklin Thin"/>
                <a:ea typeface="Libre Franklin Thin"/>
                <a:cs typeface="Libre Franklin Thin"/>
                <a:sym typeface="Libre Franklin Thin"/>
              </a:rPr>
              <a:t>Themes</a:t>
            </a:r>
            <a:endParaRPr sz="3200" b="0" i="0" u="none" strike="noStrike" cap="none">
              <a:solidFill>
                <a:schemeClr val="lt1"/>
              </a:solidFill>
              <a:latin typeface="Libre Franklin Thin"/>
              <a:ea typeface="Libre Franklin Thin"/>
              <a:cs typeface="Libre Franklin Thin"/>
              <a:sym typeface="Libre Franklin Thin"/>
            </a:endParaRPr>
          </a:p>
        </p:txBody>
      </p:sp>
      <p:sp>
        <p:nvSpPr>
          <p:cNvPr id="162" name="Google Shape;162;gc625a543d3_0_27"/>
          <p:cNvSpPr txBox="1"/>
          <p:nvPr/>
        </p:nvSpPr>
        <p:spPr>
          <a:xfrm>
            <a:off x="204182" y="516293"/>
            <a:ext cx="2651700" cy="206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Libre Franklin Thin"/>
                <a:ea typeface="Libre Franklin Thin"/>
                <a:cs typeface="Libre Franklin Thin"/>
                <a:sym typeface="Libre Franklin Thin"/>
              </a:rPr>
              <a:t>The </a:t>
            </a:r>
            <a:endParaRPr sz="3200" b="0" i="0" u="none" strike="noStrike" cap="none">
              <a:solidFill>
                <a:schemeClr val="lt1"/>
              </a:solidFill>
              <a:latin typeface="Libre Franklin Thin"/>
              <a:ea typeface="Libre Franklin Thin"/>
              <a:cs typeface="Libre Franklin Thin"/>
              <a:sym typeface="Libre Franklin Thin"/>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Libre Franklin Thin"/>
                <a:ea typeface="Libre Franklin Thin"/>
                <a:cs typeface="Libre Franklin Thin"/>
                <a:sym typeface="Libre Franklin Thin"/>
              </a:rPr>
              <a:t>Five </a:t>
            </a:r>
            <a:endParaRPr sz="3200" b="0" i="0" u="none" strike="noStrike" cap="none">
              <a:solidFill>
                <a:schemeClr val="lt1"/>
              </a:solidFill>
              <a:latin typeface="Libre Franklin Thin"/>
              <a:ea typeface="Libre Franklin Thin"/>
              <a:cs typeface="Libre Franklin Thin"/>
              <a:sym typeface="Libre Franklin Thin"/>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Libre Franklin Thin"/>
                <a:ea typeface="Libre Franklin Thin"/>
                <a:cs typeface="Libre Franklin Thin"/>
                <a:sym typeface="Libre Franklin Thin"/>
              </a:rPr>
              <a:t>Design</a:t>
            </a:r>
            <a:endParaRPr sz="3200" b="0" i="0" u="none" strike="noStrike" cap="none">
              <a:solidFill>
                <a:schemeClr val="lt1"/>
              </a:solidFill>
              <a:latin typeface="Libre Franklin Thin"/>
              <a:ea typeface="Libre Franklin Thin"/>
              <a:cs typeface="Libre Franklin Thin"/>
              <a:sym typeface="Libre Franklin Thin"/>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Libre Franklin Thin"/>
                <a:ea typeface="Libre Franklin Thin"/>
                <a:cs typeface="Libre Franklin Thin"/>
                <a:sym typeface="Libre Franklin Thin"/>
              </a:rPr>
              <a:t>Challenges</a:t>
            </a:r>
            <a:endParaRPr sz="3200" b="0" i="0" u="none" strike="noStrike" cap="none">
              <a:solidFill>
                <a:schemeClr val="lt1"/>
              </a:solidFill>
              <a:latin typeface="Libre Franklin Thin"/>
              <a:ea typeface="Libre Franklin Thin"/>
              <a:cs typeface="Libre Franklin Thin"/>
              <a:sym typeface="Libre Franklin Thin"/>
            </a:endParaRPr>
          </a:p>
        </p:txBody>
      </p:sp>
      <p:sp>
        <p:nvSpPr>
          <p:cNvPr id="163" name="Google Shape;163;gc625a543d3_0_27"/>
          <p:cNvSpPr txBox="1"/>
          <p:nvPr/>
        </p:nvSpPr>
        <p:spPr>
          <a:xfrm>
            <a:off x="397500" y="371900"/>
            <a:ext cx="11397000" cy="3706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2100"/>
              <a:buFont typeface="Arial"/>
              <a:buNone/>
            </a:pPr>
            <a:r>
              <a:rPr lang="en-US" sz="2100" b="1" i="0" u="none" strike="noStrike" cap="none">
                <a:solidFill>
                  <a:srgbClr val="EE3124"/>
                </a:solidFill>
                <a:latin typeface="Avenir"/>
                <a:ea typeface="Avenir"/>
                <a:cs typeface="Avenir"/>
                <a:sym typeface="Avenir"/>
              </a:rPr>
              <a:t>DESIGN CHALLENGE 1: </a:t>
            </a:r>
            <a:r>
              <a:rPr lang="en-US" sz="2200" b="1" i="0" u="none" strike="noStrike" cap="none">
                <a:solidFill>
                  <a:srgbClr val="171B60"/>
                </a:solidFill>
                <a:latin typeface="Avenir"/>
                <a:ea typeface="Avenir"/>
                <a:cs typeface="Avenir"/>
                <a:sym typeface="Avenir"/>
              </a:rPr>
              <a:t>Motivating Agency, Sustaining the Republic </a:t>
            </a:r>
            <a:r>
              <a:rPr lang="en-US" sz="2300" b="1" i="0" u="none" strike="noStrike" cap="none">
                <a:solidFill>
                  <a:srgbClr val="171B60"/>
                </a:solidFill>
                <a:latin typeface="Avenir"/>
                <a:ea typeface="Avenir"/>
                <a:cs typeface="Avenir"/>
                <a:sym typeface="Avenir"/>
              </a:rPr>
              <a:t>		</a:t>
            </a:r>
            <a:r>
              <a:rPr lang="en-US" sz="2300" b="1" i="0" u="none" strike="noStrike" cap="none">
                <a:solidFill>
                  <a:srgbClr val="EE3124"/>
                </a:solidFill>
                <a:latin typeface="Avenir"/>
                <a:ea typeface="Avenir"/>
                <a:cs typeface="Avenir"/>
                <a:sym typeface="Avenir"/>
              </a:rPr>
              <a:t>	</a:t>
            </a:r>
            <a:endParaRPr sz="2300" b="1" i="0" u="none" strike="noStrike" cap="none">
              <a:solidFill>
                <a:srgbClr val="EE3124"/>
              </a:solidFill>
              <a:latin typeface="Avenir"/>
              <a:ea typeface="Avenir"/>
              <a:cs typeface="Avenir"/>
              <a:sym typeface="Avenir"/>
            </a:endParaRPr>
          </a:p>
          <a:p>
            <a:pPr marL="0" marR="0" lvl="0" indent="0" algn="l" rtl="0">
              <a:lnSpc>
                <a:spcPct val="115000"/>
              </a:lnSpc>
              <a:spcBef>
                <a:spcPts val="3000"/>
              </a:spcBef>
              <a:spcAft>
                <a:spcPts val="0"/>
              </a:spcAft>
              <a:buClr>
                <a:srgbClr val="000000"/>
              </a:buClr>
              <a:buSzPts val="2100"/>
              <a:buFont typeface="Arial"/>
              <a:buNone/>
            </a:pPr>
            <a:r>
              <a:rPr lang="en-US" sz="2100" b="1" i="0" u="none" strike="noStrike" cap="none">
                <a:solidFill>
                  <a:srgbClr val="EE3124"/>
                </a:solidFill>
                <a:latin typeface="Avenir"/>
                <a:ea typeface="Avenir"/>
                <a:cs typeface="Avenir"/>
                <a:sym typeface="Avenir"/>
              </a:rPr>
              <a:t>DESIGN CHALLENGE 2: </a:t>
            </a:r>
            <a:r>
              <a:rPr lang="en-US" sz="2200" b="1" i="0" u="none" strike="noStrike" cap="none">
                <a:solidFill>
                  <a:srgbClr val="171B60"/>
                </a:solidFill>
                <a:latin typeface="Avenir"/>
                <a:ea typeface="Avenir"/>
                <a:cs typeface="Avenir"/>
                <a:sym typeface="Avenir"/>
              </a:rPr>
              <a:t>America’s Plural Yet Shared Story </a:t>
            </a:r>
            <a:r>
              <a:rPr lang="en-US" sz="2300" b="1" i="0" u="none" strike="noStrike" cap="none">
                <a:solidFill>
                  <a:srgbClr val="171B60"/>
                </a:solidFill>
                <a:latin typeface="Avenir"/>
                <a:ea typeface="Avenir"/>
                <a:cs typeface="Avenir"/>
                <a:sym typeface="Avenir"/>
              </a:rPr>
              <a:t>		</a:t>
            </a:r>
            <a:r>
              <a:rPr lang="en-US" sz="2300" b="1" i="0" u="none" strike="noStrike" cap="none">
                <a:solidFill>
                  <a:srgbClr val="EE3124"/>
                </a:solidFill>
                <a:latin typeface="Avenir"/>
                <a:ea typeface="Avenir"/>
                <a:cs typeface="Avenir"/>
                <a:sym typeface="Avenir"/>
              </a:rPr>
              <a:t>				</a:t>
            </a:r>
            <a:endParaRPr sz="2300" b="1" i="0" u="none" strike="noStrike" cap="none">
              <a:solidFill>
                <a:srgbClr val="EE3124"/>
              </a:solidFill>
              <a:latin typeface="Avenir"/>
              <a:ea typeface="Avenir"/>
              <a:cs typeface="Avenir"/>
              <a:sym typeface="Avenir"/>
            </a:endParaRPr>
          </a:p>
          <a:p>
            <a:pPr marL="0" marR="0" lvl="0" indent="0" algn="l" rtl="0">
              <a:lnSpc>
                <a:spcPct val="115000"/>
              </a:lnSpc>
              <a:spcBef>
                <a:spcPts val="3000"/>
              </a:spcBef>
              <a:spcAft>
                <a:spcPts val="0"/>
              </a:spcAft>
              <a:buClr>
                <a:srgbClr val="000000"/>
              </a:buClr>
              <a:buSzPts val="2100"/>
              <a:buFont typeface="Arial"/>
              <a:buNone/>
            </a:pPr>
            <a:r>
              <a:rPr lang="en-US" sz="2100" b="1" i="0" u="none" strike="noStrike" cap="none">
                <a:solidFill>
                  <a:srgbClr val="EE3124"/>
                </a:solidFill>
                <a:latin typeface="Avenir"/>
                <a:ea typeface="Avenir"/>
                <a:cs typeface="Avenir"/>
                <a:sym typeface="Avenir"/>
              </a:rPr>
              <a:t>DESIGN CHALLENGE 3: </a:t>
            </a:r>
            <a:r>
              <a:rPr lang="en-US" sz="2200" b="1" i="0" u="none" strike="noStrike" cap="none">
                <a:solidFill>
                  <a:srgbClr val="171B60"/>
                </a:solidFill>
                <a:latin typeface="Avenir"/>
                <a:ea typeface="Avenir"/>
                <a:cs typeface="Avenir"/>
                <a:sym typeface="Avenir"/>
              </a:rPr>
              <a:t>Simultaneously Celebrating and Critiquing Compromise </a:t>
            </a:r>
            <a:r>
              <a:rPr lang="en-US" sz="2300" b="1" i="0" u="none" strike="noStrike" cap="none">
                <a:solidFill>
                  <a:srgbClr val="171B60"/>
                </a:solidFill>
                <a:latin typeface="Avenir"/>
                <a:ea typeface="Avenir"/>
                <a:cs typeface="Avenir"/>
                <a:sym typeface="Avenir"/>
              </a:rPr>
              <a:t>	</a:t>
            </a:r>
            <a:endParaRPr sz="2300" b="1" i="0" u="none" strike="noStrike" cap="none">
              <a:solidFill>
                <a:srgbClr val="171B60"/>
              </a:solidFill>
              <a:latin typeface="Avenir"/>
              <a:ea typeface="Avenir"/>
              <a:cs typeface="Avenir"/>
              <a:sym typeface="Avenir"/>
            </a:endParaRPr>
          </a:p>
          <a:p>
            <a:pPr marL="0" marR="0" lvl="0" indent="0" algn="l" rtl="0">
              <a:lnSpc>
                <a:spcPct val="115000"/>
              </a:lnSpc>
              <a:spcBef>
                <a:spcPts val="3000"/>
              </a:spcBef>
              <a:spcAft>
                <a:spcPts val="0"/>
              </a:spcAft>
              <a:buClr>
                <a:srgbClr val="000000"/>
              </a:buClr>
              <a:buSzPts val="2100"/>
              <a:buFont typeface="Arial"/>
              <a:buNone/>
            </a:pPr>
            <a:r>
              <a:rPr lang="en-US" sz="2100" b="1" i="0" u="none" strike="noStrike" cap="none">
                <a:solidFill>
                  <a:srgbClr val="EE3124"/>
                </a:solidFill>
                <a:latin typeface="Avenir"/>
                <a:ea typeface="Avenir"/>
                <a:cs typeface="Avenir"/>
                <a:sym typeface="Avenir"/>
              </a:rPr>
              <a:t>DESIGN CHALLENGE 4: </a:t>
            </a:r>
            <a:r>
              <a:rPr lang="en-US" sz="2200" b="1" i="0" u="none" strike="noStrike" cap="none">
                <a:solidFill>
                  <a:srgbClr val="171B60"/>
                </a:solidFill>
                <a:latin typeface="Avenir"/>
                <a:ea typeface="Avenir"/>
                <a:cs typeface="Avenir"/>
                <a:sym typeface="Avenir"/>
              </a:rPr>
              <a:t>Civic Honesty, Reflective Patriotism</a:t>
            </a:r>
            <a:r>
              <a:rPr lang="en-US" sz="2300" b="1" i="0" u="none" strike="noStrike" cap="none">
                <a:solidFill>
                  <a:srgbClr val="171B60"/>
                </a:solidFill>
                <a:latin typeface="Avenir"/>
                <a:ea typeface="Avenir"/>
                <a:cs typeface="Avenir"/>
                <a:sym typeface="Avenir"/>
              </a:rPr>
              <a:t>		</a:t>
            </a:r>
            <a:r>
              <a:rPr lang="en-US" sz="2300" b="1" i="0" u="none" strike="noStrike" cap="none">
                <a:solidFill>
                  <a:srgbClr val="EE3124"/>
                </a:solidFill>
                <a:latin typeface="Avenir"/>
                <a:ea typeface="Avenir"/>
                <a:cs typeface="Avenir"/>
                <a:sym typeface="Avenir"/>
              </a:rPr>
              <a:t>			</a:t>
            </a:r>
            <a:endParaRPr sz="2300" b="1" i="0" u="none" strike="noStrike" cap="none">
              <a:solidFill>
                <a:srgbClr val="EE3124"/>
              </a:solidFill>
              <a:latin typeface="Avenir"/>
              <a:ea typeface="Avenir"/>
              <a:cs typeface="Avenir"/>
              <a:sym typeface="Avenir"/>
            </a:endParaRPr>
          </a:p>
          <a:p>
            <a:pPr marL="0" marR="0" lvl="0" indent="0" algn="l" rtl="0">
              <a:lnSpc>
                <a:spcPct val="115000"/>
              </a:lnSpc>
              <a:spcBef>
                <a:spcPts val="3000"/>
              </a:spcBef>
              <a:spcAft>
                <a:spcPts val="3000"/>
              </a:spcAft>
              <a:buClr>
                <a:srgbClr val="000000"/>
              </a:buClr>
              <a:buSzPts val="2100"/>
              <a:buFont typeface="Arial"/>
              <a:buNone/>
            </a:pPr>
            <a:r>
              <a:rPr lang="en-US" sz="2100" b="1" i="0" u="none" strike="noStrike" cap="none">
                <a:solidFill>
                  <a:srgbClr val="EE3124"/>
                </a:solidFill>
                <a:latin typeface="Avenir"/>
                <a:ea typeface="Avenir"/>
                <a:cs typeface="Avenir"/>
                <a:sym typeface="Avenir"/>
              </a:rPr>
              <a:t>DESIGN CHALLENGE 5: </a:t>
            </a:r>
            <a:r>
              <a:rPr lang="en-US" sz="2200" b="1" i="0" u="none" strike="noStrike" cap="none">
                <a:solidFill>
                  <a:srgbClr val="171B60"/>
                </a:solidFill>
                <a:latin typeface="Avenir"/>
                <a:ea typeface="Avenir"/>
                <a:cs typeface="Avenir"/>
                <a:sym typeface="Avenir"/>
              </a:rPr>
              <a:t>Balancing the Concrete and the Abstract</a:t>
            </a:r>
            <a:r>
              <a:rPr lang="en-US" sz="2300" b="1" i="0" u="none" strike="noStrike" cap="none">
                <a:solidFill>
                  <a:srgbClr val="171B60"/>
                </a:solidFill>
                <a:latin typeface="Avenir"/>
                <a:ea typeface="Avenir"/>
                <a:cs typeface="Avenir"/>
                <a:sym typeface="Avenir"/>
              </a:rPr>
              <a:t>		</a:t>
            </a:r>
            <a:r>
              <a:rPr lang="en-US" sz="2300" b="1" i="0" u="none" strike="noStrike" cap="none">
                <a:solidFill>
                  <a:srgbClr val="EE3124"/>
                </a:solidFill>
                <a:latin typeface="Avenir"/>
                <a:ea typeface="Avenir"/>
                <a:cs typeface="Avenir"/>
                <a:sym typeface="Avenir"/>
              </a:rPr>
              <a:t>	</a:t>
            </a:r>
            <a:endParaRPr sz="2600" b="1" i="0" u="none" strike="noStrike" cap="none">
              <a:solidFill>
                <a:srgbClr val="EE3124"/>
              </a:solidFill>
              <a:latin typeface="Avenir"/>
              <a:ea typeface="Avenir"/>
              <a:cs typeface="Avenir"/>
              <a:sym typeface="Avenir"/>
            </a:endParaRPr>
          </a:p>
        </p:txBody>
      </p:sp>
      <p:pic>
        <p:nvPicPr>
          <p:cNvPr id="164" name="Google Shape;164;gc625a543d3_0_27"/>
          <p:cNvPicPr preferRelativeResize="0"/>
          <p:nvPr/>
        </p:nvPicPr>
        <p:blipFill rotWithShape="1">
          <a:blip r:embed="rId3">
            <a:alphaModFix/>
          </a:blip>
          <a:srcRect/>
          <a:stretch/>
        </p:blipFill>
        <p:spPr>
          <a:xfrm>
            <a:off x="0" y="4383600"/>
            <a:ext cx="12192000" cy="2474395"/>
          </a:xfrm>
          <a:prstGeom prst="rect">
            <a:avLst/>
          </a:prstGeom>
          <a:noFill/>
          <a:ln>
            <a:noFill/>
          </a:ln>
        </p:spPr>
      </p:pic>
      <p:sp>
        <p:nvSpPr>
          <p:cNvPr id="165" name="Google Shape;165;gc625a543d3_0_27"/>
          <p:cNvSpPr txBox="1"/>
          <p:nvPr/>
        </p:nvSpPr>
        <p:spPr>
          <a:xfrm>
            <a:off x="1187775" y="5105100"/>
            <a:ext cx="9445800" cy="1031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US" sz="5500" b="1" i="0" u="none" strike="noStrike" cap="none">
                <a:solidFill>
                  <a:srgbClr val="FFFFFF"/>
                </a:solidFill>
                <a:latin typeface="Avenir"/>
                <a:ea typeface="Avenir"/>
                <a:cs typeface="Avenir"/>
                <a:sym typeface="Avenir"/>
              </a:rPr>
              <a:t>The Five Design Challenges</a:t>
            </a:r>
            <a:endParaRPr sz="5500" b="1" i="0" u="none" strike="noStrike" cap="none">
              <a:solidFill>
                <a:srgbClr val="FFFFFF"/>
              </a:solidFill>
              <a:latin typeface="Avenir"/>
              <a:ea typeface="Avenir"/>
              <a:cs typeface="Avenir"/>
              <a:sym typeface="Aveni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09600" y="114555"/>
            <a:ext cx="10972800" cy="1143200"/>
          </a:xfrm>
          <a:prstGeom prst="rect">
            <a:avLst/>
          </a:prstGeom>
        </p:spPr>
        <p:txBody>
          <a:bodyPr spcFirstLastPara="1" vert="horz" wrap="square" lIns="121900" tIns="121900" rIns="121900" bIns="121900" rtlCol="0" anchor="ctr" anchorCtr="0">
            <a:noAutofit/>
          </a:bodyPr>
          <a:lstStyle/>
          <a:p>
            <a:pPr algn="ctr"/>
            <a:br>
              <a:rPr lang="en" sz="3600"/>
            </a:br>
            <a:r>
              <a:rPr lang="en" b="1">
                <a:solidFill>
                  <a:schemeClr val="accent1">
                    <a:lumMod val="75000"/>
                  </a:schemeClr>
                </a:solidFill>
              </a:rPr>
              <a:t>Florida Civic Advance </a:t>
            </a:r>
            <a:br>
              <a:rPr lang="en" b="1">
                <a:solidFill>
                  <a:schemeClr val="accent1">
                    <a:lumMod val="75000"/>
                  </a:schemeClr>
                </a:solidFill>
              </a:rPr>
            </a:br>
            <a:r>
              <a:rPr lang="en-US" sz="2800" i="1">
                <a:solidFill>
                  <a:schemeClr val="accent1">
                    <a:lumMod val="75000"/>
                  </a:schemeClr>
                </a:solidFill>
              </a:rPr>
              <a:t>Advancing Civic Excellence in Florida’s Communities</a:t>
            </a:r>
            <a:br>
              <a:rPr lang="en-US" i="1">
                <a:solidFill>
                  <a:schemeClr val="accent1">
                    <a:lumMod val="75000"/>
                  </a:schemeClr>
                </a:solidFill>
              </a:rPr>
            </a:br>
            <a:endParaRPr b="1">
              <a:solidFill>
                <a:schemeClr val="accent1">
                  <a:lumMod val="75000"/>
                </a:schemeClr>
              </a:solidFill>
            </a:endParaRPr>
          </a:p>
        </p:txBody>
      </p:sp>
      <p:sp>
        <p:nvSpPr>
          <p:cNvPr id="136" name="Google Shape;136;p26"/>
          <p:cNvSpPr txBox="1">
            <a:spLocks noGrp="1"/>
          </p:cNvSpPr>
          <p:nvPr>
            <p:ph type="body" idx="1"/>
          </p:nvPr>
        </p:nvSpPr>
        <p:spPr>
          <a:xfrm>
            <a:off x="507206" y="1123016"/>
            <a:ext cx="11177588" cy="3297384"/>
          </a:xfrm>
          <a:prstGeom prst="rect">
            <a:avLst/>
          </a:prstGeom>
        </p:spPr>
        <p:txBody>
          <a:bodyPr spcFirstLastPara="1" vert="horz" wrap="square" lIns="121900" tIns="121900" rIns="121900" bIns="121900" rtlCol="0" anchor="ctr" anchorCtr="0">
            <a:noAutofit/>
          </a:bodyPr>
          <a:lstStyle/>
          <a:p>
            <a:pPr marL="0" indent="0" algn="ctr">
              <a:buNone/>
            </a:pPr>
            <a:r>
              <a:rPr lang="en-US" sz="2400" b="1">
                <a:cs typeface="Calibri" panose="020F0502020204030204" pitchFamily="34" charset="0"/>
              </a:rPr>
              <a:t>In Case You Missed Past FCA Civic Excellence Webinars </a:t>
            </a:r>
          </a:p>
          <a:p>
            <a:pPr marL="0" indent="0" algn="ctr">
              <a:buNone/>
            </a:pPr>
            <a:r>
              <a:rPr lang="en-US" sz="2400" b="1">
                <a:cs typeface="Calibri" panose="020F0502020204030204" pitchFamily="34" charset="0"/>
              </a:rPr>
              <a:t>Visit our website: </a:t>
            </a:r>
            <a:r>
              <a:rPr lang="en-US" sz="2400">
                <a:hlinkClick r:id="rId3"/>
              </a:rPr>
              <a:t>https://www.floridacivicadvance.net</a:t>
            </a:r>
            <a:endParaRPr lang="en-US" sz="2400"/>
          </a:p>
          <a:p>
            <a:pPr marL="0" indent="0">
              <a:buNone/>
            </a:pPr>
            <a:r>
              <a:rPr lang="en-US" sz="3600" b="1"/>
              <a:t> </a:t>
            </a:r>
          </a:p>
          <a:p>
            <a:pPr marL="0" indent="0">
              <a:buNone/>
            </a:pPr>
            <a:endParaRPr lang="en-US" sz="3600" b="1"/>
          </a:p>
          <a:p>
            <a:pPr marL="0" indent="0">
              <a:buNone/>
            </a:pPr>
            <a:endParaRPr lang="en-US" sz="3200">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21</a:t>
            </a:fld>
            <a:endParaRPr/>
          </a:p>
        </p:txBody>
      </p:sp>
      <p:pic>
        <p:nvPicPr>
          <p:cNvPr id="10" name="Picture 9">
            <a:extLst>
              <a:ext uri="{FF2B5EF4-FFF2-40B4-BE49-F238E27FC236}">
                <a16:creationId xmlns:a16="http://schemas.microsoft.com/office/drawing/2014/main" id="{4B3B3901-CE51-1ABF-A925-4E49F6A4511D}"/>
              </a:ext>
            </a:extLst>
          </p:cNvPr>
          <p:cNvPicPr>
            <a:picLocks noChangeAspect="1"/>
          </p:cNvPicPr>
          <p:nvPr/>
        </p:nvPicPr>
        <p:blipFill>
          <a:blip r:embed="rId4"/>
          <a:stretch>
            <a:fillRect/>
          </a:stretch>
        </p:blipFill>
        <p:spPr>
          <a:xfrm>
            <a:off x="8495703" y="2326697"/>
            <a:ext cx="3412942" cy="4416748"/>
          </a:xfrm>
          <a:prstGeom prst="rect">
            <a:avLst/>
          </a:prstGeom>
        </p:spPr>
      </p:pic>
      <p:pic>
        <p:nvPicPr>
          <p:cNvPr id="3" name="Picture 2">
            <a:extLst>
              <a:ext uri="{FF2B5EF4-FFF2-40B4-BE49-F238E27FC236}">
                <a16:creationId xmlns:a16="http://schemas.microsoft.com/office/drawing/2014/main" id="{5D75B1F9-245E-C42B-402D-004616CD6B46}"/>
              </a:ext>
            </a:extLst>
          </p:cNvPr>
          <p:cNvPicPr>
            <a:picLocks noChangeAspect="1"/>
          </p:cNvPicPr>
          <p:nvPr/>
        </p:nvPicPr>
        <p:blipFill>
          <a:blip r:embed="rId5"/>
          <a:stretch>
            <a:fillRect/>
          </a:stretch>
        </p:blipFill>
        <p:spPr>
          <a:xfrm>
            <a:off x="4858912" y="2266216"/>
            <a:ext cx="3412940" cy="4416747"/>
          </a:xfrm>
          <a:prstGeom prst="rect">
            <a:avLst/>
          </a:prstGeom>
        </p:spPr>
      </p:pic>
      <p:pic>
        <p:nvPicPr>
          <p:cNvPr id="4" name="Picture 3">
            <a:extLst>
              <a:ext uri="{FF2B5EF4-FFF2-40B4-BE49-F238E27FC236}">
                <a16:creationId xmlns:a16="http://schemas.microsoft.com/office/drawing/2014/main" id="{408F8F25-6DF5-16DC-5875-C548226CD523}"/>
              </a:ext>
            </a:extLst>
          </p:cNvPr>
          <p:cNvPicPr>
            <a:picLocks noChangeAspect="1"/>
          </p:cNvPicPr>
          <p:nvPr/>
        </p:nvPicPr>
        <p:blipFill>
          <a:blip r:embed="rId6"/>
          <a:stretch>
            <a:fillRect/>
          </a:stretch>
        </p:blipFill>
        <p:spPr>
          <a:xfrm>
            <a:off x="868393" y="2351823"/>
            <a:ext cx="3393527" cy="4391622"/>
          </a:xfrm>
          <a:prstGeom prst="rect">
            <a:avLst/>
          </a:prstGeom>
        </p:spPr>
      </p:pic>
    </p:spTree>
    <p:extLst>
      <p:ext uri="{BB962C8B-B14F-4D97-AF65-F5344CB8AC3E}">
        <p14:creationId xmlns:p14="http://schemas.microsoft.com/office/powerpoint/2010/main" val="1517405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09600" y="114555"/>
            <a:ext cx="10972800" cy="1143200"/>
          </a:xfrm>
          <a:prstGeom prst="rect">
            <a:avLst/>
          </a:prstGeom>
        </p:spPr>
        <p:txBody>
          <a:bodyPr spcFirstLastPara="1" vert="horz" wrap="square" lIns="121900" tIns="121900" rIns="121900" bIns="121900" rtlCol="0" anchor="ctr" anchorCtr="0">
            <a:noAutofit/>
          </a:bodyPr>
          <a:lstStyle/>
          <a:p>
            <a:pPr algn="ctr"/>
            <a:br>
              <a:rPr lang="en" sz="3600"/>
            </a:br>
            <a:r>
              <a:rPr lang="en" b="1">
                <a:solidFill>
                  <a:schemeClr val="accent1">
                    <a:lumMod val="75000"/>
                  </a:schemeClr>
                </a:solidFill>
              </a:rPr>
              <a:t>Florida Civic Advance </a:t>
            </a:r>
            <a:br>
              <a:rPr lang="en" b="1">
                <a:solidFill>
                  <a:schemeClr val="accent1">
                    <a:lumMod val="75000"/>
                  </a:schemeClr>
                </a:solidFill>
              </a:rPr>
            </a:br>
            <a:r>
              <a:rPr lang="en-US" sz="2800" i="1">
                <a:solidFill>
                  <a:schemeClr val="accent1">
                    <a:lumMod val="75000"/>
                  </a:schemeClr>
                </a:solidFill>
              </a:rPr>
              <a:t>Advancing Civic Health in Florida’s Communities</a:t>
            </a:r>
            <a:br>
              <a:rPr lang="en-US" i="1">
                <a:solidFill>
                  <a:schemeClr val="accent1">
                    <a:lumMod val="75000"/>
                  </a:schemeClr>
                </a:solidFill>
              </a:rPr>
            </a:br>
            <a:endParaRPr b="1">
              <a:solidFill>
                <a:schemeClr val="accent1">
                  <a:lumMod val="75000"/>
                </a:schemeClr>
              </a:solidFill>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22</a:t>
            </a:fld>
            <a:endParaRPr/>
          </a:p>
        </p:txBody>
      </p:sp>
      <p:pic>
        <p:nvPicPr>
          <p:cNvPr id="10" name="Picture 9">
            <a:extLst>
              <a:ext uri="{FF2B5EF4-FFF2-40B4-BE49-F238E27FC236}">
                <a16:creationId xmlns:a16="http://schemas.microsoft.com/office/drawing/2014/main" id="{0A25AC44-6580-5E5D-CC6F-9F8D137C06E5}"/>
              </a:ext>
            </a:extLst>
          </p:cNvPr>
          <p:cNvPicPr>
            <a:picLocks noChangeAspect="1"/>
          </p:cNvPicPr>
          <p:nvPr/>
        </p:nvPicPr>
        <p:blipFill>
          <a:blip r:embed="rId3"/>
          <a:stretch>
            <a:fillRect/>
          </a:stretch>
        </p:blipFill>
        <p:spPr>
          <a:xfrm>
            <a:off x="-724821" y="1270034"/>
            <a:ext cx="3543154" cy="3936676"/>
          </a:xfrm>
          <a:prstGeom prst="rect">
            <a:avLst/>
          </a:prstGeom>
        </p:spPr>
      </p:pic>
      <p:sp>
        <p:nvSpPr>
          <p:cNvPr id="4" name="Text Placeholder 3">
            <a:extLst>
              <a:ext uri="{FF2B5EF4-FFF2-40B4-BE49-F238E27FC236}">
                <a16:creationId xmlns:a16="http://schemas.microsoft.com/office/drawing/2014/main" id="{7DDF3F88-8797-182B-35CA-ED6C753669C3}"/>
              </a:ext>
            </a:extLst>
          </p:cNvPr>
          <p:cNvSpPr>
            <a:spLocks noGrp="1"/>
          </p:cNvSpPr>
          <p:nvPr>
            <p:ph type="body" idx="1"/>
          </p:nvPr>
        </p:nvSpPr>
        <p:spPr>
          <a:xfrm>
            <a:off x="2147488" y="1663569"/>
            <a:ext cx="9434911" cy="4967600"/>
          </a:xfrm>
        </p:spPr>
        <p:txBody>
          <a:bodyPr/>
          <a:lstStyle/>
          <a:p>
            <a:pPr marL="101598" indent="0">
              <a:buNone/>
            </a:pPr>
            <a:r>
              <a:rPr lang="en-US" sz="3000" b="1"/>
              <a:t>Join us in advancing civic health in Florida’s communities!</a:t>
            </a:r>
          </a:p>
          <a:p>
            <a:pPr marL="101598" indent="0" algn="ctr">
              <a:buNone/>
            </a:pPr>
            <a:endParaRPr lang="en-US" sz="1000" b="1">
              <a:solidFill>
                <a:schemeClr val="accent1">
                  <a:lumMod val="75000"/>
                </a:schemeClr>
              </a:solidFill>
              <a:latin typeface="+mj-lt"/>
            </a:endParaRPr>
          </a:p>
          <a:p>
            <a:pPr marL="101598" indent="0" algn="ctr">
              <a:buNone/>
            </a:pPr>
            <a:r>
              <a:rPr lang="en-US" sz="3600" b="1">
                <a:solidFill>
                  <a:schemeClr val="accent1">
                    <a:lumMod val="75000"/>
                  </a:schemeClr>
                </a:solidFill>
                <a:latin typeface="+mj-lt"/>
              </a:rPr>
              <a:t>Florida Civic Advance Membership</a:t>
            </a:r>
          </a:p>
          <a:p>
            <a:pPr marL="101598" indent="0">
              <a:buNone/>
            </a:pPr>
            <a:r>
              <a:rPr lang="en-US" sz="3200">
                <a:solidFill>
                  <a:schemeClr val="accent1">
                    <a:lumMod val="75000"/>
                  </a:schemeClr>
                </a:solidFill>
                <a:latin typeface="+mj-lt"/>
              </a:rPr>
              <a:t>We welcome organizations and individuals to join as FCA members to build together a new nonprofit membership network dedicated to increasing civic practices and advancing civic health in Florida’s communities</a:t>
            </a:r>
          </a:p>
          <a:p>
            <a:endParaRPr lang="en-US" sz="1200"/>
          </a:p>
          <a:p>
            <a:pPr marL="101598" indent="0" algn="ctr">
              <a:buNone/>
            </a:pPr>
            <a:r>
              <a:rPr lang="en-US" sz="3600">
                <a:hlinkClick r:id="rId4"/>
              </a:rPr>
              <a:t>https://floridacivicadvance.com/membership/</a:t>
            </a:r>
            <a:endParaRPr lang="en-US" sz="3600"/>
          </a:p>
          <a:p>
            <a:pPr marL="101598" indent="0" algn="ctr">
              <a:buNone/>
            </a:pPr>
            <a:endParaRPr lang="en-US"/>
          </a:p>
          <a:p>
            <a:pPr marL="101598" indent="0">
              <a:buNone/>
            </a:pPr>
            <a:endParaRPr lang="en-US"/>
          </a:p>
        </p:txBody>
      </p:sp>
    </p:spTree>
    <p:extLst>
      <p:ext uri="{BB962C8B-B14F-4D97-AF65-F5344CB8AC3E}">
        <p14:creationId xmlns:p14="http://schemas.microsoft.com/office/powerpoint/2010/main" val="2479995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09600" y="114555"/>
            <a:ext cx="10972800" cy="1143200"/>
          </a:xfrm>
          <a:prstGeom prst="rect">
            <a:avLst/>
          </a:prstGeom>
        </p:spPr>
        <p:txBody>
          <a:bodyPr spcFirstLastPara="1" vert="horz" wrap="square" lIns="121900" tIns="121900" rIns="121900" bIns="121900" rtlCol="0" anchor="ctr" anchorCtr="0">
            <a:noAutofit/>
          </a:bodyPr>
          <a:lstStyle/>
          <a:p>
            <a:pPr algn="ctr"/>
            <a:br>
              <a:rPr lang="en" sz="3600"/>
            </a:br>
            <a:r>
              <a:rPr lang="en" b="1">
                <a:solidFill>
                  <a:schemeClr val="accent1">
                    <a:lumMod val="75000"/>
                  </a:schemeClr>
                </a:solidFill>
              </a:rPr>
              <a:t>Florida Civic Advance </a:t>
            </a:r>
            <a:br>
              <a:rPr lang="en" b="1">
                <a:solidFill>
                  <a:schemeClr val="accent1">
                    <a:lumMod val="75000"/>
                  </a:schemeClr>
                </a:solidFill>
              </a:rPr>
            </a:br>
            <a:r>
              <a:rPr lang="en-US" sz="2800" i="1">
                <a:solidFill>
                  <a:schemeClr val="accent1">
                    <a:lumMod val="75000"/>
                  </a:schemeClr>
                </a:solidFill>
              </a:rPr>
              <a:t>Advancing Civic Excellence in Florida’s Communities</a:t>
            </a:r>
            <a:br>
              <a:rPr lang="en-US" i="1">
                <a:solidFill>
                  <a:schemeClr val="accent1">
                    <a:lumMod val="75000"/>
                  </a:schemeClr>
                </a:solidFill>
              </a:rPr>
            </a:br>
            <a:endParaRPr b="1">
              <a:solidFill>
                <a:schemeClr val="accent1">
                  <a:lumMod val="75000"/>
                </a:schemeClr>
              </a:solidFill>
            </a:endParaRPr>
          </a:p>
        </p:txBody>
      </p:sp>
      <p:sp>
        <p:nvSpPr>
          <p:cNvPr id="136" name="Google Shape;136;p26"/>
          <p:cNvSpPr txBox="1">
            <a:spLocks noGrp="1"/>
          </p:cNvSpPr>
          <p:nvPr>
            <p:ph type="body" idx="1"/>
          </p:nvPr>
        </p:nvSpPr>
        <p:spPr>
          <a:xfrm>
            <a:off x="609600" y="1792551"/>
            <a:ext cx="8108725" cy="3779219"/>
          </a:xfrm>
          <a:prstGeom prst="rect">
            <a:avLst/>
          </a:prstGeom>
        </p:spPr>
        <p:txBody>
          <a:bodyPr spcFirstLastPara="1" vert="horz" wrap="square" lIns="121900" tIns="121900" rIns="121900" bIns="121900" rtlCol="0" anchor="ctr" anchorCtr="0">
            <a:noAutofit/>
          </a:bodyPr>
          <a:lstStyle/>
          <a:p>
            <a:pPr marL="0" indent="0" algn="ctr">
              <a:buNone/>
            </a:pPr>
            <a:r>
              <a:rPr lang="en-US" sz="3600" b="1">
                <a:cs typeface="Calibri" panose="020F0502020204030204" pitchFamily="34" charset="0"/>
              </a:rPr>
              <a:t>FCA Website</a:t>
            </a:r>
            <a:endParaRPr lang="en-US" sz="3600" b="1" u="sng">
              <a:hlinkClick r:id="rId3"/>
            </a:endParaRPr>
          </a:p>
          <a:p>
            <a:pPr marL="0" indent="0" algn="ctr">
              <a:buNone/>
            </a:pPr>
            <a:r>
              <a:rPr lang="en-US" sz="3600">
                <a:hlinkClick r:id="rId4"/>
              </a:rPr>
              <a:t>https://www.floridacivicadvance.com</a:t>
            </a:r>
            <a:r>
              <a:rPr lang="en-US" sz="3600"/>
              <a:t> </a:t>
            </a:r>
          </a:p>
          <a:p>
            <a:pPr marL="0" indent="0">
              <a:buNone/>
            </a:pPr>
            <a:endParaRPr lang="en-US" sz="3600" b="1"/>
          </a:p>
          <a:p>
            <a:pPr marL="0" indent="0">
              <a:buNone/>
            </a:pPr>
            <a:endParaRPr lang="en-US" sz="3600" b="1"/>
          </a:p>
          <a:p>
            <a:pPr marL="0" indent="0" algn="ctr">
              <a:buNone/>
            </a:pPr>
            <a:r>
              <a:rPr lang="en-US" sz="3600" b="1"/>
              <a:t>Membership Benefits and Application </a:t>
            </a:r>
          </a:p>
          <a:p>
            <a:pPr marL="101598" indent="0" algn="ctr">
              <a:buNone/>
            </a:pPr>
            <a:r>
              <a:rPr lang="en-US" sz="3200">
                <a:hlinkClick r:id="rId5"/>
              </a:rPr>
              <a:t>https://floridacivicadvance.com/membership/</a:t>
            </a:r>
            <a:endParaRPr lang="en-US" sz="3200"/>
          </a:p>
          <a:p>
            <a:pPr marL="101598" indent="0" algn="ctr">
              <a:buNone/>
            </a:pPr>
            <a:endParaRPr lang="en-US" sz="3200"/>
          </a:p>
          <a:p>
            <a:pPr marL="0" indent="0">
              <a:buNone/>
            </a:pPr>
            <a:endParaRPr lang="en-US" sz="3200">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23</a:t>
            </a:fld>
            <a:endParaRPr/>
          </a:p>
        </p:txBody>
      </p:sp>
      <p:pic>
        <p:nvPicPr>
          <p:cNvPr id="2" name="Picture 1">
            <a:extLst>
              <a:ext uri="{FF2B5EF4-FFF2-40B4-BE49-F238E27FC236}">
                <a16:creationId xmlns:a16="http://schemas.microsoft.com/office/drawing/2014/main" id="{7DB4B373-74F6-F3B7-7081-BB718F8399BA}"/>
              </a:ext>
            </a:extLst>
          </p:cNvPr>
          <p:cNvPicPr>
            <a:picLocks noChangeAspect="1"/>
          </p:cNvPicPr>
          <p:nvPr/>
        </p:nvPicPr>
        <p:blipFill>
          <a:blip r:embed="rId6"/>
          <a:stretch>
            <a:fillRect/>
          </a:stretch>
        </p:blipFill>
        <p:spPr>
          <a:xfrm>
            <a:off x="8556912" y="2246567"/>
            <a:ext cx="3401437" cy="3779219"/>
          </a:xfrm>
          <a:prstGeom prst="rect">
            <a:avLst/>
          </a:prstGeom>
        </p:spPr>
      </p:pic>
    </p:spTree>
    <p:extLst>
      <p:ext uri="{BB962C8B-B14F-4D97-AF65-F5344CB8AC3E}">
        <p14:creationId xmlns:p14="http://schemas.microsoft.com/office/powerpoint/2010/main" val="1690529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09600" y="114555"/>
            <a:ext cx="10972800" cy="1143200"/>
          </a:xfrm>
          <a:prstGeom prst="rect">
            <a:avLst/>
          </a:prstGeom>
        </p:spPr>
        <p:txBody>
          <a:bodyPr spcFirstLastPara="1" vert="horz" wrap="square" lIns="121900" tIns="121900" rIns="121900" bIns="121900" rtlCol="0" anchor="ctr" anchorCtr="0">
            <a:noAutofit/>
          </a:bodyPr>
          <a:lstStyle/>
          <a:p>
            <a:pPr algn="ctr"/>
            <a:br>
              <a:rPr lang="en" sz="3600"/>
            </a:br>
            <a:r>
              <a:rPr lang="en" b="1">
                <a:solidFill>
                  <a:schemeClr val="accent1">
                    <a:lumMod val="75000"/>
                  </a:schemeClr>
                </a:solidFill>
              </a:rPr>
              <a:t>Florida Civic Advance </a:t>
            </a:r>
            <a:br>
              <a:rPr lang="en" b="1">
                <a:solidFill>
                  <a:schemeClr val="accent1">
                    <a:lumMod val="75000"/>
                  </a:schemeClr>
                </a:solidFill>
              </a:rPr>
            </a:br>
            <a:r>
              <a:rPr lang="en-US" sz="2800" i="1">
                <a:solidFill>
                  <a:schemeClr val="accent1">
                    <a:lumMod val="75000"/>
                  </a:schemeClr>
                </a:solidFill>
              </a:rPr>
              <a:t>Advancing Civic Health in Florida’s Communities</a:t>
            </a:r>
            <a:br>
              <a:rPr lang="en-US" i="1">
                <a:solidFill>
                  <a:schemeClr val="accent1">
                    <a:lumMod val="75000"/>
                  </a:schemeClr>
                </a:solidFill>
              </a:rPr>
            </a:br>
            <a:endParaRPr b="1">
              <a:solidFill>
                <a:schemeClr val="accent1">
                  <a:lumMod val="75000"/>
                </a:schemeClr>
              </a:solidFill>
            </a:endParaRPr>
          </a:p>
        </p:txBody>
      </p:sp>
      <p:sp>
        <p:nvSpPr>
          <p:cNvPr id="136" name="Google Shape;136;p26"/>
          <p:cNvSpPr txBox="1">
            <a:spLocks noGrp="1"/>
          </p:cNvSpPr>
          <p:nvPr>
            <p:ph type="body" idx="1"/>
          </p:nvPr>
        </p:nvSpPr>
        <p:spPr>
          <a:xfrm>
            <a:off x="609599" y="2344493"/>
            <a:ext cx="10972799" cy="4298966"/>
          </a:xfrm>
          <a:prstGeom prst="rect">
            <a:avLst/>
          </a:prstGeom>
        </p:spPr>
        <p:txBody>
          <a:bodyPr spcFirstLastPara="1" vert="horz" wrap="square" lIns="121900" tIns="121900" rIns="121900" bIns="121900" rtlCol="0" anchor="ctr" anchorCtr="0">
            <a:noAutofit/>
          </a:bodyPr>
          <a:lstStyle/>
          <a:p>
            <a:pPr marL="0" indent="0" algn="ctr">
              <a:buNone/>
            </a:pPr>
            <a:endParaRPr lang="en-US" sz="3600">
              <a:hlinkClick r:id="rId3"/>
            </a:endParaRPr>
          </a:p>
          <a:p>
            <a:pPr marL="0" indent="0" algn="ctr">
              <a:buNone/>
            </a:pPr>
            <a:endParaRPr lang="en-US" sz="3600">
              <a:hlinkClick r:id="rId3"/>
            </a:endParaRPr>
          </a:p>
          <a:p>
            <a:pPr marL="0" indent="0" algn="ctr">
              <a:buNone/>
            </a:pPr>
            <a:endParaRPr lang="en-US" sz="3600">
              <a:hlinkClick r:id="rId3"/>
            </a:endParaRPr>
          </a:p>
          <a:p>
            <a:pPr marL="0" indent="0" algn="ctr">
              <a:buNone/>
            </a:pPr>
            <a:endParaRPr lang="en-US" sz="3600">
              <a:hlinkClick r:id="rId3"/>
            </a:endParaRPr>
          </a:p>
          <a:p>
            <a:pPr marL="0" indent="0" algn="ctr">
              <a:buNone/>
            </a:pPr>
            <a:endParaRPr lang="en-US" sz="3600">
              <a:hlinkClick r:id="rId3"/>
            </a:endParaRPr>
          </a:p>
          <a:p>
            <a:pPr marL="0" indent="0" algn="ctr">
              <a:buNone/>
            </a:pPr>
            <a:r>
              <a:rPr lang="en-US" sz="3600">
                <a:hlinkClick r:id="rId4"/>
              </a:rPr>
              <a:t>https://www.floridacivicadvance.com</a:t>
            </a:r>
            <a:r>
              <a:rPr lang="en-US" sz="3600"/>
              <a:t> </a:t>
            </a:r>
          </a:p>
          <a:p>
            <a:pPr marL="0" indent="0">
              <a:buNone/>
            </a:pPr>
            <a:endParaRPr lang="en-US" sz="3200">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24</a:t>
            </a:fld>
            <a:endParaRPr/>
          </a:p>
        </p:txBody>
      </p:sp>
      <p:pic>
        <p:nvPicPr>
          <p:cNvPr id="6" name="Picture 5">
            <a:extLst>
              <a:ext uri="{FF2B5EF4-FFF2-40B4-BE49-F238E27FC236}">
                <a16:creationId xmlns:a16="http://schemas.microsoft.com/office/drawing/2014/main" id="{6B6EAE44-E3F1-423B-65FB-62E10394D2E8}"/>
              </a:ext>
            </a:extLst>
          </p:cNvPr>
          <p:cNvPicPr>
            <a:picLocks noChangeAspect="1"/>
          </p:cNvPicPr>
          <p:nvPr/>
        </p:nvPicPr>
        <p:blipFill>
          <a:blip r:embed="rId5"/>
          <a:stretch>
            <a:fillRect/>
          </a:stretch>
        </p:blipFill>
        <p:spPr>
          <a:xfrm>
            <a:off x="0" y="1257755"/>
            <a:ext cx="3615397" cy="4016944"/>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0D3056C6-268C-473E-0730-F727E1EEF7E6}"/>
              </a:ext>
            </a:extLst>
          </p:cNvPr>
          <p:cNvPicPr>
            <a:picLocks noChangeAspect="1"/>
          </p:cNvPicPr>
          <p:nvPr/>
        </p:nvPicPr>
        <p:blipFill>
          <a:blip r:embed="rId6"/>
          <a:stretch>
            <a:fillRect/>
          </a:stretch>
        </p:blipFill>
        <p:spPr>
          <a:xfrm>
            <a:off x="4224996" y="1776068"/>
            <a:ext cx="5555108" cy="3190434"/>
          </a:xfrm>
          <a:prstGeom prst="rect">
            <a:avLst/>
          </a:prstGeom>
        </p:spPr>
      </p:pic>
    </p:spTree>
    <p:extLst>
      <p:ext uri="{BB962C8B-B14F-4D97-AF65-F5344CB8AC3E}">
        <p14:creationId xmlns:p14="http://schemas.microsoft.com/office/powerpoint/2010/main" val="243662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Google Shape;135;p26"/>
          <p:cNvSpPr txBox="1">
            <a:spLocks noGrp="1"/>
          </p:cNvSpPr>
          <p:nvPr>
            <p:ph type="title"/>
          </p:nvPr>
        </p:nvSpPr>
        <p:spPr>
          <a:xfrm>
            <a:off x="630936" y="1044702"/>
            <a:ext cx="7809679" cy="1481328"/>
          </a:xfrm>
          <a:prstGeom prst="rect">
            <a:avLst/>
          </a:prstGeom>
        </p:spPr>
        <p:txBody>
          <a:bodyPr spcFirstLastPara="1" vert="horz" lIns="91440" tIns="45720" rIns="91440" bIns="45720" rtlCol="0" anchor="b" anchorCtr="0">
            <a:normAutofit fontScale="90000"/>
          </a:bodyPr>
          <a:lstStyle/>
          <a:p>
            <a:pPr>
              <a:spcBef>
                <a:spcPct val="0"/>
              </a:spcBef>
            </a:pPr>
            <a:br>
              <a:rPr lang="en-US" sz="3100" kern="1200" dirty="0">
                <a:solidFill>
                  <a:schemeClr val="tx1"/>
                </a:solidFill>
                <a:latin typeface="+mj-lt"/>
                <a:ea typeface="+mj-ea"/>
                <a:cs typeface="+mj-cs"/>
              </a:rPr>
            </a:br>
            <a:r>
              <a:rPr lang="en-US" b="1" kern="1200" dirty="0">
                <a:solidFill>
                  <a:schemeClr val="accent1">
                    <a:lumMod val="75000"/>
                  </a:schemeClr>
                </a:solidFill>
                <a:latin typeface="+mj-lt"/>
                <a:ea typeface="+mj-ea"/>
                <a:cs typeface="+mj-cs"/>
              </a:rPr>
              <a:t>Florida Civic Advance </a:t>
            </a:r>
            <a:br>
              <a:rPr lang="en-US" b="1" kern="1200" dirty="0">
                <a:solidFill>
                  <a:schemeClr val="accent1">
                    <a:lumMod val="75000"/>
                  </a:schemeClr>
                </a:solidFill>
                <a:latin typeface="+mj-lt"/>
                <a:ea typeface="+mj-ea"/>
                <a:cs typeface="+mj-cs"/>
              </a:rPr>
            </a:br>
            <a:r>
              <a:rPr lang="en-US" sz="3100" i="1" kern="1200" dirty="0">
                <a:solidFill>
                  <a:schemeClr val="accent1">
                    <a:lumMod val="75000"/>
                  </a:schemeClr>
                </a:solidFill>
                <a:latin typeface="+mj-lt"/>
                <a:ea typeface="+mj-ea"/>
                <a:cs typeface="+mj-cs"/>
              </a:rPr>
              <a:t>Advancing Civic Health in Florida’s Communities</a:t>
            </a:r>
            <a:br>
              <a:rPr lang="en-US" sz="3100" i="1" kern="1200" dirty="0">
                <a:solidFill>
                  <a:schemeClr val="tx1"/>
                </a:solidFill>
                <a:latin typeface="+mj-lt"/>
                <a:ea typeface="+mj-ea"/>
                <a:cs typeface="+mj-cs"/>
              </a:rPr>
            </a:br>
            <a:br>
              <a:rPr lang="en-US" sz="3100" i="1" kern="1200" dirty="0">
                <a:solidFill>
                  <a:schemeClr val="tx1"/>
                </a:solidFill>
                <a:latin typeface="+mj-lt"/>
                <a:ea typeface="+mj-ea"/>
                <a:cs typeface="+mj-cs"/>
              </a:rPr>
            </a:br>
            <a:r>
              <a:rPr lang="en-US" sz="4900" b="1" dirty="0">
                <a:solidFill>
                  <a:schemeClr val="accent1">
                    <a:lumMod val="75000"/>
                  </a:schemeClr>
                </a:solidFill>
                <a:latin typeface="+mj-lt"/>
              </a:rPr>
              <a:t>Webinar Zoom Housekeeping</a:t>
            </a:r>
            <a:br>
              <a:rPr lang="en-US" sz="4000" b="1" dirty="0">
                <a:latin typeface="+mj-lt"/>
              </a:rPr>
            </a:br>
            <a:br>
              <a:rPr lang="en-US" sz="1800" i="1" kern="1200" dirty="0">
                <a:solidFill>
                  <a:schemeClr val="tx1"/>
                </a:solidFill>
                <a:latin typeface="+mj-lt"/>
                <a:ea typeface="+mj-ea"/>
                <a:cs typeface="+mj-cs"/>
              </a:rPr>
            </a:br>
            <a:endParaRPr lang="en-US" sz="1800" b="1" kern="1200" dirty="0">
              <a:solidFill>
                <a:schemeClr val="tx1"/>
              </a:solidFill>
              <a:latin typeface="+mj-lt"/>
              <a:ea typeface="+mj-ea"/>
              <a:cs typeface="+mj-cs"/>
            </a:endParaRPr>
          </a:p>
        </p:txBody>
      </p:sp>
      <p:sp>
        <p:nvSpPr>
          <p:cNvPr id="14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7DDF3F88-8797-182B-35CA-ED6C753669C3}"/>
              </a:ext>
            </a:extLst>
          </p:cNvPr>
          <p:cNvSpPr>
            <a:spLocks noGrp="1"/>
          </p:cNvSpPr>
          <p:nvPr>
            <p:ph type="body" idx="1"/>
          </p:nvPr>
        </p:nvSpPr>
        <p:spPr>
          <a:xfrm>
            <a:off x="630936" y="2740598"/>
            <a:ext cx="10117929" cy="3547872"/>
          </a:xfrm>
        </p:spPr>
        <p:txBody>
          <a:bodyPr vert="horz" lIns="91440" tIns="45720" rIns="91440" bIns="45720" rtlCol="0" anchor="t">
            <a:normAutofit fontScale="77500" lnSpcReduction="20000"/>
          </a:bodyPr>
          <a:lstStyle/>
          <a:p>
            <a:pPr marL="571500" indent="-571500"/>
            <a:r>
              <a:rPr lang="en-US" sz="4000" dirty="0">
                <a:latin typeface="+mj-lt"/>
              </a:rPr>
              <a:t>Place your device on Mute till the Q&amp;A </a:t>
            </a:r>
          </a:p>
          <a:p>
            <a:pPr marL="571500" indent="-571500"/>
            <a:r>
              <a:rPr lang="en-US" sz="4000" dirty="0">
                <a:latin typeface="+mj-lt"/>
              </a:rPr>
              <a:t>The FCA conducts nonpartisan  webinars</a:t>
            </a:r>
          </a:p>
          <a:p>
            <a:pPr marL="571500" indent="-571500"/>
            <a:r>
              <a:rPr lang="en-US" sz="4000" dirty="0">
                <a:latin typeface="+mj-lt"/>
              </a:rPr>
              <a:t>Show respect for the speakers and each other </a:t>
            </a:r>
          </a:p>
          <a:p>
            <a:pPr marL="571500" indent="-571500"/>
            <a:r>
              <a:rPr lang="en-US" sz="4000" dirty="0">
                <a:latin typeface="+mj-lt"/>
              </a:rPr>
              <a:t>Please use “Chat” to share questions, comments and links </a:t>
            </a:r>
          </a:p>
          <a:p>
            <a:pPr marL="0" indent="0">
              <a:buNone/>
            </a:pPr>
            <a:r>
              <a:rPr lang="en-US" sz="4000" dirty="0">
                <a:latin typeface="+mj-lt"/>
              </a:rPr>
              <a:t>      to resources. </a:t>
            </a:r>
          </a:p>
          <a:p>
            <a:pPr marL="571500" indent="-571500"/>
            <a:r>
              <a:rPr lang="en-US" sz="4000" dirty="0">
                <a:latin typeface="+mj-lt"/>
              </a:rPr>
              <a:t>We will try to have the speakers answer your questions during the presentations</a:t>
            </a:r>
          </a:p>
          <a:p>
            <a:pPr marL="571500" indent="-571500"/>
            <a:r>
              <a:rPr lang="en-US" sz="4000" dirty="0">
                <a:latin typeface="+mj-lt"/>
              </a:rPr>
              <a:t>We will have an open Q &amp; A after the presentations </a:t>
            </a:r>
          </a:p>
          <a:p>
            <a:pPr indent="-228600">
              <a:buFont typeface="Arial" panose="020B0604020202020204" pitchFamily="34" charset="0"/>
              <a:buChar char="•"/>
            </a:pPr>
            <a:endParaRPr lang="en-US" sz="1500" dirty="0"/>
          </a:p>
        </p:txBody>
      </p:sp>
      <p:sp>
        <p:nvSpPr>
          <p:cNvPr id="138" name="Google Shape;138;p26"/>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a:spcAft>
                <a:spcPts val="600"/>
              </a:spcAft>
            </a:pPr>
            <a:fld id="{00000000-1234-1234-1234-123412341234}" type="slidenum">
              <a:rPr lang="en-US">
                <a:solidFill>
                  <a:schemeClr val="tx1">
                    <a:tint val="75000"/>
                  </a:schemeClr>
                </a:solidFill>
              </a:rPr>
              <a:pPr>
                <a:spcAft>
                  <a:spcPts val="600"/>
                </a:spcAft>
              </a:pPr>
              <a:t>3</a:t>
            </a:fld>
            <a:endParaRPr lang="en-US" dirty="0">
              <a:solidFill>
                <a:schemeClr val="tx1">
                  <a:tint val="75000"/>
                </a:schemeClr>
              </a:solidFill>
            </a:endParaRPr>
          </a:p>
        </p:txBody>
      </p:sp>
      <p:pic>
        <p:nvPicPr>
          <p:cNvPr id="2" name="Picture 1" descr="A map of the state of florida&#10;&#10;Description automatically generated with medium confidence">
            <a:extLst>
              <a:ext uri="{FF2B5EF4-FFF2-40B4-BE49-F238E27FC236}">
                <a16:creationId xmlns:a16="http://schemas.microsoft.com/office/drawing/2014/main" id="{87F300C2-5F4F-45CE-071D-6BE833B9EC40}"/>
              </a:ext>
            </a:extLst>
          </p:cNvPr>
          <p:cNvPicPr>
            <a:picLocks noChangeAspect="1"/>
          </p:cNvPicPr>
          <p:nvPr/>
        </p:nvPicPr>
        <p:blipFill>
          <a:blip r:embed="rId3"/>
          <a:stretch>
            <a:fillRect/>
          </a:stretch>
        </p:blipFill>
        <p:spPr>
          <a:xfrm>
            <a:off x="8838920" y="242994"/>
            <a:ext cx="3271380" cy="2734668"/>
          </a:xfrm>
          <a:prstGeom prst="rect">
            <a:avLst/>
          </a:prstGeom>
        </p:spPr>
      </p:pic>
    </p:spTree>
    <p:extLst>
      <p:ext uri="{BB962C8B-B14F-4D97-AF65-F5344CB8AC3E}">
        <p14:creationId xmlns:p14="http://schemas.microsoft.com/office/powerpoint/2010/main" val="4142503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Google Shape;135;p26"/>
          <p:cNvSpPr txBox="1">
            <a:spLocks noGrp="1"/>
          </p:cNvSpPr>
          <p:nvPr>
            <p:ph type="title"/>
          </p:nvPr>
        </p:nvSpPr>
        <p:spPr>
          <a:xfrm>
            <a:off x="544128" y="1195479"/>
            <a:ext cx="7277878" cy="1631130"/>
          </a:xfrm>
          <a:prstGeom prst="rect">
            <a:avLst/>
          </a:prstGeom>
        </p:spPr>
        <p:txBody>
          <a:bodyPr spcFirstLastPara="1" vert="horz" lIns="91440" tIns="45720" rIns="91440" bIns="45720" rtlCol="0" anchor="b" anchorCtr="0">
            <a:normAutofit fontScale="90000"/>
          </a:bodyPr>
          <a:lstStyle/>
          <a:p>
            <a:pPr>
              <a:spcBef>
                <a:spcPct val="0"/>
              </a:spcBef>
            </a:pPr>
            <a:br>
              <a:rPr lang="en-US" sz="1800" kern="1200" dirty="0">
                <a:solidFill>
                  <a:schemeClr val="tx1"/>
                </a:solidFill>
                <a:latin typeface="+mj-lt"/>
                <a:ea typeface="+mj-ea"/>
                <a:cs typeface="+mj-cs"/>
              </a:rPr>
            </a:br>
            <a:r>
              <a:rPr lang="en-US" sz="3200" b="1" kern="1200" dirty="0">
                <a:solidFill>
                  <a:schemeClr val="tx1"/>
                </a:solidFill>
                <a:latin typeface="+mj-lt"/>
                <a:ea typeface="+mj-ea"/>
                <a:cs typeface="+mj-cs"/>
              </a:rPr>
              <a:t>Florida Civic Advance </a:t>
            </a:r>
            <a:br>
              <a:rPr lang="en-US" sz="3200" b="1" kern="1200" dirty="0">
                <a:solidFill>
                  <a:schemeClr val="tx1"/>
                </a:solidFill>
                <a:latin typeface="+mj-lt"/>
                <a:ea typeface="+mj-ea"/>
                <a:cs typeface="+mj-cs"/>
              </a:rPr>
            </a:br>
            <a:r>
              <a:rPr lang="en-US" sz="3200" i="1" kern="1200" dirty="0">
                <a:solidFill>
                  <a:schemeClr val="tx1"/>
                </a:solidFill>
                <a:latin typeface="+mj-lt"/>
                <a:ea typeface="+mj-ea"/>
                <a:cs typeface="+mj-cs"/>
              </a:rPr>
              <a:t>Advancing Civic Health in Florida’s Communities</a:t>
            </a:r>
            <a:br>
              <a:rPr lang="en-US" sz="3200" i="1" kern="1200" dirty="0">
                <a:solidFill>
                  <a:schemeClr val="tx1"/>
                </a:solidFill>
                <a:latin typeface="+mj-lt"/>
                <a:ea typeface="+mj-ea"/>
                <a:cs typeface="+mj-cs"/>
              </a:rPr>
            </a:br>
            <a:br>
              <a:rPr lang="en-US" sz="3200" i="1" kern="1200" dirty="0">
                <a:solidFill>
                  <a:schemeClr val="accent1">
                    <a:lumMod val="75000"/>
                  </a:schemeClr>
                </a:solidFill>
                <a:latin typeface="+mj-lt"/>
                <a:ea typeface="+mj-ea"/>
                <a:cs typeface="+mj-cs"/>
              </a:rPr>
            </a:br>
            <a:r>
              <a:rPr lang="en-US" sz="4900" b="1" dirty="0">
                <a:solidFill>
                  <a:schemeClr val="accent1">
                    <a:lumMod val="75000"/>
                  </a:schemeClr>
                </a:solidFill>
                <a:latin typeface="+mj-lt"/>
              </a:rPr>
              <a:t>WHAT IS  CIVIC HEALTH</a:t>
            </a:r>
            <a:br>
              <a:rPr lang="en-US" sz="3200" b="1" dirty="0">
                <a:solidFill>
                  <a:schemeClr val="accent1">
                    <a:lumMod val="75000"/>
                  </a:schemeClr>
                </a:solidFill>
                <a:latin typeface="+mj-lt"/>
              </a:rPr>
            </a:br>
            <a:br>
              <a:rPr lang="en-US" sz="3200" i="1" kern="1200" dirty="0">
                <a:solidFill>
                  <a:schemeClr val="accent1">
                    <a:lumMod val="75000"/>
                  </a:schemeClr>
                </a:solidFill>
                <a:latin typeface="+mj-lt"/>
                <a:ea typeface="+mj-ea"/>
                <a:cs typeface="+mj-cs"/>
              </a:rPr>
            </a:br>
            <a:endParaRPr lang="en-US" sz="3200" b="1" kern="1200" dirty="0">
              <a:solidFill>
                <a:schemeClr val="accent1">
                  <a:lumMod val="75000"/>
                </a:schemeClr>
              </a:solidFill>
              <a:latin typeface="+mj-lt"/>
              <a:ea typeface="+mj-ea"/>
              <a:cs typeface="+mj-cs"/>
            </a:endParaRPr>
          </a:p>
        </p:txBody>
      </p:sp>
      <p:sp>
        <p:nvSpPr>
          <p:cNvPr id="14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7DDF3F88-8797-182B-35CA-ED6C753669C3}"/>
              </a:ext>
            </a:extLst>
          </p:cNvPr>
          <p:cNvSpPr>
            <a:spLocks noGrp="1"/>
          </p:cNvSpPr>
          <p:nvPr>
            <p:ph type="body" idx="1"/>
          </p:nvPr>
        </p:nvSpPr>
        <p:spPr>
          <a:xfrm>
            <a:off x="544128" y="2660586"/>
            <a:ext cx="10969848" cy="3547872"/>
          </a:xfrm>
        </p:spPr>
        <p:txBody>
          <a:bodyPr vert="horz" lIns="91440" tIns="45720" rIns="91440" bIns="45720" rtlCol="0" anchor="t">
            <a:normAutofit/>
          </a:bodyPr>
          <a:lstStyle/>
          <a:p>
            <a:pPr marL="0" indent="0" algn="ctr">
              <a:buNone/>
            </a:pPr>
            <a:r>
              <a:rPr lang="en-US" sz="4800" b="1" i="0" u="none" strike="noStrike" dirty="0">
                <a:solidFill>
                  <a:srgbClr val="4D4D4D"/>
                </a:solidFill>
                <a:effectLst/>
                <a:latin typeface="+mj-lt"/>
              </a:rPr>
              <a:t>“Civic health reflects the opportunities people have to participate in their communities.”</a:t>
            </a:r>
            <a:endParaRPr lang="en-US" sz="4800" dirty="0">
              <a:solidFill>
                <a:srgbClr val="000000"/>
              </a:solidFill>
              <a:effectLst/>
              <a:latin typeface="+mj-lt"/>
              <a:ea typeface="Times New Roman" panose="02020603050405020304" pitchFamily="18" charset="0"/>
            </a:endParaRPr>
          </a:p>
          <a:p>
            <a:pPr marL="457200" indent="-457200"/>
            <a:endParaRPr lang="en-US" sz="9600" dirty="0">
              <a:solidFill>
                <a:srgbClr val="000000"/>
              </a:solidFill>
              <a:effectLst/>
              <a:latin typeface="+mj-lt"/>
              <a:ea typeface="Times New Roman" panose="02020603050405020304" pitchFamily="18" charset="0"/>
            </a:endParaRPr>
          </a:p>
          <a:p>
            <a:pPr marL="0" indent="0">
              <a:buNone/>
            </a:pPr>
            <a:endParaRPr lang="en-US" sz="7400" dirty="0">
              <a:solidFill>
                <a:srgbClr val="000000"/>
              </a:solidFill>
              <a:effectLst/>
              <a:latin typeface="+mj-lt"/>
              <a:ea typeface="Times New Roman" panose="02020603050405020304" pitchFamily="18" charset="0"/>
            </a:endParaRPr>
          </a:p>
          <a:p>
            <a:pPr marL="380985" indent="0">
              <a:buNone/>
            </a:pPr>
            <a:endParaRPr lang="en-US" sz="1500" dirty="0"/>
          </a:p>
        </p:txBody>
      </p:sp>
      <p:sp>
        <p:nvSpPr>
          <p:cNvPr id="138" name="Google Shape;138;p26"/>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a:spcAft>
                <a:spcPts val="600"/>
              </a:spcAft>
            </a:pPr>
            <a:fld id="{00000000-1234-1234-1234-123412341234}" type="slidenum">
              <a:rPr lang="en-US">
                <a:solidFill>
                  <a:schemeClr val="tx1">
                    <a:tint val="75000"/>
                  </a:schemeClr>
                </a:solidFill>
              </a:rPr>
              <a:pPr>
                <a:spcAft>
                  <a:spcPts val="600"/>
                </a:spcAft>
              </a:pPr>
              <a:t>4</a:t>
            </a:fld>
            <a:endParaRPr lang="en-US" dirty="0">
              <a:solidFill>
                <a:schemeClr val="tx1">
                  <a:tint val="75000"/>
                </a:schemeClr>
              </a:solidFill>
            </a:endParaRPr>
          </a:p>
        </p:txBody>
      </p:sp>
      <p:pic>
        <p:nvPicPr>
          <p:cNvPr id="2" name="Picture 1" descr="A map of the state of florida&#10;&#10;Description automatically generated with medium confidence">
            <a:extLst>
              <a:ext uri="{FF2B5EF4-FFF2-40B4-BE49-F238E27FC236}">
                <a16:creationId xmlns:a16="http://schemas.microsoft.com/office/drawing/2014/main" id="{C35B1989-2EEA-D4A0-0C99-1F406B8F5085}"/>
              </a:ext>
            </a:extLst>
          </p:cNvPr>
          <p:cNvPicPr>
            <a:picLocks noChangeAspect="1"/>
          </p:cNvPicPr>
          <p:nvPr/>
        </p:nvPicPr>
        <p:blipFill>
          <a:blip r:embed="rId3"/>
          <a:stretch>
            <a:fillRect/>
          </a:stretch>
        </p:blipFill>
        <p:spPr>
          <a:xfrm>
            <a:off x="8691591" y="428716"/>
            <a:ext cx="2662209" cy="2225439"/>
          </a:xfrm>
          <a:prstGeom prst="rect">
            <a:avLst/>
          </a:prstGeom>
        </p:spPr>
      </p:pic>
    </p:spTree>
    <p:extLst>
      <p:ext uri="{BB962C8B-B14F-4D97-AF65-F5344CB8AC3E}">
        <p14:creationId xmlns:p14="http://schemas.microsoft.com/office/powerpoint/2010/main" val="33005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Google Shape;135;p26"/>
          <p:cNvSpPr txBox="1">
            <a:spLocks noGrp="1"/>
          </p:cNvSpPr>
          <p:nvPr>
            <p:ph type="title"/>
          </p:nvPr>
        </p:nvSpPr>
        <p:spPr>
          <a:xfrm>
            <a:off x="544128" y="1195479"/>
            <a:ext cx="7277878" cy="1631130"/>
          </a:xfrm>
          <a:prstGeom prst="rect">
            <a:avLst/>
          </a:prstGeom>
        </p:spPr>
        <p:txBody>
          <a:bodyPr spcFirstLastPara="1" vert="horz" lIns="91440" tIns="45720" rIns="91440" bIns="45720" rtlCol="0" anchor="b" anchorCtr="0">
            <a:normAutofit fontScale="90000"/>
          </a:bodyPr>
          <a:lstStyle/>
          <a:p>
            <a:pPr>
              <a:spcBef>
                <a:spcPct val="0"/>
              </a:spcBef>
            </a:pPr>
            <a:br>
              <a:rPr lang="en-US" sz="1800" kern="1200" dirty="0">
                <a:solidFill>
                  <a:schemeClr val="tx1"/>
                </a:solidFill>
                <a:latin typeface="+mj-lt"/>
                <a:ea typeface="+mj-ea"/>
                <a:cs typeface="+mj-cs"/>
              </a:rPr>
            </a:br>
            <a:r>
              <a:rPr lang="en-US" sz="3200" b="1" kern="1200" dirty="0">
                <a:solidFill>
                  <a:schemeClr val="tx1"/>
                </a:solidFill>
                <a:latin typeface="+mj-lt"/>
                <a:ea typeface="+mj-ea"/>
                <a:cs typeface="+mj-cs"/>
              </a:rPr>
              <a:t>Florida Civic Advance </a:t>
            </a:r>
            <a:br>
              <a:rPr lang="en-US" sz="3200" b="1" kern="1200" dirty="0">
                <a:solidFill>
                  <a:schemeClr val="tx1"/>
                </a:solidFill>
                <a:latin typeface="+mj-lt"/>
                <a:ea typeface="+mj-ea"/>
                <a:cs typeface="+mj-cs"/>
              </a:rPr>
            </a:br>
            <a:r>
              <a:rPr lang="en-US" sz="3200" i="1" kern="1200" dirty="0">
                <a:solidFill>
                  <a:schemeClr val="tx1"/>
                </a:solidFill>
                <a:latin typeface="+mj-lt"/>
                <a:ea typeface="+mj-ea"/>
                <a:cs typeface="+mj-cs"/>
              </a:rPr>
              <a:t>Advancing Civic Health in Florida’s Communities</a:t>
            </a:r>
            <a:br>
              <a:rPr lang="en-US" sz="3200" i="1" kern="1200" dirty="0">
                <a:solidFill>
                  <a:schemeClr val="tx1"/>
                </a:solidFill>
                <a:latin typeface="+mj-lt"/>
                <a:ea typeface="+mj-ea"/>
                <a:cs typeface="+mj-cs"/>
              </a:rPr>
            </a:br>
            <a:br>
              <a:rPr lang="en-US" sz="3200" i="1" kern="1200" dirty="0">
                <a:solidFill>
                  <a:schemeClr val="accent1">
                    <a:lumMod val="75000"/>
                  </a:schemeClr>
                </a:solidFill>
                <a:latin typeface="+mj-lt"/>
                <a:ea typeface="+mj-ea"/>
                <a:cs typeface="+mj-cs"/>
              </a:rPr>
            </a:br>
            <a:r>
              <a:rPr lang="en-US" sz="4900" b="1" dirty="0">
                <a:solidFill>
                  <a:schemeClr val="accent1">
                    <a:lumMod val="75000"/>
                  </a:schemeClr>
                </a:solidFill>
                <a:latin typeface="+mj-lt"/>
              </a:rPr>
              <a:t>WHAT IS  CIVIC HEALTH</a:t>
            </a:r>
            <a:br>
              <a:rPr lang="en-US" sz="3200" b="1" dirty="0">
                <a:solidFill>
                  <a:schemeClr val="accent1">
                    <a:lumMod val="75000"/>
                  </a:schemeClr>
                </a:solidFill>
                <a:latin typeface="+mj-lt"/>
              </a:rPr>
            </a:br>
            <a:br>
              <a:rPr lang="en-US" sz="3200" i="1" kern="1200" dirty="0">
                <a:solidFill>
                  <a:schemeClr val="accent1">
                    <a:lumMod val="75000"/>
                  </a:schemeClr>
                </a:solidFill>
                <a:latin typeface="+mj-lt"/>
                <a:ea typeface="+mj-ea"/>
                <a:cs typeface="+mj-cs"/>
              </a:rPr>
            </a:br>
            <a:endParaRPr lang="en-US" sz="3200" b="1" kern="1200" dirty="0">
              <a:solidFill>
                <a:schemeClr val="accent1">
                  <a:lumMod val="75000"/>
                </a:schemeClr>
              </a:solidFill>
              <a:latin typeface="+mj-lt"/>
              <a:ea typeface="+mj-ea"/>
              <a:cs typeface="+mj-cs"/>
            </a:endParaRPr>
          </a:p>
        </p:txBody>
      </p:sp>
      <p:sp>
        <p:nvSpPr>
          <p:cNvPr id="14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7DDF3F88-8797-182B-35CA-ED6C753669C3}"/>
              </a:ext>
            </a:extLst>
          </p:cNvPr>
          <p:cNvSpPr>
            <a:spLocks noGrp="1"/>
          </p:cNvSpPr>
          <p:nvPr>
            <p:ph type="body" idx="1"/>
          </p:nvPr>
        </p:nvSpPr>
        <p:spPr>
          <a:xfrm>
            <a:off x="544128" y="2660586"/>
            <a:ext cx="10969848" cy="3547872"/>
          </a:xfrm>
        </p:spPr>
        <p:txBody>
          <a:bodyPr vert="horz" lIns="91440" tIns="45720" rIns="91440" bIns="45720" rtlCol="0" anchor="t">
            <a:normAutofit fontScale="32500" lnSpcReduction="20000"/>
          </a:bodyPr>
          <a:lstStyle/>
          <a:p>
            <a:pPr marL="0" indent="0" algn="ctr">
              <a:buNone/>
            </a:pPr>
            <a:r>
              <a:rPr lang="en-US" sz="12000" b="1" dirty="0">
                <a:solidFill>
                  <a:srgbClr val="000000"/>
                </a:solidFill>
                <a:effectLst/>
                <a:latin typeface="+mj-lt"/>
                <a:ea typeface="Times New Roman" panose="02020603050405020304" pitchFamily="18" charset="0"/>
              </a:rPr>
              <a:t>Civic health is connected to how long and how well we live, and </a:t>
            </a:r>
            <a:r>
              <a:rPr lang="en-US" sz="12000" dirty="0">
                <a:solidFill>
                  <a:srgbClr val="000000"/>
                </a:solidFill>
                <a:effectLst/>
                <a:latin typeface="+mj-lt"/>
                <a:ea typeface="Times New Roman" panose="02020603050405020304" pitchFamily="18" charset="0"/>
              </a:rPr>
              <a:t>relates to: </a:t>
            </a:r>
          </a:p>
          <a:p>
            <a:pPr marL="0" indent="0" algn="ctr">
              <a:buNone/>
            </a:pPr>
            <a:endParaRPr lang="en-US" sz="12000" dirty="0">
              <a:solidFill>
                <a:srgbClr val="000000"/>
              </a:solidFill>
              <a:effectLst/>
              <a:latin typeface="+mj-lt"/>
              <a:ea typeface="Times New Roman" panose="02020603050405020304" pitchFamily="18" charset="0"/>
            </a:endParaRPr>
          </a:p>
          <a:p>
            <a:pPr marL="1143000" indent="-1143000"/>
            <a:r>
              <a:rPr lang="en-US" sz="11100" dirty="0">
                <a:solidFill>
                  <a:srgbClr val="000000"/>
                </a:solidFill>
                <a:latin typeface="+mj-lt"/>
                <a:ea typeface="Times New Roman" panose="02020603050405020304" pitchFamily="18" charset="0"/>
              </a:rPr>
              <a:t>T</a:t>
            </a:r>
            <a:r>
              <a:rPr lang="en-US" sz="11100" dirty="0">
                <a:solidFill>
                  <a:srgbClr val="000000"/>
                </a:solidFill>
                <a:effectLst/>
                <a:latin typeface="+mj-lt"/>
                <a:ea typeface="Times New Roman" panose="02020603050405020304" pitchFamily="18" charset="0"/>
              </a:rPr>
              <a:t>he overall </a:t>
            </a:r>
            <a:r>
              <a:rPr lang="en-US" sz="11100" b="1" dirty="0">
                <a:solidFill>
                  <a:srgbClr val="000000"/>
                </a:solidFill>
                <a:effectLst/>
                <a:latin typeface="+mj-lt"/>
                <a:ea typeface="Times New Roman" panose="02020603050405020304" pitchFamily="18" charset="0"/>
              </a:rPr>
              <a:t>wellbeing</a:t>
            </a:r>
            <a:r>
              <a:rPr lang="en-US" sz="11100" dirty="0">
                <a:solidFill>
                  <a:srgbClr val="000000"/>
                </a:solidFill>
                <a:effectLst/>
                <a:latin typeface="+mj-lt"/>
                <a:ea typeface="Times New Roman" panose="02020603050405020304" pitchFamily="18" charset="0"/>
              </a:rPr>
              <a:t> of residents, neighborhoods, and communities,</a:t>
            </a:r>
          </a:p>
          <a:p>
            <a:pPr marL="1143000" indent="-1143000"/>
            <a:r>
              <a:rPr lang="en-US" sz="11100" dirty="0">
                <a:solidFill>
                  <a:srgbClr val="000000"/>
                </a:solidFill>
                <a:effectLst/>
                <a:latin typeface="+mj-lt"/>
                <a:ea typeface="Times New Roman" panose="02020603050405020304" pitchFamily="18" charset="0"/>
              </a:rPr>
              <a:t>Using their </a:t>
            </a:r>
            <a:r>
              <a:rPr lang="en-US" sz="11100" b="1" dirty="0">
                <a:solidFill>
                  <a:srgbClr val="000000"/>
                </a:solidFill>
                <a:effectLst/>
                <a:latin typeface="+mj-lt"/>
                <a:ea typeface="Times New Roman" panose="02020603050405020304" pitchFamily="18" charset="0"/>
              </a:rPr>
              <a:t>voices</a:t>
            </a:r>
            <a:r>
              <a:rPr lang="en-US" sz="11100" dirty="0">
                <a:solidFill>
                  <a:srgbClr val="000000"/>
                </a:solidFill>
                <a:effectLst/>
                <a:latin typeface="+mj-lt"/>
                <a:ea typeface="Times New Roman" panose="02020603050405020304" pitchFamily="18" charset="0"/>
              </a:rPr>
              <a:t> to find solutions together</a:t>
            </a:r>
          </a:p>
          <a:p>
            <a:pPr marL="1143000" indent="-1143000"/>
            <a:r>
              <a:rPr lang="en-US" sz="11100" dirty="0">
                <a:solidFill>
                  <a:srgbClr val="000000"/>
                </a:solidFill>
                <a:effectLst/>
                <a:latin typeface="+mj-lt"/>
                <a:ea typeface="Times New Roman" panose="02020603050405020304" pitchFamily="18" charset="0"/>
              </a:rPr>
              <a:t>To </a:t>
            </a:r>
            <a:r>
              <a:rPr lang="en-US" sz="11100" b="1" dirty="0">
                <a:solidFill>
                  <a:srgbClr val="000000"/>
                </a:solidFill>
                <a:effectLst/>
                <a:latin typeface="+mj-lt"/>
                <a:ea typeface="Times New Roman" panose="02020603050405020304" pitchFamily="18" charset="0"/>
              </a:rPr>
              <a:t>improve and strengthen the community </a:t>
            </a:r>
          </a:p>
          <a:p>
            <a:pPr marL="0" indent="0" algn="ctr">
              <a:buNone/>
            </a:pPr>
            <a:endParaRPr lang="en-US" sz="12000" dirty="0">
              <a:solidFill>
                <a:srgbClr val="000000"/>
              </a:solidFill>
              <a:effectLst/>
              <a:latin typeface="+mj-lt"/>
              <a:ea typeface="Times New Roman" panose="02020603050405020304" pitchFamily="18" charset="0"/>
            </a:endParaRPr>
          </a:p>
          <a:p>
            <a:pPr marL="457200" indent="-457200"/>
            <a:endParaRPr lang="en-US" sz="9600" dirty="0">
              <a:solidFill>
                <a:srgbClr val="000000"/>
              </a:solidFill>
              <a:effectLst/>
              <a:latin typeface="+mj-lt"/>
              <a:ea typeface="Times New Roman" panose="02020603050405020304" pitchFamily="18" charset="0"/>
            </a:endParaRPr>
          </a:p>
          <a:p>
            <a:pPr marL="0" indent="0">
              <a:buNone/>
            </a:pPr>
            <a:endParaRPr lang="en-US" sz="7400" dirty="0">
              <a:solidFill>
                <a:srgbClr val="000000"/>
              </a:solidFill>
              <a:effectLst/>
              <a:latin typeface="+mj-lt"/>
              <a:ea typeface="Times New Roman" panose="02020603050405020304" pitchFamily="18" charset="0"/>
            </a:endParaRPr>
          </a:p>
          <a:p>
            <a:pPr marL="380985" indent="0">
              <a:buNone/>
            </a:pPr>
            <a:endParaRPr lang="en-US" sz="1500" dirty="0"/>
          </a:p>
        </p:txBody>
      </p:sp>
      <p:sp>
        <p:nvSpPr>
          <p:cNvPr id="138" name="Google Shape;138;p26"/>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a:spcAft>
                <a:spcPts val="600"/>
              </a:spcAft>
            </a:pPr>
            <a:fld id="{00000000-1234-1234-1234-123412341234}" type="slidenum">
              <a:rPr lang="en-US">
                <a:solidFill>
                  <a:schemeClr val="tx1">
                    <a:tint val="75000"/>
                  </a:schemeClr>
                </a:solidFill>
              </a:rPr>
              <a:pPr>
                <a:spcAft>
                  <a:spcPts val="600"/>
                </a:spcAft>
              </a:pPr>
              <a:t>5</a:t>
            </a:fld>
            <a:endParaRPr lang="en-US" dirty="0">
              <a:solidFill>
                <a:schemeClr val="tx1">
                  <a:tint val="75000"/>
                </a:schemeClr>
              </a:solidFill>
            </a:endParaRPr>
          </a:p>
        </p:txBody>
      </p:sp>
      <p:pic>
        <p:nvPicPr>
          <p:cNvPr id="2" name="Picture 1" descr="A map of the state of florida&#10;&#10;Description automatically generated with medium confidence">
            <a:extLst>
              <a:ext uri="{FF2B5EF4-FFF2-40B4-BE49-F238E27FC236}">
                <a16:creationId xmlns:a16="http://schemas.microsoft.com/office/drawing/2014/main" id="{C35B1989-2EEA-D4A0-0C99-1F406B8F5085}"/>
              </a:ext>
            </a:extLst>
          </p:cNvPr>
          <p:cNvPicPr>
            <a:picLocks noChangeAspect="1"/>
          </p:cNvPicPr>
          <p:nvPr/>
        </p:nvPicPr>
        <p:blipFill>
          <a:blip r:embed="rId3"/>
          <a:stretch>
            <a:fillRect/>
          </a:stretch>
        </p:blipFill>
        <p:spPr>
          <a:xfrm>
            <a:off x="8691591" y="428716"/>
            <a:ext cx="2662209" cy="2225439"/>
          </a:xfrm>
          <a:prstGeom prst="rect">
            <a:avLst/>
          </a:prstGeom>
        </p:spPr>
      </p:pic>
    </p:spTree>
    <p:extLst>
      <p:ext uri="{BB962C8B-B14F-4D97-AF65-F5344CB8AC3E}">
        <p14:creationId xmlns:p14="http://schemas.microsoft.com/office/powerpoint/2010/main" val="1147758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Google Shape;135;p26"/>
          <p:cNvSpPr txBox="1">
            <a:spLocks noGrp="1"/>
          </p:cNvSpPr>
          <p:nvPr>
            <p:ph type="title"/>
          </p:nvPr>
        </p:nvSpPr>
        <p:spPr>
          <a:xfrm>
            <a:off x="544128" y="1195479"/>
            <a:ext cx="7277878" cy="1631130"/>
          </a:xfrm>
          <a:prstGeom prst="rect">
            <a:avLst/>
          </a:prstGeom>
        </p:spPr>
        <p:txBody>
          <a:bodyPr spcFirstLastPara="1" vert="horz" lIns="91440" tIns="45720" rIns="91440" bIns="45720" rtlCol="0" anchor="b" anchorCtr="0">
            <a:normAutofit fontScale="90000"/>
          </a:bodyPr>
          <a:lstStyle/>
          <a:p>
            <a:pPr>
              <a:spcBef>
                <a:spcPct val="0"/>
              </a:spcBef>
            </a:pPr>
            <a:br>
              <a:rPr lang="en-US" sz="1800" kern="1200" dirty="0">
                <a:solidFill>
                  <a:schemeClr val="tx1"/>
                </a:solidFill>
                <a:latin typeface="+mj-lt"/>
                <a:ea typeface="+mj-ea"/>
                <a:cs typeface="+mj-cs"/>
              </a:rPr>
            </a:br>
            <a:r>
              <a:rPr lang="en-US" sz="3200" b="1" kern="1200" dirty="0">
                <a:solidFill>
                  <a:schemeClr val="tx1"/>
                </a:solidFill>
                <a:latin typeface="+mj-lt"/>
                <a:ea typeface="+mj-ea"/>
                <a:cs typeface="+mj-cs"/>
              </a:rPr>
              <a:t>Florida Civic Advance </a:t>
            </a:r>
            <a:br>
              <a:rPr lang="en-US" sz="3200" b="1" kern="1200" dirty="0">
                <a:solidFill>
                  <a:schemeClr val="tx1"/>
                </a:solidFill>
                <a:latin typeface="+mj-lt"/>
                <a:ea typeface="+mj-ea"/>
                <a:cs typeface="+mj-cs"/>
              </a:rPr>
            </a:br>
            <a:r>
              <a:rPr lang="en-US" sz="3200" i="1" kern="1200" dirty="0">
                <a:solidFill>
                  <a:schemeClr val="tx1"/>
                </a:solidFill>
                <a:latin typeface="+mj-lt"/>
                <a:ea typeface="+mj-ea"/>
                <a:cs typeface="+mj-cs"/>
              </a:rPr>
              <a:t>Advancing Civic Health in Florida’s Communities</a:t>
            </a:r>
            <a:br>
              <a:rPr lang="en-US" sz="3200" i="1" kern="1200" dirty="0">
                <a:solidFill>
                  <a:schemeClr val="tx1"/>
                </a:solidFill>
                <a:latin typeface="+mj-lt"/>
                <a:ea typeface="+mj-ea"/>
                <a:cs typeface="+mj-cs"/>
              </a:rPr>
            </a:br>
            <a:br>
              <a:rPr lang="en-US" sz="3200" i="1" kern="1200" dirty="0">
                <a:solidFill>
                  <a:schemeClr val="accent1">
                    <a:lumMod val="75000"/>
                  </a:schemeClr>
                </a:solidFill>
                <a:latin typeface="+mj-lt"/>
                <a:ea typeface="+mj-ea"/>
                <a:cs typeface="+mj-cs"/>
              </a:rPr>
            </a:br>
            <a:r>
              <a:rPr lang="en-US" sz="4900" b="1" dirty="0">
                <a:solidFill>
                  <a:schemeClr val="accent1">
                    <a:lumMod val="75000"/>
                  </a:schemeClr>
                </a:solidFill>
                <a:latin typeface="+mj-lt"/>
              </a:rPr>
              <a:t>WHAT IS  CIVIC HEALTH</a:t>
            </a:r>
            <a:br>
              <a:rPr lang="en-US" sz="3200" b="1" dirty="0">
                <a:solidFill>
                  <a:schemeClr val="accent1">
                    <a:lumMod val="75000"/>
                  </a:schemeClr>
                </a:solidFill>
                <a:latin typeface="+mj-lt"/>
              </a:rPr>
            </a:br>
            <a:br>
              <a:rPr lang="en-US" sz="3200" i="1" kern="1200" dirty="0">
                <a:solidFill>
                  <a:schemeClr val="accent1">
                    <a:lumMod val="75000"/>
                  </a:schemeClr>
                </a:solidFill>
                <a:latin typeface="+mj-lt"/>
                <a:ea typeface="+mj-ea"/>
                <a:cs typeface="+mj-cs"/>
              </a:rPr>
            </a:br>
            <a:endParaRPr lang="en-US" sz="3200" b="1" kern="1200" dirty="0">
              <a:solidFill>
                <a:schemeClr val="accent1">
                  <a:lumMod val="75000"/>
                </a:schemeClr>
              </a:solidFill>
              <a:latin typeface="+mj-lt"/>
              <a:ea typeface="+mj-ea"/>
              <a:cs typeface="+mj-cs"/>
            </a:endParaRPr>
          </a:p>
        </p:txBody>
      </p:sp>
      <p:sp>
        <p:nvSpPr>
          <p:cNvPr id="14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7DDF3F88-8797-182B-35CA-ED6C753669C3}"/>
              </a:ext>
            </a:extLst>
          </p:cNvPr>
          <p:cNvSpPr>
            <a:spLocks noGrp="1"/>
          </p:cNvSpPr>
          <p:nvPr>
            <p:ph type="body" idx="1"/>
          </p:nvPr>
        </p:nvSpPr>
        <p:spPr>
          <a:xfrm>
            <a:off x="544128" y="2639664"/>
            <a:ext cx="10969848" cy="3716686"/>
          </a:xfrm>
        </p:spPr>
        <p:txBody>
          <a:bodyPr vert="horz" lIns="91440" tIns="45720" rIns="91440" bIns="45720" rtlCol="0" anchor="t">
            <a:normAutofit/>
          </a:bodyPr>
          <a:lstStyle/>
          <a:p>
            <a:pPr marL="0" indent="0">
              <a:buNone/>
            </a:pPr>
            <a:r>
              <a:rPr lang="en-US" sz="3200" b="1" dirty="0">
                <a:solidFill>
                  <a:srgbClr val="000000"/>
                </a:solidFill>
                <a:effectLst/>
                <a:latin typeface="+mj-lt"/>
                <a:ea typeface="Times New Roman" panose="02020603050405020304" pitchFamily="18" charset="0"/>
              </a:rPr>
              <a:t>Communities with strong indicators of civic health have:</a:t>
            </a:r>
          </a:p>
          <a:p>
            <a:pPr marL="0" indent="0">
              <a:buNone/>
            </a:pPr>
            <a:endParaRPr lang="en-US" sz="3200" b="1" dirty="0">
              <a:solidFill>
                <a:srgbClr val="000000"/>
              </a:solidFill>
              <a:effectLst/>
              <a:latin typeface="+mj-lt"/>
              <a:ea typeface="Times New Roman" panose="02020603050405020304" pitchFamily="18" charset="0"/>
            </a:endParaRPr>
          </a:p>
          <a:p>
            <a:pPr marL="457200" indent="-457200"/>
            <a:r>
              <a:rPr lang="en-US" sz="9600" dirty="0">
                <a:solidFill>
                  <a:srgbClr val="000000"/>
                </a:solidFill>
                <a:effectLst/>
                <a:latin typeface="+mj-lt"/>
                <a:ea typeface="Times New Roman" panose="02020603050405020304" pitchFamily="18" charset="0"/>
              </a:rPr>
              <a:t>. </a:t>
            </a:r>
          </a:p>
          <a:p>
            <a:pPr marL="0" indent="0">
              <a:buNone/>
            </a:pPr>
            <a:endParaRPr lang="en-US" sz="7400" dirty="0">
              <a:solidFill>
                <a:srgbClr val="000000"/>
              </a:solidFill>
              <a:effectLst/>
              <a:latin typeface="+mj-lt"/>
              <a:ea typeface="Times New Roman" panose="02020603050405020304" pitchFamily="18" charset="0"/>
            </a:endParaRPr>
          </a:p>
          <a:p>
            <a:pPr marL="380985" indent="0">
              <a:buNone/>
            </a:pPr>
            <a:endParaRPr lang="en-US" sz="1500" dirty="0"/>
          </a:p>
        </p:txBody>
      </p:sp>
      <p:sp>
        <p:nvSpPr>
          <p:cNvPr id="138" name="Google Shape;138;p26"/>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a:spcAft>
                <a:spcPts val="600"/>
              </a:spcAft>
            </a:pPr>
            <a:fld id="{00000000-1234-1234-1234-123412341234}" type="slidenum">
              <a:rPr lang="en-US">
                <a:solidFill>
                  <a:schemeClr val="tx1">
                    <a:tint val="75000"/>
                  </a:schemeClr>
                </a:solidFill>
              </a:rPr>
              <a:pPr>
                <a:spcAft>
                  <a:spcPts val="600"/>
                </a:spcAft>
              </a:pPr>
              <a:t>6</a:t>
            </a:fld>
            <a:endParaRPr lang="en-US" dirty="0">
              <a:solidFill>
                <a:schemeClr val="tx1">
                  <a:tint val="75000"/>
                </a:schemeClr>
              </a:solidFill>
            </a:endParaRPr>
          </a:p>
        </p:txBody>
      </p:sp>
      <p:graphicFrame>
        <p:nvGraphicFramePr>
          <p:cNvPr id="2" name="Table 2">
            <a:extLst>
              <a:ext uri="{FF2B5EF4-FFF2-40B4-BE49-F238E27FC236}">
                <a16:creationId xmlns:a16="http://schemas.microsoft.com/office/drawing/2014/main" id="{34F4486B-DECA-CEA5-B1FF-0B3213F45B23}"/>
              </a:ext>
            </a:extLst>
          </p:cNvPr>
          <p:cNvGraphicFramePr>
            <a:graphicFrameLocks noGrp="1"/>
          </p:cNvGraphicFramePr>
          <p:nvPr>
            <p:extLst>
              <p:ext uri="{D42A27DB-BD31-4B8C-83A1-F6EECF244321}">
                <p14:modId xmlns:p14="http://schemas.microsoft.com/office/powerpoint/2010/main" val="750917836"/>
              </p:ext>
            </p:extLst>
          </p:nvPr>
        </p:nvGraphicFramePr>
        <p:xfrm>
          <a:off x="611076" y="3326130"/>
          <a:ext cx="10742724" cy="3351866"/>
        </p:xfrm>
        <a:graphic>
          <a:graphicData uri="http://schemas.openxmlformats.org/drawingml/2006/table">
            <a:tbl>
              <a:tblPr firstRow="1" bandRow="1">
                <a:tableStyleId>{69CF1AB2-1976-4502-BF36-3FF5EA218861}</a:tableStyleId>
              </a:tblPr>
              <a:tblGrid>
                <a:gridCol w="5371362">
                  <a:extLst>
                    <a:ext uri="{9D8B030D-6E8A-4147-A177-3AD203B41FA5}">
                      <a16:colId xmlns:a16="http://schemas.microsoft.com/office/drawing/2014/main" val="709373076"/>
                    </a:ext>
                  </a:extLst>
                </a:gridCol>
                <a:gridCol w="5371362">
                  <a:extLst>
                    <a:ext uri="{9D8B030D-6E8A-4147-A177-3AD203B41FA5}">
                      <a16:colId xmlns:a16="http://schemas.microsoft.com/office/drawing/2014/main" val="2976795239"/>
                    </a:ext>
                  </a:extLst>
                </a:gridCol>
              </a:tblGrid>
              <a:tr h="1030231">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0" kern="1200" dirty="0">
                          <a:solidFill>
                            <a:srgbClr val="000000"/>
                          </a:solidFill>
                          <a:effectLst/>
                          <a:latin typeface="+mj-lt"/>
                          <a:ea typeface="Times New Roman" panose="02020603050405020304" pitchFamily="18" charset="0"/>
                          <a:cs typeface="+mn-cs"/>
                        </a:rPr>
                        <a:t>Higher employment rates</a:t>
                      </a:r>
                    </a:p>
                    <a:p>
                      <a:pPr marL="342900" indent="-342900">
                        <a:buFont typeface="Arial" panose="020B0604020202020204" pitchFamily="34" charset="0"/>
                        <a:buChar char="•"/>
                      </a:pPr>
                      <a:endParaRPr lang="en-US" sz="3200" b="0" dirty="0">
                        <a:latin typeface="+mj-lt"/>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0" kern="1200" dirty="0">
                          <a:solidFill>
                            <a:srgbClr val="000000"/>
                          </a:solidFill>
                          <a:effectLst/>
                          <a:latin typeface="+mj-lt"/>
                          <a:ea typeface="Times New Roman" panose="02020603050405020304" pitchFamily="18" charset="0"/>
                          <a:cs typeface="+mn-cs"/>
                        </a:rPr>
                        <a:t>Accessible</a:t>
                      </a:r>
                      <a:r>
                        <a:rPr lang="en-US" sz="3200" b="0" kern="1200" dirty="0">
                          <a:solidFill>
                            <a:srgbClr val="000000"/>
                          </a:solidFill>
                          <a:latin typeface="+mj-lt"/>
                          <a:ea typeface="Times New Roman" panose="02020603050405020304" pitchFamily="18" charset="0"/>
                          <a:cs typeface="+mn-cs"/>
                        </a:rPr>
                        <a:t> civic gathering places in libraries &amp; parks</a:t>
                      </a:r>
                    </a:p>
                  </a:txBody>
                  <a:tcPr/>
                </a:tc>
                <a:extLst>
                  <a:ext uri="{0D108BD9-81ED-4DB2-BD59-A6C34878D82A}">
                    <a16:rowId xmlns:a16="http://schemas.microsoft.com/office/drawing/2014/main" val="335275673"/>
                  </a:ext>
                </a:extLst>
              </a:tr>
              <a:tr h="1030231">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1200" dirty="0">
                          <a:solidFill>
                            <a:srgbClr val="000000"/>
                          </a:solidFill>
                          <a:latin typeface="+mj-lt"/>
                          <a:ea typeface="Times New Roman" panose="02020603050405020304" pitchFamily="18" charset="0"/>
                          <a:cs typeface="+mn-cs"/>
                        </a:rPr>
                        <a:t>S</a:t>
                      </a:r>
                      <a:r>
                        <a:rPr lang="en-US" sz="3200" kern="1200" dirty="0">
                          <a:solidFill>
                            <a:srgbClr val="000000"/>
                          </a:solidFill>
                          <a:effectLst/>
                          <a:latin typeface="+mj-lt"/>
                          <a:ea typeface="Times New Roman" panose="02020603050405020304" pitchFamily="18" charset="0"/>
                          <a:cs typeface="+mn-cs"/>
                        </a:rPr>
                        <a:t>tronger schools</a:t>
                      </a:r>
                    </a:p>
                    <a:p>
                      <a:pPr marL="342900" indent="-342900">
                        <a:buFont typeface="Arial" panose="020B0604020202020204" pitchFamily="34" charset="0"/>
                        <a:buChar char="•"/>
                      </a:pPr>
                      <a:endParaRPr lang="en-US" sz="3200" dirty="0">
                        <a:latin typeface="+mj-lt"/>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1200" dirty="0">
                          <a:solidFill>
                            <a:srgbClr val="000000"/>
                          </a:solidFill>
                          <a:latin typeface="+mj-lt"/>
                          <a:ea typeface="Times New Roman" panose="02020603050405020304" pitchFamily="18" charset="0"/>
                          <a:cs typeface="+mn-cs"/>
                        </a:rPr>
                        <a:t>More responsive local governments, and</a:t>
                      </a:r>
                    </a:p>
                  </a:txBody>
                  <a:tcPr/>
                </a:tc>
                <a:extLst>
                  <a:ext uri="{0D108BD9-81ED-4DB2-BD59-A6C34878D82A}">
                    <a16:rowId xmlns:a16="http://schemas.microsoft.com/office/drawing/2014/main" val="2902252311"/>
                  </a:ext>
                </a:extLst>
              </a:tr>
              <a:tr h="1218266">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1200" dirty="0">
                          <a:solidFill>
                            <a:srgbClr val="000000"/>
                          </a:solidFill>
                          <a:latin typeface="+mj-lt"/>
                          <a:ea typeface="Times New Roman" panose="02020603050405020304" pitchFamily="18" charset="0"/>
                          <a:cs typeface="+mn-cs"/>
                        </a:rPr>
                        <a:t>B</a:t>
                      </a:r>
                      <a:r>
                        <a:rPr lang="en-US" sz="3200" kern="1200" dirty="0">
                          <a:solidFill>
                            <a:srgbClr val="000000"/>
                          </a:solidFill>
                          <a:effectLst/>
                          <a:latin typeface="+mj-lt"/>
                          <a:ea typeface="Times New Roman" panose="02020603050405020304" pitchFamily="18" charset="0"/>
                          <a:cs typeface="+mn-cs"/>
                        </a:rPr>
                        <a:t>etter individual physical health</a:t>
                      </a:r>
                    </a:p>
                  </a:txBody>
                  <a:tcPr/>
                </a:tc>
                <a:tc>
                  <a:txBody>
                    <a:bodyPr/>
                    <a:lstStyle/>
                    <a:p>
                      <a:pPr marL="342900" indent="-342900">
                        <a:buFont typeface="Arial" panose="020B0604020202020204" pitchFamily="34" charset="0"/>
                        <a:buChar char="•"/>
                      </a:pPr>
                      <a:r>
                        <a:rPr lang="en-US" sz="3200" kern="1200" dirty="0">
                          <a:solidFill>
                            <a:srgbClr val="000000"/>
                          </a:solidFill>
                          <a:effectLst/>
                          <a:latin typeface="+mj-lt"/>
                          <a:ea typeface="Times New Roman" panose="02020603050405020304" pitchFamily="18" charset="0"/>
                          <a:cs typeface="+mn-cs"/>
                        </a:rPr>
                        <a:t>Their residents live longer healthier lives</a:t>
                      </a:r>
                      <a:endParaRPr lang="en-US" sz="3200" dirty="0">
                        <a:latin typeface="+mj-lt"/>
                      </a:endParaRPr>
                    </a:p>
                  </a:txBody>
                  <a:tcPr/>
                </a:tc>
                <a:extLst>
                  <a:ext uri="{0D108BD9-81ED-4DB2-BD59-A6C34878D82A}">
                    <a16:rowId xmlns:a16="http://schemas.microsoft.com/office/drawing/2014/main" val="2699220794"/>
                  </a:ext>
                </a:extLst>
              </a:tr>
            </a:tbl>
          </a:graphicData>
        </a:graphic>
      </p:graphicFrame>
      <p:pic>
        <p:nvPicPr>
          <p:cNvPr id="3" name="Picture 2" descr="A map of the state of florida&#10;&#10;Description automatically generated with medium confidence">
            <a:extLst>
              <a:ext uri="{FF2B5EF4-FFF2-40B4-BE49-F238E27FC236}">
                <a16:creationId xmlns:a16="http://schemas.microsoft.com/office/drawing/2014/main" id="{48497EBD-ECA5-F1D6-9BED-D41A4DEB5192}"/>
              </a:ext>
            </a:extLst>
          </p:cNvPr>
          <p:cNvPicPr>
            <a:picLocks noChangeAspect="1"/>
          </p:cNvPicPr>
          <p:nvPr/>
        </p:nvPicPr>
        <p:blipFill>
          <a:blip r:embed="rId3"/>
          <a:stretch>
            <a:fillRect/>
          </a:stretch>
        </p:blipFill>
        <p:spPr>
          <a:xfrm>
            <a:off x="8890721" y="334859"/>
            <a:ext cx="2757151" cy="2304805"/>
          </a:xfrm>
          <a:prstGeom prst="rect">
            <a:avLst/>
          </a:prstGeom>
        </p:spPr>
      </p:pic>
    </p:spTree>
    <p:extLst>
      <p:ext uri="{BB962C8B-B14F-4D97-AF65-F5344CB8AC3E}">
        <p14:creationId xmlns:p14="http://schemas.microsoft.com/office/powerpoint/2010/main" val="425609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Google Shape;135;p26"/>
          <p:cNvSpPr txBox="1">
            <a:spLocks noGrp="1"/>
          </p:cNvSpPr>
          <p:nvPr>
            <p:ph type="title"/>
          </p:nvPr>
        </p:nvSpPr>
        <p:spPr>
          <a:xfrm>
            <a:off x="630936" y="1044702"/>
            <a:ext cx="7809679" cy="1481328"/>
          </a:xfrm>
          <a:prstGeom prst="rect">
            <a:avLst/>
          </a:prstGeom>
        </p:spPr>
        <p:txBody>
          <a:bodyPr spcFirstLastPara="1" vert="horz" lIns="91440" tIns="45720" rIns="91440" bIns="45720" rtlCol="0" anchor="b" anchorCtr="0">
            <a:normAutofit fontScale="90000"/>
          </a:bodyPr>
          <a:lstStyle/>
          <a:p>
            <a:pPr>
              <a:spcBef>
                <a:spcPct val="0"/>
              </a:spcBef>
            </a:pPr>
            <a:br>
              <a:rPr lang="en-US" sz="3100" kern="1200" dirty="0">
                <a:solidFill>
                  <a:schemeClr val="tx1"/>
                </a:solidFill>
                <a:latin typeface="+mj-lt"/>
                <a:ea typeface="+mj-ea"/>
                <a:cs typeface="+mj-cs"/>
              </a:rPr>
            </a:br>
            <a:r>
              <a:rPr lang="en-US" b="1" kern="1200" dirty="0">
                <a:solidFill>
                  <a:schemeClr val="accent1">
                    <a:lumMod val="75000"/>
                  </a:schemeClr>
                </a:solidFill>
                <a:latin typeface="+mj-lt"/>
                <a:ea typeface="+mj-ea"/>
                <a:cs typeface="+mj-cs"/>
              </a:rPr>
              <a:t>Florida Civic Advance </a:t>
            </a:r>
            <a:br>
              <a:rPr lang="en-US" b="1" kern="1200" dirty="0">
                <a:solidFill>
                  <a:schemeClr val="accent1">
                    <a:lumMod val="75000"/>
                  </a:schemeClr>
                </a:solidFill>
                <a:latin typeface="+mj-lt"/>
                <a:ea typeface="+mj-ea"/>
                <a:cs typeface="+mj-cs"/>
              </a:rPr>
            </a:br>
            <a:r>
              <a:rPr lang="en-US" sz="3100" i="1" kern="1200" dirty="0">
                <a:solidFill>
                  <a:schemeClr val="accent1">
                    <a:lumMod val="75000"/>
                  </a:schemeClr>
                </a:solidFill>
                <a:latin typeface="+mj-lt"/>
                <a:ea typeface="+mj-ea"/>
                <a:cs typeface="+mj-cs"/>
              </a:rPr>
              <a:t>Advancing Civic Health in Florida’s Communities</a:t>
            </a:r>
            <a:br>
              <a:rPr lang="en-US" sz="3100" i="1" kern="1200" dirty="0">
                <a:solidFill>
                  <a:schemeClr val="tx1"/>
                </a:solidFill>
                <a:latin typeface="+mj-lt"/>
                <a:ea typeface="+mj-ea"/>
                <a:cs typeface="+mj-cs"/>
              </a:rPr>
            </a:br>
            <a:br>
              <a:rPr lang="en-US" sz="3100" i="1" kern="1200" dirty="0">
                <a:solidFill>
                  <a:schemeClr val="tx1"/>
                </a:solidFill>
                <a:latin typeface="+mj-lt"/>
                <a:ea typeface="+mj-ea"/>
                <a:cs typeface="+mj-cs"/>
              </a:rPr>
            </a:br>
            <a:r>
              <a:rPr lang="en-US" sz="4000" b="1" dirty="0">
                <a:solidFill>
                  <a:schemeClr val="accent1">
                    <a:lumMod val="75000"/>
                  </a:schemeClr>
                </a:solidFill>
                <a:latin typeface="+mj-lt"/>
              </a:rPr>
              <a:t>FLORIDA’S  CIVIC HEALTH CHALLENGE</a:t>
            </a:r>
            <a:br>
              <a:rPr lang="en-US" sz="4000" b="1" dirty="0">
                <a:latin typeface="+mj-lt"/>
              </a:rPr>
            </a:br>
            <a:br>
              <a:rPr lang="en-US" sz="1800" i="1" kern="1200" dirty="0">
                <a:solidFill>
                  <a:schemeClr val="tx1"/>
                </a:solidFill>
                <a:latin typeface="+mj-lt"/>
                <a:ea typeface="+mj-ea"/>
                <a:cs typeface="+mj-cs"/>
              </a:rPr>
            </a:br>
            <a:endParaRPr lang="en-US" sz="1800" b="1" kern="1200" dirty="0">
              <a:solidFill>
                <a:schemeClr val="tx1"/>
              </a:solidFill>
              <a:latin typeface="+mj-lt"/>
              <a:ea typeface="+mj-ea"/>
              <a:cs typeface="+mj-cs"/>
            </a:endParaRPr>
          </a:p>
        </p:txBody>
      </p:sp>
      <p:sp>
        <p:nvSpPr>
          <p:cNvPr id="14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7DDF3F88-8797-182B-35CA-ED6C753669C3}"/>
              </a:ext>
            </a:extLst>
          </p:cNvPr>
          <p:cNvSpPr>
            <a:spLocks noGrp="1"/>
          </p:cNvSpPr>
          <p:nvPr>
            <p:ph type="body" idx="1"/>
          </p:nvPr>
        </p:nvSpPr>
        <p:spPr>
          <a:xfrm>
            <a:off x="630936" y="2740598"/>
            <a:ext cx="10117929" cy="3547872"/>
          </a:xfrm>
        </p:spPr>
        <p:txBody>
          <a:bodyPr vert="horz" lIns="91440" tIns="45720" rIns="91440" bIns="45720" rtlCol="0" anchor="t">
            <a:normAutofit/>
          </a:bodyPr>
          <a:lstStyle/>
          <a:p>
            <a:pPr marL="101598" indent="-228600">
              <a:buFont typeface="Arial" panose="020B0604020202020204" pitchFamily="34" charset="0"/>
              <a:buChar char="•"/>
            </a:pPr>
            <a:r>
              <a:rPr lang="en-US" b="1" dirty="0">
                <a:latin typeface="+mj-lt"/>
              </a:rPr>
              <a:t>Florida, the 3</a:t>
            </a:r>
            <a:r>
              <a:rPr lang="en-US" b="1" baseline="30000" dirty="0">
                <a:latin typeface="+mj-lt"/>
              </a:rPr>
              <a:t>rd</a:t>
            </a:r>
            <a:r>
              <a:rPr lang="en-US" b="1" dirty="0">
                <a:latin typeface="+mj-lt"/>
              </a:rPr>
              <a:t> largest state, ranks among the </a:t>
            </a:r>
            <a:r>
              <a:rPr lang="en-US" b="1" u="sng" dirty="0">
                <a:latin typeface="+mj-lt"/>
              </a:rPr>
              <a:t>lowest states </a:t>
            </a:r>
            <a:r>
              <a:rPr lang="en-US" b="1" dirty="0">
                <a:latin typeface="+mj-lt"/>
              </a:rPr>
              <a:t>in terms of civic health. We want to change that. </a:t>
            </a:r>
          </a:p>
          <a:p>
            <a:pPr indent="-228600">
              <a:buFont typeface="Arial" panose="020B0604020202020204" pitchFamily="34" charset="0"/>
              <a:buChar char="•"/>
            </a:pPr>
            <a:r>
              <a:rPr lang="en-US" dirty="0">
                <a:latin typeface="+mj-lt"/>
              </a:rPr>
              <a:t>50th in nation in volunteering among 50 states (2015)</a:t>
            </a:r>
          </a:p>
          <a:p>
            <a:pPr indent="-228600">
              <a:buFont typeface="Arial" panose="020B0604020202020204" pitchFamily="34" charset="0"/>
              <a:buChar char="•"/>
            </a:pPr>
            <a:r>
              <a:rPr lang="en-US" dirty="0">
                <a:latin typeface="+mj-lt"/>
              </a:rPr>
              <a:t>49th in belonging to a civic organization (2013)</a:t>
            </a:r>
          </a:p>
          <a:p>
            <a:pPr indent="-228600">
              <a:buFont typeface="Arial" panose="020B0604020202020204" pitchFamily="34" charset="0"/>
              <a:buChar char="•"/>
            </a:pPr>
            <a:r>
              <a:rPr lang="en-US" dirty="0">
                <a:latin typeface="+mj-lt"/>
              </a:rPr>
              <a:t>50th in donating to charity (2015) </a:t>
            </a:r>
          </a:p>
          <a:p>
            <a:pPr indent="-228600">
              <a:buFont typeface="Arial" panose="020B0604020202020204" pitchFamily="34" charset="0"/>
              <a:buChar char="•"/>
            </a:pPr>
            <a:r>
              <a:rPr lang="en-US" dirty="0">
                <a:latin typeface="+mj-lt"/>
              </a:rPr>
              <a:t>50th in helping neighbors fix a community problem (2015) and </a:t>
            </a:r>
          </a:p>
          <a:p>
            <a:pPr indent="-228600">
              <a:buFont typeface="Arial" panose="020B0604020202020204" pitchFamily="34" charset="0"/>
              <a:buChar char="•"/>
            </a:pPr>
            <a:r>
              <a:rPr lang="en-US" dirty="0">
                <a:latin typeface="+mj-lt"/>
              </a:rPr>
              <a:t>50th attending public meetings (2015) </a:t>
            </a:r>
          </a:p>
          <a:p>
            <a:pPr indent="-228600">
              <a:buFont typeface="Arial" panose="020B0604020202020204" pitchFamily="34" charset="0"/>
              <a:buChar char="•"/>
            </a:pPr>
            <a:endParaRPr lang="en-US" sz="1500" dirty="0"/>
          </a:p>
        </p:txBody>
      </p:sp>
      <p:sp>
        <p:nvSpPr>
          <p:cNvPr id="138" name="Google Shape;138;p26"/>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a:spcAft>
                <a:spcPts val="600"/>
              </a:spcAft>
            </a:pPr>
            <a:fld id="{00000000-1234-1234-1234-123412341234}" type="slidenum">
              <a:rPr lang="en-US">
                <a:solidFill>
                  <a:schemeClr val="tx1">
                    <a:tint val="75000"/>
                  </a:schemeClr>
                </a:solidFill>
              </a:rPr>
              <a:pPr>
                <a:spcAft>
                  <a:spcPts val="600"/>
                </a:spcAft>
              </a:pPr>
              <a:t>7</a:t>
            </a:fld>
            <a:endParaRPr lang="en-US" dirty="0">
              <a:solidFill>
                <a:schemeClr val="tx1">
                  <a:tint val="75000"/>
                </a:schemeClr>
              </a:solidFill>
            </a:endParaRPr>
          </a:p>
        </p:txBody>
      </p:sp>
      <p:pic>
        <p:nvPicPr>
          <p:cNvPr id="2" name="Picture 1" descr="A map of the state of florida&#10;&#10;Description automatically generated with medium confidence">
            <a:extLst>
              <a:ext uri="{FF2B5EF4-FFF2-40B4-BE49-F238E27FC236}">
                <a16:creationId xmlns:a16="http://schemas.microsoft.com/office/drawing/2014/main" id="{87F300C2-5F4F-45CE-071D-6BE833B9EC40}"/>
              </a:ext>
            </a:extLst>
          </p:cNvPr>
          <p:cNvPicPr>
            <a:picLocks noChangeAspect="1"/>
          </p:cNvPicPr>
          <p:nvPr/>
        </p:nvPicPr>
        <p:blipFill>
          <a:blip r:embed="rId3"/>
          <a:stretch>
            <a:fillRect/>
          </a:stretch>
        </p:blipFill>
        <p:spPr>
          <a:xfrm>
            <a:off x="8838920" y="242994"/>
            <a:ext cx="3271380" cy="2734668"/>
          </a:xfrm>
          <a:prstGeom prst="rect">
            <a:avLst/>
          </a:prstGeom>
        </p:spPr>
      </p:pic>
    </p:spTree>
    <p:extLst>
      <p:ext uri="{BB962C8B-B14F-4D97-AF65-F5344CB8AC3E}">
        <p14:creationId xmlns:p14="http://schemas.microsoft.com/office/powerpoint/2010/main" val="599837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09600" y="114555"/>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8</a:t>
            </a:fld>
            <a:endParaRPr dirty="0"/>
          </a:p>
        </p:txBody>
      </p:sp>
      <p:sp>
        <p:nvSpPr>
          <p:cNvPr id="4" name="Text Placeholder 3">
            <a:extLst>
              <a:ext uri="{FF2B5EF4-FFF2-40B4-BE49-F238E27FC236}">
                <a16:creationId xmlns:a16="http://schemas.microsoft.com/office/drawing/2014/main" id="{7DDF3F88-8797-182B-35CA-ED6C753669C3}"/>
              </a:ext>
            </a:extLst>
          </p:cNvPr>
          <p:cNvSpPr>
            <a:spLocks noGrp="1"/>
          </p:cNvSpPr>
          <p:nvPr>
            <p:ph type="body" idx="1"/>
          </p:nvPr>
        </p:nvSpPr>
        <p:spPr>
          <a:xfrm>
            <a:off x="2163254" y="1066060"/>
            <a:ext cx="9630639" cy="4967600"/>
          </a:xfrm>
        </p:spPr>
        <p:txBody>
          <a:bodyPr/>
          <a:lstStyle/>
          <a:p>
            <a:pPr marL="101598" indent="0">
              <a:buNone/>
            </a:pPr>
            <a:endParaRPr lang="en-US" sz="1200" dirty="0"/>
          </a:p>
          <a:p>
            <a:pPr marL="101598" indent="0">
              <a:buNone/>
            </a:pPr>
            <a:endParaRPr lang="en-US" sz="3200" dirty="0">
              <a:solidFill>
                <a:schemeClr val="accent1">
                  <a:lumMod val="75000"/>
                </a:schemeClr>
              </a:solidFill>
            </a:endParaRPr>
          </a:p>
          <a:p>
            <a:endParaRPr lang="en-US" dirty="0"/>
          </a:p>
        </p:txBody>
      </p:sp>
      <p:pic>
        <p:nvPicPr>
          <p:cNvPr id="3" name="Picture 2" descr="A picture containing text&#10;&#10;Description automatically generated">
            <a:extLst>
              <a:ext uri="{FF2B5EF4-FFF2-40B4-BE49-F238E27FC236}">
                <a16:creationId xmlns:a16="http://schemas.microsoft.com/office/drawing/2014/main" id="{57241839-1720-C9B2-9089-D3350814BD6D}"/>
              </a:ext>
            </a:extLst>
          </p:cNvPr>
          <p:cNvPicPr>
            <a:picLocks noChangeAspect="1"/>
          </p:cNvPicPr>
          <p:nvPr/>
        </p:nvPicPr>
        <p:blipFill>
          <a:blip r:embed="rId3"/>
          <a:stretch>
            <a:fillRect/>
          </a:stretch>
        </p:blipFill>
        <p:spPr>
          <a:xfrm>
            <a:off x="-245548" y="0"/>
            <a:ext cx="12683096" cy="6451836"/>
          </a:xfrm>
          <a:prstGeom prst="rect">
            <a:avLst/>
          </a:prstGeom>
        </p:spPr>
      </p:pic>
    </p:spTree>
    <p:extLst>
      <p:ext uri="{BB962C8B-B14F-4D97-AF65-F5344CB8AC3E}">
        <p14:creationId xmlns:p14="http://schemas.microsoft.com/office/powerpoint/2010/main" val="434212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295407" y="1155873"/>
            <a:ext cx="11408229" cy="1143200"/>
          </a:xfrm>
          <a:prstGeom prst="rect">
            <a:avLst/>
          </a:prstGeom>
        </p:spPr>
        <p:txBody>
          <a:bodyPr spcFirstLastPara="1" vert="horz" wrap="square" lIns="121900" tIns="121900" rIns="121900" bIns="121900" rtlCol="0" anchor="ctr" anchorCtr="0">
            <a:noAutofit/>
          </a:bodyPr>
          <a:lstStyle/>
          <a:p>
            <a:pPr marL="0" indent="0" algn="ctr">
              <a:buNone/>
            </a:pPr>
            <a:br>
              <a:rPr lang="en" sz="3600" dirty="0"/>
            </a:br>
            <a:r>
              <a:rPr lang="en-US" sz="1800" i="1" dirty="0">
                <a:solidFill>
                  <a:schemeClr val="accent1">
                    <a:lumMod val="75000"/>
                  </a:schemeClr>
                </a:solidFill>
              </a:rPr>
              <a:t>        </a:t>
            </a:r>
            <a:r>
              <a:rPr lang="en-US" i="1" dirty="0">
                <a:solidFill>
                  <a:schemeClr val="accent1">
                    <a:lumMod val="75000"/>
                  </a:schemeClr>
                </a:solidFill>
              </a:rPr>
              <a:t>    </a:t>
            </a:r>
            <a:br>
              <a:rPr lang="en-US" sz="3600" b="1" i="0" u="none" strike="noStrike" dirty="0">
                <a:solidFill>
                  <a:schemeClr val="accent1">
                    <a:lumMod val="75000"/>
                  </a:schemeClr>
                </a:solidFill>
                <a:effectLst/>
                <a:latin typeface="+mj-lt"/>
              </a:rPr>
            </a:br>
            <a:r>
              <a:rPr lang="en-US" sz="3600" b="1" i="0" u="none" strike="noStrike" dirty="0">
                <a:solidFill>
                  <a:schemeClr val="accent1">
                    <a:lumMod val="75000"/>
                  </a:schemeClr>
                </a:solidFill>
                <a:effectLst/>
                <a:latin typeface="+mj-lt"/>
              </a:rPr>
              <a:t>I</a:t>
            </a:r>
            <a:r>
              <a:rPr lang="en-US" sz="3600" dirty="0">
                <a:solidFill>
                  <a:schemeClr val="accent1">
                    <a:lumMod val="75000"/>
                  </a:schemeClr>
                </a:solidFill>
              </a:rPr>
              <a:t>ntroducing the Speakers</a:t>
            </a:r>
            <a:br>
              <a:rPr lang="en-US" sz="3600" dirty="0">
                <a:solidFill>
                  <a:schemeClr val="accent1">
                    <a:lumMod val="75000"/>
                  </a:schemeClr>
                </a:solidFill>
              </a:rPr>
            </a:br>
            <a:endParaRPr sz="3600" b="1" dirty="0">
              <a:solidFill>
                <a:schemeClr val="accent1">
                  <a:lumMod val="75000"/>
                </a:schemeClr>
              </a:solidFill>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9</a:t>
            </a:fld>
            <a:endParaRPr dirty="0"/>
          </a:p>
        </p:txBody>
      </p:sp>
      <p:sp>
        <p:nvSpPr>
          <p:cNvPr id="11" name="TextBox 10">
            <a:extLst>
              <a:ext uri="{FF2B5EF4-FFF2-40B4-BE49-F238E27FC236}">
                <a16:creationId xmlns:a16="http://schemas.microsoft.com/office/drawing/2014/main" id="{F0062F01-2BF8-0E49-2DEE-CC43EEA26E43}"/>
              </a:ext>
            </a:extLst>
          </p:cNvPr>
          <p:cNvSpPr txBox="1"/>
          <p:nvPr/>
        </p:nvSpPr>
        <p:spPr>
          <a:xfrm>
            <a:off x="354323" y="3788833"/>
            <a:ext cx="1471557" cy="1200329"/>
          </a:xfrm>
          <a:prstGeom prst="rect">
            <a:avLst/>
          </a:prstGeom>
          <a:noFill/>
        </p:spPr>
        <p:txBody>
          <a:bodyPr wrap="square" rtlCol="0">
            <a:spAutoFit/>
          </a:bodyPr>
          <a:lstStyle/>
          <a:p>
            <a:r>
              <a:rPr lang="en-US" b="1" dirty="0">
                <a:latin typeface="+mj-lt"/>
              </a:rPr>
              <a:t>Bob Jones</a:t>
            </a:r>
            <a:endParaRPr lang="en-US" dirty="0">
              <a:latin typeface="+mj-lt"/>
            </a:endParaRPr>
          </a:p>
          <a:p>
            <a:r>
              <a:rPr lang="en-US" dirty="0">
                <a:latin typeface="+mj-lt"/>
              </a:rPr>
              <a:t>Introduction</a:t>
            </a:r>
          </a:p>
          <a:p>
            <a:r>
              <a:rPr lang="en-US" dirty="0">
                <a:latin typeface="+mj-lt"/>
              </a:rPr>
              <a:t>FCA Board Member</a:t>
            </a:r>
          </a:p>
        </p:txBody>
      </p:sp>
      <p:sp>
        <p:nvSpPr>
          <p:cNvPr id="12" name="TextBox 11">
            <a:extLst>
              <a:ext uri="{FF2B5EF4-FFF2-40B4-BE49-F238E27FC236}">
                <a16:creationId xmlns:a16="http://schemas.microsoft.com/office/drawing/2014/main" id="{3D780D62-099D-EE2E-23D1-86A2FEADC4E9}"/>
              </a:ext>
            </a:extLst>
          </p:cNvPr>
          <p:cNvSpPr txBox="1"/>
          <p:nvPr/>
        </p:nvSpPr>
        <p:spPr>
          <a:xfrm>
            <a:off x="2952486" y="4558928"/>
            <a:ext cx="2329450" cy="1754326"/>
          </a:xfrm>
          <a:prstGeom prst="rect">
            <a:avLst/>
          </a:prstGeom>
          <a:noFill/>
        </p:spPr>
        <p:txBody>
          <a:bodyPr wrap="square" rtlCol="0">
            <a:spAutoFit/>
          </a:bodyPr>
          <a:lstStyle/>
          <a:p>
            <a:r>
              <a:rPr lang="en-US" b="1" dirty="0">
                <a:latin typeface="+mj-lt"/>
              </a:rPr>
              <a:t>Steve Masyada,</a:t>
            </a:r>
          </a:p>
          <a:p>
            <a:r>
              <a:rPr lang="en-US" i="0" u="none" strike="noStrike" dirty="0">
                <a:effectLst/>
                <a:latin typeface="+mj-lt"/>
              </a:rPr>
              <a:t>Director, Lou Frey Institute &amp; Joint Center for Citizenship, University of Central Florida</a:t>
            </a:r>
          </a:p>
        </p:txBody>
      </p:sp>
      <p:pic>
        <p:nvPicPr>
          <p:cNvPr id="10" name="Picture 9" descr="A picture containing person, indoor, people&#10;&#10;Description automatically generated">
            <a:extLst>
              <a:ext uri="{FF2B5EF4-FFF2-40B4-BE49-F238E27FC236}">
                <a16:creationId xmlns:a16="http://schemas.microsoft.com/office/drawing/2014/main" id="{C0504DA7-481B-9154-0914-65C0916B0DF8}"/>
              </a:ext>
            </a:extLst>
          </p:cNvPr>
          <p:cNvPicPr>
            <a:picLocks noChangeAspect="1"/>
          </p:cNvPicPr>
          <p:nvPr/>
        </p:nvPicPr>
        <p:blipFill>
          <a:blip r:embed="rId3"/>
          <a:stretch>
            <a:fillRect/>
          </a:stretch>
        </p:blipFill>
        <p:spPr>
          <a:xfrm>
            <a:off x="354323" y="2237474"/>
            <a:ext cx="1471557" cy="1551444"/>
          </a:xfrm>
          <a:prstGeom prst="rect">
            <a:avLst/>
          </a:prstGeom>
        </p:spPr>
      </p:pic>
      <p:pic>
        <p:nvPicPr>
          <p:cNvPr id="23" name="Picture 22">
            <a:extLst>
              <a:ext uri="{FF2B5EF4-FFF2-40B4-BE49-F238E27FC236}">
                <a16:creationId xmlns:a16="http://schemas.microsoft.com/office/drawing/2014/main" id="{9B1FD5DC-F8D2-ECD0-14FC-A369E16BDA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323" y="5625238"/>
            <a:ext cx="1861476" cy="837684"/>
          </a:xfrm>
          <a:prstGeom prst="rect">
            <a:avLst/>
          </a:prstGeom>
          <a:noFill/>
          <a:ln>
            <a:noFill/>
          </a:ln>
        </p:spPr>
      </p:pic>
      <p:sp>
        <p:nvSpPr>
          <p:cNvPr id="14" name="TextBox 13">
            <a:extLst>
              <a:ext uri="{FF2B5EF4-FFF2-40B4-BE49-F238E27FC236}">
                <a16:creationId xmlns:a16="http://schemas.microsoft.com/office/drawing/2014/main" id="{C762157F-BA53-0167-BD36-B825D789E085}"/>
              </a:ext>
            </a:extLst>
          </p:cNvPr>
          <p:cNvSpPr txBox="1"/>
          <p:nvPr/>
        </p:nvSpPr>
        <p:spPr>
          <a:xfrm>
            <a:off x="5597280" y="4609006"/>
            <a:ext cx="2086844" cy="1477328"/>
          </a:xfrm>
          <a:prstGeom prst="rect">
            <a:avLst/>
          </a:prstGeom>
          <a:noFill/>
        </p:spPr>
        <p:txBody>
          <a:bodyPr wrap="square" rtlCol="0">
            <a:spAutoFit/>
          </a:bodyPr>
          <a:lstStyle/>
          <a:p>
            <a:r>
              <a:rPr lang="en-US" b="1" dirty="0">
                <a:latin typeface="+mj-lt"/>
              </a:rPr>
              <a:t>Danielle Allen, </a:t>
            </a:r>
            <a:r>
              <a:rPr lang="en-US" dirty="0">
                <a:latin typeface="+mj-lt"/>
              </a:rPr>
              <a:t>Director, Allen Lab for Democracy Innovation, Harvard University  </a:t>
            </a:r>
            <a:endParaRPr lang="en-US" i="0" u="none" strike="noStrike" dirty="0">
              <a:effectLst/>
              <a:latin typeface="+mj-lt"/>
            </a:endParaRPr>
          </a:p>
        </p:txBody>
      </p:sp>
      <p:sp>
        <p:nvSpPr>
          <p:cNvPr id="15" name="TextBox 14">
            <a:extLst>
              <a:ext uri="{FF2B5EF4-FFF2-40B4-BE49-F238E27FC236}">
                <a16:creationId xmlns:a16="http://schemas.microsoft.com/office/drawing/2014/main" id="{F311C16F-EA01-D007-403A-97B21235DC1E}"/>
              </a:ext>
            </a:extLst>
          </p:cNvPr>
          <p:cNvSpPr txBox="1"/>
          <p:nvPr/>
        </p:nvSpPr>
        <p:spPr>
          <a:xfrm>
            <a:off x="8260106" y="4558928"/>
            <a:ext cx="2086844" cy="2031325"/>
          </a:xfrm>
          <a:prstGeom prst="rect">
            <a:avLst/>
          </a:prstGeom>
          <a:noFill/>
        </p:spPr>
        <p:txBody>
          <a:bodyPr wrap="square" rtlCol="0">
            <a:spAutoFit/>
          </a:bodyPr>
          <a:lstStyle/>
          <a:p>
            <a:r>
              <a:rPr lang="en-US" b="1" dirty="0">
                <a:latin typeface="+mj-lt"/>
              </a:rPr>
              <a:t>Hon. Dennis Ross,</a:t>
            </a:r>
          </a:p>
          <a:p>
            <a:r>
              <a:rPr lang="en-US" dirty="0">
                <a:latin typeface="+mj-lt"/>
              </a:rPr>
              <a:t>Director, American Center for Political Leadership, Southeastern University</a:t>
            </a:r>
          </a:p>
          <a:p>
            <a:r>
              <a:rPr lang="en-US" i="0" u="none" strike="noStrike" dirty="0">
                <a:solidFill>
                  <a:srgbClr val="000000"/>
                </a:solidFill>
                <a:effectLst/>
                <a:latin typeface="+mj-lt"/>
              </a:rPr>
              <a:t>, </a:t>
            </a:r>
          </a:p>
        </p:txBody>
      </p:sp>
      <p:sp>
        <p:nvSpPr>
          <p:cNvPr id="17" name="TextBox 16">
            <a:extLst>
              <a:ext uri="{FF2B5EF4-FFF2-40B4-BE49-F238E27FC236}">
                <a16:creationId xmlns:a16="http://schemas.microsoft.com/office/drawing/2014/main" id="{DC61C07C-136E-7FA3-1F3B-F7C0CDAA9220}"/>
              </a:ext>
            </a:extLst>
          </p:cNvPr>
          <p:cNvSpPr txBox="1"/>
          <p:nvPr/>
        </p:nvSpPr>
        <p:spPr>
          <a:xfrm>
            <a:off x="1363155" y="242096"/>
            <a:ext cx="10197290" cy="1077218"/>
          </a:xfrm>
          <a:prstGeom prst="rect">
            <a:avLst/>
          </a:prstGeom>
          <a:noFill/>
        </p:spPr>
        <p:txBody>
          <a:bodyPr wrap="square">
            <a:spAutoFit/>
          </a:bodyPr>
          <a:lstStyle/>
          <a:p>
            <a:pPr marL="0" indent="0" algn="ctr">
              <a:buNone/>
            </a:pPr>
            <a:r>
              <a:rPr lang="en-US" sz="3200" dirty="0">
                <a:solidFill>
                  <a:schemeClr val="accent1">
                    <a:lumMod val="75000"/>
                  </a:schemeClr>
                </a:solidFill>
              </a:rPr>
              <a:t>“The Future of Civic Education: </a:t>
            </a:r>
          </a:p>
          <a:p>
            <a:pPr marL="0" indent="0" algn="ctr">
              <a:buNone/>
            </a:pPr>
            <a:r>
              <a:rPr lang="en-US" sz="3200" dirty="0">
                <a:solidFill>
                  <a:schemeClr val="accent1">
                    <a:lumMod val="75000"/>
                  </a:schemeClr>
                </a:solidFill>
              </a:rPr>
              <a:t>A Consensus Roadmap for Excellence in Civic Learning?”</a:t>
            </a:r>
            <a:endParaRPr lang="en-US" sz="3200" b="1" i="0" u="none" strike="noStrike" dirty="0">
              <a:solidFill>
                <a:schemeClr val="accent1">
                  <a:lumMod val="75000"/>
                </a:schemeClr>
              </a:solidFill>
              <a:effectLst/>
              <a:latin typeface="+mj-lt"/>
            </a:endParaRPr>
          </a:p>
        </p:txBody>
      </p:sp>
      <p:pic>
        <p:nvPicPr>
          <p:cNvPr id="3" name="Picture 2" descr="A close-up of a person smiling&#10;&#10;Description automatically generated">
            <a:extLst>
              <a:ext uri="{FF2B5EF4-FFF2-40B4-BE49-F238E27FC236}">
                <a16:creationId xmlns:a16="http://schemas.microsoft.com/office/drawing/2014/main" id="{78E99F50-5750-11B1-A9C7-5E750A475501}"/>
              </a:ext>
            </a:extLst>
          </p:cNvPr>
          <p:cNvPicPr>
            <a:picLocks noChangeAspect="1"/>
          </p:cNvPicPr>
          <p:nvPr/>
        </p:nvPicPr>
        <p:blipFill>
          <a:blip r:embed="rId5"/>
          <a:stretch>
            <a:fillRect/>
          </a:stretch>
        </p:blipFill>
        <p:spPr>
          <a:xfrm>
            <a:off x="5730200" y="2510195"/>
            <a:ext cx="1773406" cy="1798967"/>
          </a:xfrm>
          <a:prstGeom prst="rect">
            <a:avLst/>
          </a:prstGeom>
        </p:spPr>
      </p:pic>
      <p:pic>
        <p:nvPicPr>
          <p:cNvPr id="16" name="Picture 15" descr="A person in a suit and tie&#10;&#10;Description automatically generated">
            <a:extLst>
              <a:ext uri="{FF2B5EF4-FFF2-40B4-BE49-F238E27FC236}">
                <a16:creationId xmlns:a16="http://schemas.microsoft.com/office/drawing/2014/main" id="{F4448854-E76F-7282-17D4-EC42ED794BC9}"/>
              </a:ext>
            </a:extLst>
          </p:cNvPr>
          <p:cNvPicPr>
            <a:picLocks noChangeAspect="1"/>
          </p:cNvPicPr>
          <p:nvPr/>
        </p:nvPicPr>
        <p:blipFill>
          <a:blip r:embed="rId6"/>
          <a:stretch>
            <a:fillRect/>
          </a:stretch>
        </p:blipFill>
        <p:spPr>
          <a:xfrm>
            <a:off x="8247719" y="2358694"/>
            <a:ext cx="1773406" cy="1917375"/>
          </a:xfrm>
          <a:prstGeom prst="rect">
            <a:avLst/>
          </a:prstGeom>
        </p:spPr>
      </p:pic>
      <p:pic>
        <p:nvPicPr>
          <p:cNvPr id="22" name="Picture 21" descr="A person with a beard&#10;&#10;Description automatically generated">
            <a:extLst>
              <a:ext uri="{FF2B5EF4-FFF2-40B4-BE49-F238E27FC236}">
                <a16:creationId xmlns:a16="http://schemas.microsoft.com/office/drawing/2014/main" id="{5B267622-8AF8-E7FF-9113-61EA1BC10905}"/>
              </a:ext>
            </a:extLst>
          </p:cNvPr>
          <p:cNvPicPr>
            <a:picLocks noChangeAspect="1"/>
          </p:cNvPicPr>
          <p:nvPr/>
        </p:nvPicPr>
        <p:blipFill>
          <a:blip r:embed="rId7"/>
          <a:stretch>
            <a:fillRect/>
          </a:stretch>
        </p:blipFill>
        <p:spPr>
          <a:xfrm>
            <a:off x="3049971" y="2510195"/>
            <a:ext cx="1231084" cy="1878801"/>
          </a:xfrm>
          <a:prstGeom prst="rect">
            <a:avLst/>
          </a:prstGeom>
        </p:spPr>
      </p:pic>
    </p:spTree>
    <p:extLst>
      <p:ext uri="{BB962C8B-B14F-4D97-AF65-F5344CB8AC3E}">
        <p14:creationId xmlns:p14="http://schemas.microsoft.com/office/powerpoint/2010/main" val="3506215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40380</TotalTime>
  <Words>1398</Words>
  <Application>Microsoft Macintosh PowerPoint</Application>
  <PresentationFormat>Widescreen</PresentationFormat>
  <Paragraphs>165</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Avenir</vt:lpstr>
      <vt:lpstr>Calibri</vt:lpstr>
      <vt:lpstr>Calibri Light</vt:lpstr>
      <vt:lpstr>Libre Franklin</vt:lpstr>
      <vt:lpstr>Libre Franklin Thin</vt:lpstr>
      <vt:lpstr>Office Theme</vt:lpstr>
      <vt:lpstr>PowerPoint Presentation</vt:lpstr>
      <vt:lpstr> Florida Civic Advance  Advancing Civic Health in Florida’s Communities </vt:lpstr>
      <vt:lpstr> Florida Civic Advance  Advancing Civic Health in Florida’s Communities  Webinar Zoom Housekeeping  </vt:lpstr>
      <vt:lpstr> Florida Civic Advance  Advancing Civic Health in Florida’s Communities  WHAT IS  CIVIC HEALTH  </vt:lpstr>
      <vt:lpstr> Florida Civic Advance  Advancing Civic Health in Florida’s Communities  WHAT IS  CIVIC HEALTH  </vt:lpstr>
      <vt:lpstr> Florida Civic Advance  Advancing Civic Health in Florida’s Communities  WHAT IS  CIVIC HEALTH  </vt:lpstr>
      <vt:lpstr> Florida Civic Advance  Advancing Civic Health in Florida’s Communities  FLORIDA’S  CIVIC HEALTH CHALLENGE  </vt:lpstr>
      <vt:lpstr>  Advancing Civic Health in Florida’s Communities </vt:lpstr>
      <vt:lpstr>              Introducing the Speakers </vt:lpstr>
      <vt:lpstr>“The Future of Civic Education:  A Consensus Roadmap for Excellence in Civic Learning?” </vt:lpstr>
      <vt:lpstr>“The Future of Civic Education:  A Consensus Roadmap for Excellence in Civic Learning?”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Florida Civic Advance  Advancing Civic Excellence in Florida’s Communities </vt:lpstr>
      <vt:lpstr> Florida Civic Advance  Advancing Civic Health in Florida’s Communities </vt:lpstr>
      <vt:lpstr> Florida Civic Advance  Advancing Civic Excellence in Florida’s Communities </vt:lpstr>
      <vt:lpstr> Florida Civic Advance  Advancing Civic Health in Florida’s Communities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Jones</dc:creator>
  <cp:lastModifiedBy>Robert Jones</cp:lastModifiedBy>
  <cp:revision>140</cp:revision>
  <dcterms:created xsi:type="dcterms:W3CDTF">2020-02-18T21:28:10Z</dcterms:created>
  <dcterms:modified xsi:type="dcterms:W3CDTF">2023-12-14T06:10:35Z</dcterms:modified>
</cp:coreProperties>
</file>