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1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3"/>
  </p:notesMasterIdLst>
  <p:handoutMasterIdLst>
    <p:handoutMasterId r:id="rId54"/>
  </p:handoutMasterIdLst>
  <p:sldIdLst>
    <p:sldId id="294" r:id="rId2"/>
    <p:sldId id="322" r:id="rId3"/>
    <p:sldId id="342" r:id="rId4"/>
    <p:sldId id="1989" r:id="rId5"/>
    <p:sldId id="1976" r:id="rId6"/>
    <p:sldId id="276" r:id="rId7"/>
    <p:sldId id="277" r:id="rId8"/>
    <p:sldId id="1977" r:id="rId9"/>
    <p:sldId id="307" r:id="rId10"/>
    <p:sldId id="1978" r:id="rId11"/>
    <p:sldId id="1899" r:id="rId12"/>
    <p:sldId id="1954" r:id="rId13"/>
    <p:sldId id="1979" r:id="rId14"/>
    <p:sldId id="1845" r:id="rId15"/>
    <p:sldId id="291" r:id="rId16"/>
    <p:sldId id="1846" r:id="rId17"/>
    <p:sldId id="1869" r:id="rId18"/>
    <p:sldId id="1983" r:id="rId19"/>
    <p:sldId id="1948" r:id="rId20"/>
    <p:sldId id="306" r:id="rId21"/>
    <p:sldId id="258" r:id="rId22"/>
    <p:sldId id="288" r:id="rId23"/>
    <p:sldId id="1949" r:id="rId24"/>
    <p:sldId id="259" r:id="rId25"/>
    <p:sldId id="1991" r:id="rId26"/>
    <p:sldId id="1908" r:id="rId27"/>
    <p:sldId id="1918" r:id="rId28"/>
    <p:sldId id="1992" r:id="rId29"/>
    <p:sldId id="1950" r:id="rId30"/>
    <p:sldId id="1994" r:id="rId31"/>
    <p:sldId id="1920" r:id="rId32"/>
    <p:sldId id="1923" r:id="rId33"/>
    <p:sldId id="260" r:id="rId34"/>
    <p:sldId id="265" r:id="rId35"/>
    <p:sldId id="1945" r:id="rId36"/>
    <p:sldId id="1993" r:id="rId37"/>
    <p:sldId id="1990" r:id="rId38"/>
    <p:sldId id="1987" r:id="rId39"/>
    <p:sldId id="1984" r:id="rId40"/>
    <p:sldId id="1927" r:id="rId41"/>
    <p:sldId id="1930" r:id="rId42"/>
    <p:sldId id="1502" r:id="rId43"/>
    <p:sldId id="1946" r:id="rId44"/>
    <p:sldId id="1962" r:id="rId45"/>
    <p:sldId id="1963" r:id="rId46"/>
    <p:sldId id="1980" r:id="rId47"/>
    <p:sldId id="1957" r:id="rId48"/>
    <p:sldId id="1981" r:id="rId49"/>
    <p:sldId id="1958" r:id="rId50"/>
    <p:sldId id="1914" r:id="rId51"/>
    <p:sldId id="1861" r:id="rId5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68" userDrawn="1">
          <p15:clr>
            <a:srgbClr val="A4A3A4"/>
          </p15:clr>
        </p15:guide>
        <p15:guide id="2" orient="horz" pos="1443" userDrawn="1">
          <p15:clr>
            <a:srgbClr val="A4A3A4"/>
          </p15:clr>
        </p15:guide>
        <p15:guide id="3" orient="horz" pos="4029" userDrawn="1">
          <p15:clr>
            <a:srgbClr val="A4A3A4"/>
          </p15:clr>
        </p15:guide>
        <p15:guide id="4" orient="horz" pos="4210" userDrawn="1">
          <p15:clr>
            <a:srgbClr val="A4A3A4"/>
          </p15:clr>
        </p15:guide>
        <p15:guide id="5" orient="horz" pos="2556" userDrawn="1">
          <p15:clr>
            <a:srgbClr val="A4A3A4"/>
          </p15:clr>
        </p15:guide>
        <p15:guide id="6" orient="horz" userDrawn="1">
          <p15:clr>
            <a:srgbClr val="A4A3A4"/>
          </p15:clr>
        </p15:guide>
        <p15:guide id="7" pos="1013" userDrawn="1">
          <p15:clr>
            <a:srgbClr val="A4A3A4"/>
          </p15:clr>
        </p15:guide>
        <p15:guide id="8" pos="7283" userDrawn="1">
          <p15:clr>
            <a:srgbClr val="A4A3A4"/>
          </p15:clr>
        </p15:guide>
        <p15:guide id="9" pos="397" userDrawn="1">
          <p15:clr>
            <a:srgbClr val="A4A3A4"/>
          </p15:clr>
        </p15:guide>
        <p15:guide id="10" pos="3665" userDrawn="1">
          <p15:clr>
            <a:srgbClr val="A4A3A4"/>
          </p15:clr>
        </p15:guide>
        <p15:guide id="11" pos="1325"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EFF"/>
    <a:srgbClr val="FEFEFF"/>
    <a:srgbClr val="FEFFFE"/>
    <a:srgbClr val="FEFFFF"/>
    <a:srgbClr val="FCFEFD"/>
    <a:srgbClr val="FDFEFD"/>
    <a:srgbClr val="FFFEFD"/>
    <a:srgbClr val="FFFFFE"/>
    <a:srgbClr val="FEFE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343" autoAdjust="0"/>
    <p:restoredTop sz="92188" autoAdjust="0"/>
  </p:normalViewPr>
  <p:slideViewPr>
    <p:cSldViewPr snapToGrid="0">
      <p:cViewPr varScale="1">
        <p:scale>
          <a:sx n="101" d="100"/>
          <a:sy n="101" d="100"/>
        </p:scale>
        <p:origin x="504" y="200"/>
      </p:cViewPr>
      <p:guideLst>
        <p:guide orient="horz" pos="1068"/>
        <p:guide orient="horz" pos="1443"/>
        <p:guide orient="horz" pos="4029"/>
        <p:guide orient="horz" pos="4210"/>
        <p:guide orient="horz" pos="2556"/>
        <p:guide orient="horz"/>
        <p:guide pos="1013"/>
        <p:guide pos="7283"/>
        <p:guide pos="397"/>
        <p:guide pos="3665"/>
        <p:guide pos="132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60" d="100"/>
          <a:sy n="60" d="100"/>
        </p:scale>
        <p:origin x="-2628"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embeddings/oleObject2.bin"/><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1587874\Documents\00Public%20Health%20and%20Democracy\Data%20Display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dawnhunter/Documents/Civic%20Engagement/Health%20and%20Democracy%20Report%20Card/Scorecard%20Data_Scatter%20Plots%20with%20Trendline%206-26-21_rev.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457524776616041E-2"/>
          <c:y val="3.3091953957201423E-2"/>
          <c:w val="0.89695106647457656"/>
          <c:h val="0.91297652131471796"/>
        </c:manualLayout>
      </c:layout>
      <c:barChart>
        <c:barDir val="bar"/>
        <c:grouping val="clustered"/>
        <c:varyColors val="0"/>
        <c:ser>
          <c:idx val="0"/>
          <c:order val="0"/>
          <c:tx>
            <c:strRef>
              <c:f>Sheet2!$E$1</c:f>
              <c:strCache>
                <c:ptCount val="1"/>
                <c:pt idx="0">
                  <c:v>2020 COVI</c:v>
                </c:pt>
              </c:strCache>
            </c:strRef>
          </c:tx>
          <c:spPr>
            <a:solidFill>
              <a:srgbClr val="000000"/>
            </a:solidFill>
            <a:ln>
              <a:solidFill>
                <a:schemeClr val="tx1"/>
              </a:solidFill>
            </a:ln>
            <a:effectLst/>
          </c:spPr>
          <c:invertIfNegative val="1"/>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Sheet2!$A$2:$A$51</c:f>
              <c:strCache>
                <c:ptCount val="50"/>
                <c:pt idx="0">
                  <c:v>NH</c:v>
                </c:pt>
                <c:pt idx="1">
                  <c:v>TN</c:v>
                </c:pt>
                <c:pt idx="2">
                  <c:v>MS</c:v>
                </c:pt>
                <c:pt idx="3">
                  <c:v>TX</c:v>
                </c:pt>
                <c:pt idx="4">
                  <c:v>SC</c:v>
                </c:pt>
                <c:pt idx="5">
                  <c:v>AR</c:v>
                </c:pt>
                <c:pt idx="6">
                  <c:v>KY</c:v>
                </c:pt>
                <c:pt idx="7">
                  <c:v>AL</c:v>
                </c:pt>
                <c:pt idx="8">
                  <c:v>NM</c:v>
                </c:pt>
                <c:pt idx="9">
                  <c:v>FL</c:v>
                </c:pt>
                <c:pt idx="10">
                  <c:v>OK</c:v>
                </c:pt>
                <c:pt idx="11">
                  <c:v>IN</c:v>
                </c:pt>
                <c:pt idx="12">
                  <c:v>PA</c:v>
                </c:pt>
                <c:pt idx="13">
                  <c:v>MO</c:v>
                </c:pt>
                <c:pt idx="14">
                  <c:v>KS</c:v>
                </c:pt>
                <c:pt idx="15">
                  <c:v>DE</c:v>
                </c:pt>
                <c:pt idx="16">
                  <c:v>OH</c:v>
                </c:pt>
                <c:pt idx="17">
                  <c:v>WY</c:v>
                </c:pt>
                <c:pt idx="18">
                  <c:v>AZ</c:v>
                </c:pt>
                <c:pt idx="19">
                  <c:v>SD</c:v>
                </c:pt>
                <c:pt idx="20">
                  <c:v>LA</c:v>
                </c:pt>
                <c:pt idx="21">
                  <c:v>WI</c:v>
                </c:pt>
                <c:pt idx="22">
                  <c:v>GA</c:v>
                </c:pt>
                <c:pt idx="23">
                  <c:v>NE</c:v>
                </c:pt>
                <c:pt idx="24">
                  <c:v>MT</c:v>
                </c:pt>
                <c:pt idx="25">
                  <c:v>NC</c:v>
                </c:pt>
                <c:pt idx="26">
                  <c:v>CT</c:v>
                </c:pt>
                <c:pt idx="27">
                  <c:v>WV</c:v>
                </c:pt>
                <c:pt idx="28">
                  <c:v>ID</c:v>
                </c:pt>
                <c:pt idx="29">
                  <c:v>NV</c:v>
                </c:pt>
                <c:pt idx="30">
                  <c:v>RI</c:v>
                </c:pt>
                <c:pt idx="31">
                  <c:v>NY</c:v>
                </c:pt>
                <c:pt idx="32">
                  <c:v>VA</c:v>
                </c:pt>
                <c:pt idx="33">
                  <c:v>MN</c:v>
                </c:pt>
                <c:pt idx="34">
                  <c:v>AK</c:v>
                </c:pt>
                <c:pt idx="35">
                  <c:v>IA</c:v>
                </c:pt>
                <c:pt idx="36">
                  <c:v>MI</c:v>
                </c:pt>
                <c:pt idx="37">
                  <c:v>MA</c:v>
                </c:pt>
                <c:pt idx="38">
                  <c:v>MD</c:v>
                </c:pt>
                <c:pt idx="39">
                  <c:v>CO</c:v>
                </c:pt>
                <c:pt idx="40">
                  <c:v>CA</c:v>
                </c:pt>
                <c:pt idx="41">
                  <c:v>VT</c:v>
                </c:pt>
                <c:pt idx="42">
                  <c:v>HI</c:v>
                </c:pt>
                <c:pt idx="43">
                  <c:v>NJ</c:v>
                </c:pt>
                <c:pt idx="44">
                  <c:v>ND</c:v>
                </c:pt>
                <c:pt idx="45">
                  <c:v>ME</c:v>
                </c:pt>
                <c:pt idx="46">
                  <c:v>UT</c:v>
                </c:pt>
                <c:pt idx="47">
                  <c:v>IL</c:v>
                </c:pt>
                <c:pt idx="48">
                  <c:v>WA</c:v>
                </c:pt>
                <c:pt idx="49">
                  <c:v>OR</c:v>
                </c:pt>
              </c:strCache>
            </c:strRef>
          </c:cat>
          <c:val>
            <c:numRef>
              <c:f>Sheet2!$E$2:$E$51</c:f>
              <c:numCache>
                <c:formatCode>0.00</c:formatCode>
                <c:ptCount val="50"/>
                <c:pt idx="0">
                  <c:v>1.492753</c:v>
                </c:pt>
                <c:pt idx="1">
                  <c:v>1.353467</c:v>
                </c:pt>
                <c:pt idx="2">
                  <c:v>1.256429</c:v>
                </c:pt>
                <c:pt idx="3">
                  <c:v>1.184766</c:v>
                </c:pt>
                <c:pt idx="4">
                  <c:v>1.1658539999999999</c:v>
                </c:pt>
                <c:pt idx="5">
                  <c:v>0.89643890000000004</c:v>
                </c:pt>
                <c:pt idx="6">
                  <c:v>0.84247289999999997</c:v>
                </c:pt>
                <c:pt idx="7">
                  <c:v>0.79046430000000001</c:v>
                </c:pt>
                <c:pt idx="8">
                  <c:v>0.78045620000000004</c:v>
                </c:pt>
                <c:pt idx="9">
                  <c:v>0.76150470000000003</c:v>
                </c:pt>
                <c:pt idx="10">
                  <c:v>0.73375599999999996</c:v>
                </c:pt>
                <c:pt idx="11">
                  <c:v>0.70090240000000004</c:v>
                </c:pt>
                <c:pt idx="12">
                  <c:v>0.65338130000000005</c:v>
                </c:pt>
                <c:pt idx="13">
                  <c:v>0.6479779</c:v>
                </c:pt>
                <c:pt idx="14">
                  <c:v>0.60727359999999997</c:v>
                </c:pt>
                <c:pt idx="15">
                  <c:v>0.54884189999999999</c:v>
                </c:pt>
                <c:pt idx="16">
                  <c:v>0.53083630000000004</c:v>
                </c:pt>
                <c:pt idx="17">
                  <c:v>0.4691768</c:v>
                </c:pt>
                <c:pt idx="18">
                  <c:v>0.42040509999999998</c:v>
                </c:pt>
                <c:pt idx="19">
                  <c:v>0.33310329999999999</c:v>
                </c:pt>
                <c:pt idx="20">
                  <c:v>0.3262853</c:v>
                </c:pt>
                <c:pt idx="21">
                  <c:v>0.2112677</c:v>
                </c:pt>
                <c:pt idx="22">
                  <c:v>0.18879599999999999</c:v>
                </c:pt>
                <c:pt idx="23">
                  <c:v>0.18567520000000001</c:v>
                </c:pt>
                <c:pt idx="24">
                  <c:v>0.12931619999999999</c:v>
                </c:pt>
                <c:pt idx="25">
                  <c:v>6.6786999999999999E-2</c:v>
                </c:pt>
                <c:pt idx="26">
                  <c:v>6.4799899999999994E-2</c:v>
                </c:pt>
                <c:pt idx="27">
                  <c:v>3.4096000000000001E-2</c:v>
                </c:pt>
                <c:pt idx="28">
                  <c:v>4.9684999999999998E-3</c:v>
                </c:pt>
                <c:pt idx="29">
                  <c:v>-9.8849500000000007E-2</c:v>
                </c:pt>
                <c:pt idx="30">
                  <c:v>-0.13606280000000001</c:v>
                </c:pt>
                <c:pt idx="31">
                  <c:v>-0.15152599999999999</c:v>
                </c:pt>
                <c:pt idx="32">
                  <c:v>-0.27799370000000001</c:v>
                </c:pt>
                <c:pt idx="33">
                  <c:v>-0.37542510000000001</c:v>
                </c:pt>
                <c:pt idx="34">
                  <c:v>-0.42935600000000002</c:v>
                </c:pt>
                <c:pt idx="35">
                  <c:v>-0.53960560000000002</c:v>
                </c:pt>
                <c:pt idx="36">
                  <c:v>-0.66416819999999999</c:v>
                </c:pt>
                <c:pt idx="37">
                  <c:v>-0.68261090000000002</c:v>
                </c:pt>
                <c:pt idx="38">
                  <c:v>-0.7151189</c:v>
                </c:pt>
                <c:pt idx="39">
                  <c:v>-0.7345178</c:v>
                </c:pt>
                <c:pt idx="40">
                  <c:v>-0.75572309999999998</c:v>
                </c:pt>
                <c:pt idx="41">
                  <c:v>-0.75869149999999996</c:v>
                </c:pt>
                <c:pt idx="42">
                  <c:v>-0.90097329999999998</c:v>
                </c:pt>
                <c:pt idx="43">
                  <c:v>-0.94388910000000004</c:v>
                </c:pt>
                <c:pt idx="44">
                  <c:v>-0.95208689999999996</c:v>
                </c:pt>
                <c:pt idx="45">
                  <c:v>-1.051741</c:v>
                </c:pt>
                <c:pt idx="46">
                  <c:v>-1.222477</c:v>
                </c:pt>
                <c:pt idx="47">
                  <c:v>-1.3287990000000001</c:v>
                </c:pt>
                <c:pt idx="48">
                  <c:v>-2.2914690000000002</c:v>
                </c:pt>
                <c:pt idx="49">
                  <c:v>-2.3711679999999999</c:v>
                </c:pt>
              </c:numCache>
            </c:numRef>
          </c:val>
          <c:extLst>
            <c:ext xmlns:c14="http://schemas.microsoft.com/office/drawing/2007/8/2/chart" uri="{6F2FDCE9-48DA-4B69-8628-5D25D57E5C99}">
              <c14:invertSolidFillFmt>
                <c14:spPr xmlns:c14="http://schemas.microsoft.com/office/drawing/2007/8/2/chart">
                  <a:solidFill>
                    <a:srgbClr val="D0CECE"/>
                  </a:solidFill>
                  <a:ln>
                    <a:solidFill>
                      <a:schemeClr val="tx1"/>
                    </a:solidFill>
                  </a:ln>
                  <a:effectLst/>
                </c14:spPr>
              </c14:invertSolidFillFmt>
            </c:ext>
            <c:ext xmlns:c16="http://schemas.microsoft.com/office/drawing/2014/chart" uri="{C3380CC4-5D6E-409C-BE32-E72D297353CC}">
              <c16:uniqueId val="{00000000-68F6-4D0E-8E6B-085A0596E46C}"/>
            </c:ext>
          </c:extLst>
        </c:ser>
        <c:dLbls>
          <c:showLegendKey val="0"/>
          <c:showVal val="0"/>
          <c:showCatName val="0"/>
          <c:showSerName val="0"/>
          <c:showPercent val="0"/>
          <c:showBubbleSize val="0"/>
        </c:dLbls>
        <c:gapWidth val="182"/>
        <c:axId val="416807904"/>
        <c:axId val="310198688"/>
      </c:barChart>
      <c:catAx>
        <c:axId val="416807904"/>
        <c:scaling>
          <c:orientation val="minMax"/>
        </c:scaling>
        <c:delete val="0"/>
        <c:axPos val="l"/>
        <c:numFmt formatCode="General" sourceLinked="0"/>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310198688"/>
        <c:crosses val="autoZero"/>
        <c:auto val="1"/>
        <c:lblAlgn val="ctr"/>
        <c:lblOffset val="100"/>
        <c:tickLblSkip val="1"/>
        <c:noMultiLvlLbl val="0"/>
      </c:catAx>
      <c:valAx>
        <c:axId val="310198688"/>
        <c:scaling>
          <c:orientation val="minMax"/>
          <c:min val="-2.7"/>
        </c:scaling>
        <c:delete val="0"/>
        <c:axPos val="b"/>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16807904"/>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tx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Sheet1!$A$16:$A$22</c:f>
              <c:numCache>
                <c:formatCode>General</c:formatCode>
                <c:ptCount val="7"/>
                <c:pt idx="0">
                  <c:v>1996</c:v>
                </c:pt>
                <c:pt idx="1">
                  <c:v>2000</c:v>
                </c:pt>
                <c:pt idx="2">
                  <c:v>2004</c:v>
                </c:pt>
                <c:pt idx="3">
                  <c:v>2008</c:v>
                </c:pt>
                <c:pt idx="4">
                  <c:v>2012</c:v>
                </c:pt>
                <c:pt idx="5">
                  <c:v>2016</c:v>
                </c:pt>
                <c:pt idx="6">
                  <c:v>2020</c:v>
                </c:pt>
              </c:numCache>
            </c:numRef>
          </c:cat>
          <c:val>
            <c:numRef>
              <c:f>Sheet1!$B$16:$B$22</c:f>
              <c:numCache>
                <c:formatCode>General</c:formatCode>
                <c:ptCount val="7"/>
                <c:pt idx="0">
                  <c:v>-0.54</c:v>
                </c:pt>
                <c:pt idx="1">
                  <c:v>-0.47</c:v>
                </c:pt>
                <c:pt idx="2">
                  <c:v>-0.53</c:v>
                </c:pt>
                <c:pt idx="3">
                  <c:v>-0.55000000000000004</c:v>
                </c:pt>
                <c:pt idx="4">
                  <c:v>-0.56000000000000005</c:v>
                </c:pt>
                <c:pt idx="5">
                  <c:v>-0.55000000000000004</c:v>
                </c:pt>
                <c:pt idx="6">
                  <c:v>-0.45</c:v>
                </c:pt>
              </c:numCache>
            </c:numRef>
          </c:val>
          <c:extLst>
            <c:ext xmlns:c16="http://schemas.microsoft.com/office/drawing/2014/chart" uri="{C3380CC4-5D6E-409C-BE32-E72D297353CC}">
              <c16:uniqueId val="{00000000-9607-464E-96C8-17634000452D}"/>
            </c:ext>
          </c:extLst>
        </c:ser>
        <c:dLbls>
          <c:showLegendKey val="0"/>
          <c:showVal val="0"/>
          <c:showCatName val="0"/>
          <c:showSerName val="0"/>
          <c:showPercent val="0"/>
          <c:showBubbleSize val="0"/>
        </c:dLbls>
        <c:gapWidth val="219"/>
        <c:overlap val="-27"/>
        <c:axId val="434063840"/>
        <c:axId val="434062200"/>
      </c:barChart>
      <c:catAx>
        <c:axId val="434063840"/>
        <c:scaling>
          <c:orientation val="minMax"/>
        </c:scaling>
        <c:delete val="0"/>
        <c:axPos val="b"/>
        <c:numFmt formatCode="General" sourceLinked="1"/>
        <c:majorTickMark val="none"/>
        <c:minorTickMark val="none"/>
        <c:tickLblPos val="high"/>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4062200"/>
        <c:crosses val="autoZero"/>
        <c:auto val="1"/>
        <c:lblAlgn val="ctr"/>
        <c:lblOffset val="100"/>
        <c:noMultiLvlLbl val="0"/>
      </c:catAx>
      <c:valAx>
        <c:axId val="434062200"/>
        <c:scaling>
          <c:orientation val="minMax"/>
          <c:min val="-0.60000000000000009"/>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34063840"/>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5223513266593892E-2"/>
          <c:y val="0"/>
          <c:w val="0.8772364633900851"/>
          <c:h val="0.87795717431393838"/>
        </c:manualLayout>
      </c:layout>
      <c:barChart>
        <c:barDir val="bar"/>
        <c:grouping val="clustered"/>
        <c:varyColors val="0"/>
        <c:ser>
          <c:idx val="0"/>
          <c:order val="0"/>
          <c:spPr>
            <a:solidFill>
              <a:schemeClr val="tx1"/>
            </a:solidFill>
            <a:ln w="25400">
              <a:solidFill>
                <a:schemeClr val="tx1"/>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Sheet1!$A$1:$A$2</c:f>
              <c:strCache>
                <c:ptCount val="2"/>
                <c:pt idx="0">
                  <c:v>Good Health</c:v>
                </c:pt>
                <c:pt idx="1">
                  <c:v>Bad Health</c:v>
                </c:pt>
              </c:strCache>
            </c:strRef>
          </c:cat>
          <c:val>
            <c:numRef>
              <c:f>Sheet1!$B$1:$B$2</c:f>
              <c:numCache>
                <c:formatCode>General</c:formatCode>
                <c:ptCount val="2"/>
                <c:pt idx="0">
                  <c:v>-4.5999999999999999E-2</c:v>
                </c:pt>
                <c:pt idx="1">
                  <c:v>4.2000000000000003E-2</c:v>
                </c:pt>
              </c:numCache>
            </c:numRef>
          </c:val>
          <c:extLst>
            <c:ext xmlns:c16="http://schemas.microsoft.com/office/drawing/2014/chart" uri="{C3380CC4-5D6E-409C-BE32-E72D297353CC}">
              <c16:uniqueId val="{00000000-1915-4A48-B947-DFC77E9F2FA3}"/>
            </c:ext>
          </c:extLst>
        </c:ser>
        <c:dLbls>
          <c:showLegendKey val="0"/>
          <c:showVal val="0"/>
          <c:showCatName val="0"/>
          <c:showSerName val="0"/>
          <c:showPercent val="0"/>
          <c:showBubbleSize val="0"/>
        </c:dLbls>
        <c:gapWidth val="182"/>
        <c:axId val="426347216"/>
        <c:axId val="426349184"/>
      </c:barChart>
      <c:catAx>
        <c:axId val="426347216"/>
        <c:scaling>
          <c:orientation val="minMax"/>
        </c:scaling>
        <c:delete val="0"/>
        <c:axPos val="l"/>
        <c:numFmt formatCode="General" sourceLinked="0"/>
        <c:majorTickMark val="none"/>
        <c:minorTickMark val="none"/>
        <c:tickLblPos val="high"/>
        <c:spPr>
          <a:noFill/>
          <a:ln w="9525" cap="flat" cmpd="sng" algn="ctr">
            <a:solidFill>
              <a:schemeClr val="tx1">
                <a:lumMod val="15000"/>
                <a:lumOff val="85000"/>
              </a:schemeClr>
            </a:solidFill>
            <a:round/>
          </a:ln>
          <a:effectLst/>
        </c:spPr>
        <c:txPr>
          <a:bodyPr rot="0" spcFirstLastPara="1" vertOverflow="ellipsis" wrap="square" anchor="ctr" anchorCtr="0"/>
          <a:lstStyle/>
          <a:p>
            <a:pPr>
              <a:defRPr sz="1400" b="0" i="0" u="none" strike="noStrike" kern="1200" baseline="0">
                <a:solidFill>
                  <a:schemeClr val="tx1">
                    <a:lumMod val="65000"/>
                    <a:lumOff val="35000"/>
                  </a:schemeClr>
                </a:solidFill>
                <a:latin typeface="+mn-lt"/>
                <a:ea typeface="+mn-ea"/>
                <a:cs typeface="+mn-cs"/>
              </a:defRPr>
            </a:pPr>
            <a:endParaRPr lang="en-US"/>
          </a:p>
        </c:txPr>
        <c:crossAx val="426349184"/>
        <c:crosses val="autoZero"/>
        <c:auto val="1"/>
        <c:lblAlgn val="ctr"/>
        <c:lblOffset val="100"/>
        <c:noMultiLvlLbl val="0"/>
      </c:catAx>
      <c:valAx>
        <c:axId val="426349184"/>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crossAx val="426347216"/>
        <c:crosses val="autoZero"/>
        <c:crossBetween val="between"/>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22C-3A43-A86E-C0879B0D212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22C-3A43-A86E-C0879B0D212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22C-3A43-A86E-C0879B0D212E}"/>
              </c:ext>
            </c:extLst>
          </c:dPt>
          <c:dLbls>
            <c:dLbl>
              <c:idx val="2"/>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5-A22C-3A43-A86E-C0879B0D212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Sheet1!$A$37:$A$39</c:f>
              <c:strCache>
                <c:ptCount val="3"/>
                <c:pt idx="0">
                  <c:v>Cost of Voting Index</c:v>
                </c:pt>
                <c:pt idx="1">
                  <c:v>% Black</c:v>
                </c:pt>
                <c:pt idx="2">
                  <c:v>% Latinx</c:v>
                </c:pt>
              </c:strCache>
            </c:strRef>
          </c:cat>
          <c:val>
            <c:numRef>
              <c:f>Sheet1!$B$37:$B$39</c:f>
              <c:numCache>
                <c:formatCode>General</c:formatCode>
                <c:ptCount val="3"/>
                <c:pt idx="0">
                  <c:v>-0.51</c:v>
                </c:pt>
                <c:pt idx="1">
                  <c:v>-0.62</c:v>
                </c:pt>
                <c:pt idx="2">
                  <c:v>0.02</c:v>
                </c:pt>
              </c:numCache>
            </c:numRef>
          </c:val>
          <c:extLst>
            <c:ext xmlns:c16="http://schemas.microsoft.com/office/drawing/2014/chart" uri="{C3380CC4-5D6E-409C-BE32-E72D297353CC}">
              <c16:uniqueId val="{00000006-A22C-3A43-A86E-C0879B0D212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967982367588668"/>
          <c:y val="0.16961920044354645"/>
          <c:w val="0.78194124772864948"/>
          <c:h val="0.68508039784500618"/>
        </c:manualLayout>
      </c:layout>
      <c:scatterChart>
        <c:scatterStyle val="lineMarker"/>
        <c:varyColors val="0"/>
        <c:ser>
          <c:idx val="0"/>
          <c:order val="0"/>
          <c:tx>
            <c:v>All Races and Ethnicities</c:v>
          </c:tx>
          <c:spPr>
            <a:ln w="25400" cap="rnd">
              <a:noFill/>
              <a:round/>
            </a:ln>
            <a:effectLst/>
          </c:spPr>
          <c:marker>
            <c:symbol val="circle"/>
            <c:size val="5"/>
            <c:spPr>
              <a:solidFill>
                <a:schemeClr val="accent1"/>
              </a:solidFill>
              <a:ln w="9525">
                <a:solidFill>
                  <a:schemeClr val="accent1"/>
                </a:solidFill>
              </a:ln>
              <a:effectLst/>
            </c:spPr>
          </c:marker>
          <c:trendline>
            <c:spPr>
              <a:ln w="19050" cap="rnd">
                <a:solidFill>
                  <a:schemeClr val="accent1"/>
                </a:solidFill>
                <a:prstDash val="sysDot"/>
              </a:ln>
              <a:effectLst/>
            </c:spPr>
            <c:trendlineType val="linear"/>
            <c:dispRSqr val="0"/>
            <c:dispEq val="0"/>
          </c:trendline>
          <c:xVal>
            <c:numRef>
              <c:f>Sheet2!$B$3:$B$52</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Sheet2!$E$3:$E$52</c:f>
              <c:numCache>
                <c:formatCode>General</c:formatCode>
                <c:ptCount val="50"/>
                <c:pt idx="0">
                  <c:v>4.22</c:v>
                </c:pt>
                <c:pt idx="1">
                  <c:v>4.6900000000000004</c:v>
                </c:pt>
                <c:pt idx="2">
                  <c:v>5.49</c:v>
                </c:pt>
                <c:pt idx="3">
                  <c:v>6.55</c:v>
                </c:pt>
                <c:pt idx="4">
                  <c:v>6.02</c:v>
                </c:pt>
                <c:pt idx="5">
                  <c:v>6.78</c:v>
                </c:pt>
                <c:pt idx="6">
                  <c:v>4.75</c:v>
                </c:pt>
                <c:pt idx="7">
                  <c:v>5.64</c:v>
                </c:pt>
                <c:pt idx="8">
                  <c:v>6.44</c:v>
                </c:pt>
                <c:pt idx="9">
                  <c:v>4.21</c:v>
                </c:pt>
                <c:pt idx="10">
                  <c:v>4.18</c:v>
                </c:pt>
                <c:pt idx="11">
                  <c:v>5.61</c:v>
                </c:pt>
                <c:pt idx="12">
                  <c:v>6.22</c:v>
                </c:pt>
                <c:pt idx="13">
                  <c:v>5.52</c:v>
                </c:pt>
                <c:pt idx="14">
                  <c:v>5.0599999999999996</c:v>
                </c:pt>
                <c:pt idx="15">
                  <c:v>3.8</c:v>
                </c:pt>
                <c:pt idx="16">
                  <c:v>4.33</c:v>
                </c:pt>
                <c:pt idx="17">
                  <c:v>5.05</c:v>
                </c:pt>
                <c:pt idx="18">
                  <c:v>4.95</c:v>
                </c:pt>
                <c:pt idx="19">
                  <c:v>4.2</c:v>
                </c:pt>
                <c:pt idx="20">
                  <c:v>4.78</c:v>
                </c:pt>
                <c:pt idx="21">
                  <c:v>5.77</c:v>
                </c:pt>
                <c:pt idx="22">
                  <c:v>6.75</c:v>
                </c:pt>
                <c:pt idx="23">
                  <c:v>4.9800000000000004</c:v>
                </c:pt>
                <c:pt idx="24">
                  <c:v>6.12</c:v>
                </c:pt>
                <c:pt idx="25">
                  <c:v>5.33</c:v>
                </c:pt>
                <c:pt idx="26">
                  <c:v>7.65</c:v>
                </c:pt>
                <c:pt idx="27">
                  <c:v>6.14</c:v>
                </c:pt>
                <c:pt idx="28">
                  <c:v>5.89</c:v>
                </c:pt>
                <c:pt idx="29">
                  <c:v>5.71</c:v>
                </c:pt>
                <c:pt idx="30">
                  <c:v>5.69</c:v>
                </c:pt>
                <c:pt idx="31">
                  <c:v>5.94</c:v>
                </c:pt>
                <c:pt idx="32">
                  <c:v>5.93</c:v>
                </c:pt>
                <c:pt idx="33">
                  <c:v>6.94</c:v>
                </c:pt>
                <c:pt idx="34">
                  <c:v>6.96</c:v>
                </c:pt>
                <c:pt idx="35">
                  <c:v>6.25</c:v>
                </c:pt>
                <c:pt idx="36">
                  <c:v>7.09</c:v>
                </c:pt>
                <c:pt idx="37">
                  <c:v>6.37</c:v>
                </c:pt>
                <c:pt idx="38">
                  <c:v>6.94</c:v>
                </c:pt>
                <c:pt idx="39">
                  <c:v>6.04</c:v>
                </c:pt>
                <c:pt idx="40">
                  <c:v>6.72</c:v>
                </c:pt>
                <c:pt idx="41">
                  <c:v>7.51</c:v>
                </c:pt>
                <c:pt idx="42">
                  <c:v>6.05</c:v>
                </c:pt>
                <c:pt idx="43">
                  <c:v>7.11</c:v>
                </c:pt>
                <c:pt idx="44">
                  <c:v>3.5</c:v>
                </c:pt>
                <c:pt idx="45">
                  <c:v>6.89</c:v>
                </c:pt>
                <c:pt idx="46">
                  <c:v>8.41</c:v>
                </c:pt>
                <c:pt idx="47">
                  <c:v>6.35</c:v>
                </c:pt>
                <c:pt idx="48">
                  <c:v>7.05</c:v>
                </c:pt>
                <c:pt idx="49">
                  <c:v>5.48</c:v>
                </c:pt>
              </c:numCache>
            </c:numRef>
          </c:yVal>
          <c:smooth val="0"/>
          <c:extLst>
            <c:ext xmlns:c16="http://schemas.microsoft.com/office/drawing/2014/chart" uri="{C3380CC4-5D6E-409C-BE32-E72D297353CC}">
              <c16:uniqueId val="{00000001-1194-1149-9F93-6BFA45B039B0}"/>
            </c:ext>
          </c:extLst>
        </c:ser>
        <c:ser>
          <c:idx val="1"/>
          <c:order val="1"/>
          <c:tx>
            <c:v>Black or African American</c:v>
          </c:tx>
          <c:spPr>
            <a:ln w="25400" cap="rnd">
              <a:noFill/>
              <a:round/>
            </a:ln>
            <a:effectLst/>
          </c:spPr>
          <c:marker>
            <c:symbol val="circle"/>
            <c:size val="5"/>
            <c:spPr>
              <a:solidFill>
                <a:schemeClr val="accent3"/>
              </a:solidFill>
              <a:ln w="9525">
                <a:solidFill>
                  <a:schemeClr val="accent3"/>
                </a:solidFill>
              </a:ln>
              <a:effectLst/>
            </c:spPr>
          </c:marker>
          <c:trendline>
            <c:spPr>
              <a:ln w="19050" cap="rnd">
                <a:solidFill>
                  <a:schemeClr val="accent3"/>
                </a:solidFill>
                <a:prstDash val="sysDot"/>
              </a:ln>
              <a:effectLst/>
            </c:spPr>
            <c:trendlineType val="linear"/>
            <c:dispRSqr val="0"/>
            <c:dispEq val="0"/>
          </c:trendline>
          <c:xVal>
            <c:numRef>
              <c:f>Sheet2!$B$3:$B$52</c:f>
              <c:numCache>
                <c:formatCode>General</c:formatCode>
                <c:ptCount val="50"/>
                <c:pt idx="0">
                  <c:v>1</c:v>
                </c:pt>
                <c:pt idx="1">
                  <c:v>2</c:v>
                </c:pt>
                <c:pt idx="2">
                  <c:v>3</c:v>
                </c:pt>
                <c:pt idx="3">
                  <c:v>4</c:v>
                </c:pt>
                <c:pt idx="4">
                  <c:v>5</c:v>
                </c:pt>
                <c:pt idx="5">
                  <c:v>6</c:v>
                </c:pt>
                <c:pt idx="6">
                  <c:v>7</c:v>
                </c:pt>
                <c:pt idx="7">
                  <c:v>8</c:v>
                </c:pt>
                <c:pt idx="8">
                  <c:v>9</c:v>
                </c:pt>
                <c:pt idx="9">
                  <c:v>10</c:v>
                </c:pt>
                <c:pt idx="10">
                  <c:v>11</c:v>
                </c:pt>
                <c:pt idx="11">
                  <c:v>12</c:v>
                </c:pt>
                <c:pt idx="12">
                  <c:v>13</c:v>
                </c:pt>
                <c:pt idx="13">
                  <c:v>14</c:v>
                </c:pt>
                <c:pt idx="14">
                  <c:v>15</c:v>
                </c:pt>
                <c:pt idx="15">
                  <c:v>16</c:v>
                </c:pt>
                <c:pt idx="16">
                  <c:v>17</c:v>
                </c:pt>
                <c:pt idx="17">
                  <c:v>18</c:v>
                </c:pt>
                <c:pt idx="18">
                  <c:v>19</c:v>
                </c:pt>
                <c:pt idx="19">
                  <c:v>20</c:v>
                </c:pt>
                <c:pt idx="20">
                  <c:v>21</c:v>
                </c:pt>
                <c:pt idx="21">
                  <c:v>22</c:v>
                </c:pt>
                <c:pt idx="22">
                  <c:v>23</c:v>
                </c:pt>
                <c:pt idx="23">
                  <c:v>24</c:v>
                </c:pt>
                <c:pt idx="24">
                  <c:v>25</c:v>
                </c:pt>
                <c:pt idx="25">
                  <c:v>26</c:v>
                </c:pt>
                <c:pt idx="26">
                  <c:v>27</c:v>
                </c:pt>
                <c:pt idx="27">
                  <c:v>28</c:v>
                </c:pt>
                <c:pt idx="28">
                  <c:v>29</c:v>
                </c:pt>
                <c:pt idx="29">
                  <c:v>30</c:v>
                </c:pt>
                <c:pt idx="30">
                  <c:v>31</c:v>
                </c:pt>
                <c:pt idx="31">
                  <c:v>32</c:v>
                </c:pt>
                <c:pt idx="32">
                  <c:v>33</c:v>
                </c:pt>
                <c:pt idx="33">
                  <c:v>34</c:v>
                </c:pt>
                <c:pt idx="34">
                  <c:v>35</c:v>
                </c:pt>
                <c:pt idx="35">
                  <c:v>36</c:v>
                </c:pt>
                <c:pt idx="36">
                  <c:v>37</c:v>
                </c:pt>
                <c:pt idx="37">
                  <c:v>38</c:v>
                </c:pt>
                <c:pt idx="38">
                  <c:v>39</c:v>
                </c:pt>
                <c:pt idx="39">
                  <c:v>40</c:v>
                </c:pt>
                <c:pt idx="40">
                  <c:v>41</c:v>
                </c:pt>
                <c:pt idx="41">
                  <c:v>42</c:v>
                </c:pt>
                <c:pt idx="42">
                  <c:v>43</c:v>
                </c:pt>
                <c:pt idx="43">
                  <c:v>44</c:v>
                </c:pt>
                <c:pt idx="44">
                  <c:v>45</c:v>
                </c:pt>
                <c:pt idx="45">
                  <c:v>46</c:v>
                </c:pt>
                <c:pt idx="46">
                  <c:v>47</c:v>
                </c:pt>
                <c:pt idx="47">
                  <c:v>48</c:v>
                </c:pt>
                <c:pt idx="48">
                  <c:v>49</c:v>
                </c:pt>
                <c:pt idx="49">
                  <c:v>50</c:v>
                </c:pt>
              </c:numCache>
            </c:numRef>
          </c:xVal>
          <c:yVal>
            <c:numRef>
              <c:f>Sheet2!$I$3:$I$52</c:f>
              <c:numCache>
                <c:formatCode>General</c:formatCode>
                <c:ptCount val="50"/>
                <c:pt idx="1">
                  <c:v>10.5</c:v>
                </c:pt>
                <c:pt idx="3">
                  <c:v>13.3</c:v>
                </c:pt>
                <c:pt idx="4">
                  <c:v>10.4</c:v>
                </c:pt>
                <c:pt idx="6">
                  <c:v>6.6</c:v>
                </c:pt>
                <c:pt idx="9">
                  <c:v>8.5</c:v>
                </c:pt>
                <c:pt idx="10">
                  <c:v>8.4</c:v>
                </c:pt>
                <c:pt idx="11">
                  <c:v>9.1</c:v>
                </c:pt>
                <c:pt idx="12">
                  <c:v>13.5</c:v>
                </c:pt>
                <c:pt idx="14">
                  <c:v>9</c:v>
                </c:pt>
                <c:pt idx="15">
                  <c:v>8.4</c:v>
                </c:pt>
                <c:pt idx="16">
                  <c:v>8.6</c:v>
                </c:pt>
                <c:pt idx="19">
                  <c:v>6.8</c:v>
                </c:pt>
                <c:pt idx="21">
                  <c:v>13.2</c:v>
                </c:pt>
                <c:pt idx="22">
                  <c:v>11.6</c:v>
                </c:pt>
                <c:pt idx="23">
                  <c:v>12.2</c:v>
                </c:pt>
                <c:pt idx="24">
                  <c:v>12.7</c:v>
                </c:pt>
                <c:pt idx="26">
                  <c:v>11.1</c:v>
                </c:pt>
                <c:pt idx="27">
                  <c:v>8.6</c:v>
                </c:pt>
                <c:pt idx="29">
                  <c:v>8.1</c:v>
                </c:pt>
                <c:pt idx="31">
                  <c:v>10.3</c:v>
                </c:pt>
                <c:pt idx="32">
                  <c:v>11.5</c:v>
                </c:pt>
                <c:pt idx="33">
                  <c:v>13.4</c:v>
                </c:pt>
                <c:pt idx="36">
                  <c:v>12.6</c:v>
                </c:pt>
                <c:pt idx="37">
                  <c:v>11.7</c:v>
                </c:pt>
                <c:pt idx="38">
                  <c:v>10.6</c:v>
                </c:pt>
                <c:pt idx="39">
                  <c:v>11</c:v>
                </c:pt>
                <c:pt idx="40">
                  <c:v>11.9</c:v>
                </c:pt>
                <c:pt idx="41">
                  <c:v>12.4</c:v>
                </c:pt>
                <c:pt idx="42">
                  <c:v>10.5</c:v>
                </c:pt>
                <c:pt idx="43">
                  <c:v>11.8</c:v>
                </c:pt>
                <c:pt idx="45">
                  <c:v>11.4</c:v>
                </c:pt>
                <c:pt idx="46">
                  <c:v>10.8</c:v>
                </c:pt>
                <c:pt idx="47">
                  <c:v>10.6</c:v>
                </c:pt>
                <c:pt idx="48">
                  <c:v>11.2</c:v>
                </c:pt>
                <c:pt idx="49">
                  <c:v>10</c:v>
                </c:pt>
              </c:numCache>
            </c:numRef>
          </c:yVal>
          <c:smooth val="0"/>
          <c:extLst>
            <c:ext xmlns:c16="http://schemas.microsoft.com/office/drawing/2014/chart" uri="{C3380CC4-5D6E-409C-BE32-E72D297353CC}">
              <c16:uniqueId val="{00000003-1194-1149-9F93-6BFA45B039B0}"/>
            </c:ext>
          </c:extLst>
        </c:ser>
        <c:dLbls>
          <c:showLegendKey val="0"/>
          <c:showVal val="0"/>
          <c:showCatName val="0"/>
          <c:showSerName val="0"/>
          <c:showPercent val="0"/>
          <c:showBubbleSize val="0"/>
        </c:dLbls>
        <c:axId val="1666993872"/>
        <c:axId val="1666780496"/>
      </c:scatterChart>
      <c:valAx>
        <c:axId val="1666993872"/>
        <c:scaling>
          <c:orientation val="maxMin"/>
          <c:max val="50"/>
        </c:scaling>
        <c:delete val="0"/>
        <c:axPos val="t"/>
        <c:title>
          <c:tx>
            <c:rich>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Cost of Voting Index Ranking (1-50)</a:t>
                </a:r>
              </a:p>
            </c:rich>
          </c:tx>
          <c:layout>
            <c:manualLayout>
              <c:xMode val="edge"/>
              <c:yMode val="edge"/>
              <c:x val="0.37081944698773117"/>
              <c:y val="5.4829672606713634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66780496"/>
        <c:crosses val="autoZero"/>
        <c:crossBetween val="midCat"/>
      </c:valAx>
      <c:valAx>
        <c:axId val="1666780496"/>
        <c:scaling>
          <c:orientation val="maxMin"/>
          <c:max val="14"/>
          <c:min val="2"/>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r>
                  <a:rPr lang="en-US"/>
                  <a:t>Infant Mortality Rate, 2018</a:t>
                </a:r>
              </a:p>
              <a:p>
                <a:pPr>
                  <a:defRPr/>
                </a:pPr>
                <a:r>
                  <a:rPr lang="en-US"/>
                  <a:t>(Deaths per 1,000 live births)</a:t>
                </a:r>
              </a:p>
            </c:rich>
          </c:tx>
          <c:layout>
            <c:manualLayout>
              <c:xMode val="edge"/>
              <c:yMode val="edge"/>
              <c:x val="4.1666666666666664E-2"/>
              <c:y val="0.28257640780684407"/>
            </c:manualLayout>
          </c:layout>
          <c:overlay val="0"/>
          <c:spPr>
            <a:noFill/>
            <a:ln>
              <a:noFill/>
            </a:ln>
            <a:effectLst/>
          </c:spPr>
          <c:txPr>
            <a:bodyPr rot="-54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crossAx val="1666993872"/>
        <c:crosses val="max"/>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2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3C0571-048A-4293-B8BB-BFCB35195CC4}" type="doc">
      <dgm:prSet loTypeId="urn:microsoft.com/office/officeart/2005/8/layout/default" loCatId="list" qsTypeId="urn:microsoft.com/office/officeart/2005/8/quickstyle/simple1" qsCatId="simple" csTypeId="urn:microsoft.com/office/officeart/2005/8/colors/accent2_1" csCatId="accent2"/>
      <dgm:spPr/>
      <dgm:t>
        <a:bodyPr/>
        <a:lstStyle/>
        <a:p>
          <a:endParaRPr lang="en-US"/>
        </a:p>
      </dgm:t>
    </dgm:pt>
    <dgm:pt modelId="{9D880DD4-5CEE-4DBB-B61F-2F758098B7B9}">
      <dgm:prSet custT="1"/>
      <dgm:spPr/>
      <dgm:t>
        <a:bodyPr/>
        <a:lstStyle/>
        <a:p>
          <a:r>
            <a:rPr lang="en-US" sz="2000"/>
            <a:t>Vaccinations</a:t>
          </a:r>
        </a:p>
      </dgm:t>
    </dgm:pt>
    <dgm:pt modelId="{77A45B3D-5535-4341-8A3E-753891E4F8C8}" type="parTrans" cxnId="{588C014C-DCBF-4906-BE3B-2BDD4C461B6C}">
      <dgm:prSet/>
      <dgm:spPr/>
      <dgm:t>
        <a:bodyPr/>
        <a:lstStyle/>
        <a:p>
          <a:endParaRPr lang="en-US" sz="2000"/>
        </a:p>
      </dgm:t>
    </dgm:pt>
    <dgm:pt modelId="{40DDB5EE-0CD7-4A24-B660-6A7C9C80F949}" type="sibTrans" cxnId="{588C014C-DCBF-4906-BE3B-2BDD4C461B6C}">
      <dgm:prSet/>
      <dgm:spPr/>
      <dgm:t>
        <a:bodyPr/>
        <a:lstStyle/>
        <a:p>
          <a:endParaRPr lang="en-US" sz="2000"/>
        </a:p>
      </dgm:t>
    </dgm:pt>
    <dgm:pt modelId="{A7FD5581-018C-4264-ADA8-E776E6B1B0DA}">
      <dgm:prSet custT="1"/>
      <dgm:spPr/>
      <dgm:t>
        <a:bodyPr/>
        <a:lstStyle/>
        <a:p>
          <a:r>
            <a:rPr lang="en-US" sz="2000" dirty="0"/>
            <a:t>Motor vehicle safety</a:t>
          </a:r>
        </a:p>
      </dgm:t>
    </dgm:pt>
    <dgm:pt modelId="{F3088DCF-AB1F-4DAF-B397-A1D8D56674DD}" type="parTrans" cxnId="{6E1E643D-57BC-45D6-8E14-2F4F397428D5}">
      <dgm:prSet/>
      <dgm:spPr/>
      <dgm:t>
        <a:bodyPr/>
        <a:lstStyle/>
        <a:p>
          <a:endParaRPr lang="en-US" sz="2000"/>
        </a:p>
      </dgm:t>
    </dgm:pt>
    <dgm:pt modelId="{7C3A1412-315D-4625-8C82-34BE061070A1}" type="sibTrans" cxnId="{6E1E643D-57BC-45D6-8E14-2F4F397428D5}">
      <dgm:prSet/>
      <dgm:spPr/>
      <dgm:t>
        <a:bodyPr/>
        <a:lstStyle/>
        <a:p>
          <a:endParaRPr lang="en-US" sz="2000"/>
        </a:p>
      </dgm:t>
    </dgm:pt>
    <dgm:pt modelId="{70CAE997-659D-425D-A7D0-E86B75D9C167}">
      <dgm:prSet custT="1"/>
      <dgm:spPr/>
      <dgm:t>
        <a:bodyPr/>
        <a:lstStyle/>
        <a:p>
          <a:r>
            <a:rPr lang="en-US" sz="2000" dirty="0"/>
            <a:t>Safer workplaces</a:t>
          </a:r>
        </a:p>
      </dgm:t>
    </dgm:pt>
    <dgm:pt modelId="{7A25DE30-C385-427D-8F42-C08FD5695129}" type="parTrans" cxnId="{599A5BF3-8876-4471-B2A3-D9DFB1CA20A5}">
      <dgm:prSet/>
      <dgm:spPr/>
      <dgm:t>
        <a:bodyPr/>
        <a:lstStyle/>
        <a:p>
          <a:endParaRPr lang="en-US" sz="2000"/>
        </a:p>
      </dgm:t>
    </dgm:pt>
    <dgm:pt modelId="{D754AC27-B98E-4A57-ADB9-4CBC1D25F1A0}" type="sibTrans" cxnId="{599A5BF3-8876-4471-B2A3-D9DFB1CA20A5}">
      <dgm:prSet/>
      <dgm:spPr/>
      <dgm:t>
        <a:bodyPr/>
        <a:lstStyle/>
        <a:p>
          <a:endParaRPr lang="en-US" sz="2000"/>
        </a:p>
      </dgm:t>
    </dgm:pt>
    <dgm:pt modelId="{34D3B665-C945-41B5-BEAF-6F84E66C4300}">
      <dgm:prSet custT="1"/>
      <dgm:spPr/>
      <dgm:t>
        <a:bodyPr/>
        <a:lstStyle/>
        <a:p>
          <a:r>
            <a:rPr lang="en-US" sz="2000"/>
            <a:t>Control of infectious diseases</a:t>
          </a:r>
        </a:p>
      </dgm:t>
    </dgm:pt>
    <dgm:pt modelId="{5B5B84C3-E883-4633-BDAB-318A2312F5FE}" type="parTrans" cxnId="{DBBE87E3-AB34-4D0D-9E1F-6CD448636577}">
      <dgm:prSet/>
      <dgm:spPr/>
      <dgm:t>
        <a:bodyPr/>
        <a:lstStyle/>
        <a:p>
          <a:endParaRPr lang="en-US" sz="2000"/>
        </a:p>
      </dgm:t>
    </dgm:pt>
    <dgm:pt modelId="{3321AAF1-CE34-46CA-930F-48A210215DA4}" type="sibTrans" cxnId="{DBBE87E3-AB34-4D0D-9E1F-6CD448636577}">
      <dgm:prSet/>
      <dgm:spPr/>
      <dgm:t>
        <a:bodyPr/>
        <a:lstStyle/>
        <a:p>
          <a:endParaRPr lang="en-US" sz="2000"/>
        </a:p>
      </dgm:t>
    </dgm:pt>
    <dgm:pt modelId="{0EC3A8D0-9300-48CA-ABE4-61C6E8589B89}">
      <dgm:prSet custT="1"/>
      <dgm:spPr/>
      <dgm:t>
        <a:bodyPr/>
        <a:lstStyle/>
        <a:p>
          <a:r>
            <a:rPr lang="en-US" sz="2000"/>
            <a:t>Decline in heart disease/stroke deaths</a:t>
          </a:r>
        </a:p>
      </dgm:t>
    </dgm:pt>
    <dgm:pt modelId="{5BE9921E-1C63-44D2-A6A0-80468A4EBFD6}" type="parTrans" cxnId="{CCB4C0DE-6563-47AE-82B1-AFC4CA0A5EDD}">
      <dgm:prSet/>
      <dgm:spPr/>
      <dgm:t>
        <a:bodyPr/>
        <a:lstStyle/>
        <a:p>
          <a:endParaRPr lang="en-US" sz="2000"/>
        </a:p>
      </dgm:t>
    </dgm:pt>
    <dgm:pt modelId="{30839A44-F8E9-45A4-806B-83F8FE1B1840}" type="sibTrans" cxnId="{CCB4C0DE-6563-47AE-82B1-AFC4CA0A5EDD}">
      <dgm:prSet/>
      <dgm:spPr/>
      <dgm:t>
        <a:bodyPr/>
        <a:lstStyle/>
        <a:p>
          <a:endParaRPr lang="en-US" sz="2000"/>
        </a:p>
      </dgm:t>
    </dgm:pt>
    <dgm:pt modelId="{B84266C9-8129-4CAD-9606-73D87A465AC1}">
      <dgm:prSet custT="1"/>
      <dgm:spPr/>
      <dgm:t>
        <a:bodyPr/>
        <a:lstStyle/>
        <a:p>
          <a:r>
            <a:rPr lang="en-US" sz="2000"/>
            <a:t>Safer and healthier foods</a:t>
          </a:r>
        </a:p>
      </dgm:t>
    </dgm:pt>
    <dgm:pt modelId="{777937DC-4291-41A3-85C7-F26169A67C1E}" type="parTrans" cxnId="{D2CAA443-F55C-4654-9DBC-D47C6EB340AC}">
      <dgm:prSet/>
      <dgm:spPr/>
      <dgm:t>
        <a:bodyPr/>
        <a:lstStyle/>
        <a:p>
          <a:endParaRPr lang="en-US" sz="2000"/>
        </a:p>
      </dgm:t>
    </dgm:pt>
    <dgm:pt modelId="{5976FE4F-6D53-412C-84F5-FB18B275819B}" type="sibTrans" cxnId="{D2CAA443-F55C-4654-9DBC-D47C6EB340AC}">
      <dgm:prSet/>
      <dgm:spPr/>
      <dgm:t>
        <a:bodyPr/>
        <a:lstStyle/>
        <a:p>
          <a:endParaRPr lang="en-US" sz="2000"/>
        </a:p>
      </dgm:t>
    </dgm:pt>
    <dgm:pt modelId="{7A661B61-9CAE-4BBC-8C2F-5B618A3C4FEE}">
      <dgm:prSet custT="1"/>
      <dgm:spPr/>
      <dgm:t>
        <a:bodyPr/>
        <a:lstStyle/>
        <a:p>
          <a:r>
            <a:rPr lang="en-US" sz="2000" dirty="0"/>
            <a:t>Healthier mothers and babies</a:t>
          </a:r>
        </a:p>
      </dgm:t>
    </dgm:pt>
    <dgm:pt modelId="{29622653-9D60-4608-90D5-CDD71C726F09}" type="parTrans" cxnId="{4504CE94-EE18-46CD-869E-BB33F2FA52FA}">
      <dgm:prSet/>
      <dgm:spPr/>
      <dgm:t>
        <a:bodyPr/>
        <a:lstStyle/>
        <a:p>
          <a:endParaRPr lang="en-US" sz="2000"/>
        </a:p>
      </dgm:t>
    </dgm:pt>
    <dgm:pt modelId="{6ABAAB44-ABF9-4DB8-AAF0-4B967D0D59B4}" type="sibTrans" cxnId="{4504CE94-EE18-46CD-869E-BB33F2FA52FA}">
      <dgm:prSet/>
      <dgm:spPr/>
      <dgm:t>
        <a:bodyPr/>
        <a:lstStyle/>
        <a:p>
          <a:endParaRPr lang="en-US" sz="2000"/>
        </a:p>
      </dgm:t>
    </dgm:pt>
    <dgm:pt modelId="{13191027-00B0-4DF7-9B18-B3C0FD5BE86F}">
      <dgm:prSet custT="1"/>
      <dgm:spPr/>
      <dgm:t>
        <a:bodyPr/>
        <a:lstStyle/>
        <a:p>
          <a:r>
            <a:rPr lang="en-US" sz="2000"/>
            <a:t>Family planning</a:t>
          </a:r>
        </a:p>
      </dgm:t>
    </dgm:pt>
    <dgm:pt modelId="{1ECA2D7C-0CEB-4957-A063-840A496DED4E}" type="parTrans" cxnId="{505A1FD2-153B-4707-AED6-F6B5385391D5}">
      <dgm:prSet/>
      <dgm:spPr/>
      <dgm:t>
        <a:bodyPr/>
        <a:lstStyle/>
        <a:p>
          <a:endParaRPr lang="en-US" sz="2000"/>
        </a:p>
      </dgm:t>
    </dgm:pt>
    <dgm:pt modelId="{C8C7A87B-7A0B-4314-BAAB-D4A2F8FCCD9E}" type="sibTrans" cxnId="{505A1FD2-153B-4707-AED6-F6B5385391D5}">
      <dgm:prSet/>
      <dgm:spPr/>
      <dgm:t>
        <a:bodyPr/>
        <a:lstStyle/>
        <a:p>
          <a:endParaRPr lang="en-US" sz="2000"/>
        </a:p>
      </dgm:t>
    </dgm:pt>
    <dgm:pt modelId="{9924C31B-65A4-493A-8737-3AB3F7742C09}">
      <dgm:prSet custT="1"/>
      <dgm:spPr/>
      <dgm:t>
        <a:bodyPr/>
        <a:lstStyle/>
        <a:p>
          <a:r>
            <a:rPr lang="en-US" sz="2000"/>
            <a:t>Fluoridation of drinking water</a:t>
          </a:r>
        </a:p>
      </dgm:t>
    </dgm:pt>
    <dgm:pt modelId="{EA36834D-8ABA-4CE0-B18B-037DE358E2E3}" type="parTrans" cxnId="{BAC79D72-1CC6-44E3-AD40-451FA82ABD98}">
      <dgm:prSet/>
      <dgm:spPr/>
      <dgm:t>
        <a:bodyPr/>
        <a:lstStyle/>
        <a:p>
          <a:endParaRPr lang="en-US" sz="2000"/>
        </a:p>
      </dgm:t>
    </dgm:pt>
    <dgm:pt modelId="{953DED33-C8F1-4463-937A-96D4E9352238}" type="sibTrans" cxnId="{BAC79D72-1CC6-44E3-AD40-451FA82ABD98}">
      <dgm:prSet/>
      <dgm:spPr/>
      <dgm:t>
        <a:bodyPr/>
        <a:lstStyle/>
        <a:p>
          <a:endParaRPr lang="en-US" sz="2000"/>
        </a:p>
      </dgm:t>
    </dgm:pt>
    <dgm:pt modelId="{1F932C09-4965-498D-BA9A-ABD15B226889}">
      <dgm:prSet custT="1"/>
      <dgm:spPr/>
      <dgm:t>
        <a:bodyPr/>
        <a:lstStyle/>
        <a:p>
          <a:r>
            <a:rPr lang="en-US" sz="2000"/>
            <a:t>Recognition of tobacco as a health hazard</a:t>
          </a:r>
        </a:p>
      </dgm:t>
    </dgm:pt>
    <dgm:pt modelId="{EA7FC3F2-D8BE-4F5B-A2CB-970AB89A296D}" type="parTrans" cxnId="{52BB997D-67E2-43D7-BABE-69E70E339D4D}">
      <dgm:prSet/>
      <dgm:spPr/>
      <dgm:t>
        <a:bodyPr/>
        <a:lstStyle/>
        <a:p>
          <a:endParaRPr lang="en-US" sz="2000"/>
        </a:p>
      </dgm:t>
    </dgm:pt>
    <dgm:pt modelId="{796B36FD-E822-479C-A244-4E9801804CFE}" type="sibTrans" cxnId="{52BB997D-67E2-43D7-BABE-69E70E339D4D}">
      <dgm:prSet/>
      <dgm:spPr/>
      <dgm:t>
        <a:bodyPr/>
        <a:lstStyle/>
        <a:p>
          <a:endParaRPr lang="en-US" sz="2000"/>
        </a:p>
      </dgm:t>
    </dgm:pt>
    <dgm:pt modelId="{893BFD2F-F03F-7246-BFCA-E2B9E141023D}" type="pres">
      <dgm:prSet presAssocID="{283C0571-048A-4293-B8BB-BFCB35195CC4}" presName="diagram" presStyleCnt="0">
        <dgm:presLayoutVars>
          <dgm:dir/>
          <dgm:resizeHandles val="exact"/>
        </dgm:presLayoutVars>
      </dgm:prSet>
      <dgm:spPr/>
    </dgm:pt>
    <dgm:pt modelId="{2A0D8B9F-3469-CE4B-BF2E-C8546ED62277}" type="pres">
      <dgm:prSet presAssocID="{9D880DD4-5CEE-4DBB-B61F-2F758098B7B9}" presName="node" presStyleLbl="node1" presStyleIdx="0" presStyleCnt="10">
        <dgm:presLayoutVars>
          <dgm:bulletEnabled val="1"/>
        </dgm:presLayoutVars>
      </dgm:prSet>
      <dgm:spPr/>
    </dgm:pt>
    <dgm:pt modelId="{6065B6C8-2B02-6547-85CD-5DC5A1E6797B}" type="pres">
      <dgm:prSet presAssocID="{40DDB5EE-0CD7-4A24-B660-6A7C9C80F949}" presName="sibTrans" presStyleCnt="0"/>
      <dgm:spPr/>
    </dgm:pt>
    <dgm:pt modelId="{40117166-1914-504D-AA43-58DE3945469A}" type="pres">
      <dgm:prSet presAssocID="{A7FD5581-018C-4264-ADA8-E776E6B1B0DA}" presName="node" presStyleLbl="node1" presStyleIdx="1" presStyleCnt="10">
        <dgm:presLayoutVars>
          <dgm:bulletEnabled val="1"/>
        </dgm:presLayoutVars>
      </dgm:prSet>
      <dgm:spPr/>
    </dgm:pt>
    <dgm:pt modelId="{AC488167-2D95-6C47-A1E0-69E1AFDFF17B}" type="pres">
      <dgm:prSet presAssocID="{7C3A1412-315D-4625-8C82-34BE061070A1}" presName="sibTrans" presStyleCnt="0"/>
      <dgm:spPr/>
    </dgm:pt>
    <dgm:pt modelId="{D2AFB239-D8D9-304A-A990-765114DE2064}" type="pres">
      <dgm:prSet presAssocID="{70CAE997-659D-425D-A7D0-E86B75D9C167}" presName="node" presStyleLbl="node1" presStyleIdx="2" presStyleCnt="10">
        <dgm:presLayoutVars>
          <dgm:bulletEnabled val="1"/>
        </dgm:presLayoutVars>
      </dgm:prSet>
      <dgm:spPr/>
    </dgm:pt>
    <dgm:pt modelId="{BEA929F3-71D2-F24B-8306-6D3ED52A1BC6}" type="pres">
      <dgm:prSet presAssocID="{D754AC27-B98E-4A57-ADB9-4CBC1D25F1A0}" presName="sibTrans" presStyleCnt="0"/>
      <dgm:spPr/>
    </dgm:pt>
    <dgm:pt modelId="{2D2F0CA2-FA22-E948-BACF-0EA7B84775F7}" type="pres">
      <dgm:prSet presAssocID="{34D3B665-C945-41B5-BEAF-6F84E66C4300}" presName="node" presStyleLbl="node1" presStyleIdx="3" presStyleCnt="10">
        <dgm:presLayoutVars>
          <dgm:bulletEnabled val="1"/>
        </dgm:presLayoutVars>
      </dgm:prSet>
      <dgm:spPr/>
    </dgm:pt>
    <dgm:pt modelId="{364C9C1E-FCCA-0E41-8922-EA59F7ECBDFA}" type="pres">
      <dgm:prSet presAssocID="{3321AAF1-CE34-46CA-930F-48A210215DA4}" presName="sibTrans" presStyleCnt="0"/>
      <dgm:spPr/>
    </dgm:pt>
    <dgm:pt modelId="{8790EAAB-3A1D-8843-8A2D-1D7864D81EFB}" type="pres">
      <dgm:prSet presAssocID="{0EC3A8D0-9300-48CA-ABE4-61C6E8589B89}" presName="node" presStyleLbl="node1" presStyleIdx="4" presStyleCnt="10">
        <dgm:presLayoutVars>
          <dgm:bulletEnabled val="1"/>
        </dgm:presLayoutVars>
      </dgm:prSet>
      <dgm:spPr/>
    </dgm:pt>
    <dgm:pt modelId="{B662EA9E-02E7-B541-B9D6-41BA295D9DC8}" type="pres">
      <dgm:prSet presAssocID="{30839A44-F8E9-45A4-806B-83F8FE1B1840}" presName="sibTrans" presStyleCnt="0"/>
      <dgm:spPr/>
    </dgm:pt>
    <dgm:pt modelId="{81058492-5F01-E346-9E8E-5AF4EE77855C}" type="pres">
      <dgm:prSet presAssocID="{B84266C9-8129-4CAD-9606-73D87A465AC1}" presName="node" presStyleLbl="node1" presStyleIdx="5" presStyleCnt="10">
        <dgm:presLayoutVars>
          <dgm:bulletEnabled val="1"/>
        </dgm:presLayoutVars>
      </dgm:prSet>
      <dgm:spPr/>
    </dgm:pt>
    <dgm:pt modelId="{1176E2F0-D77C-7A4A-B562-0410802A3496}" type="pres">
      <dgm:prSet presAssocID="{5976FE4F-6D53-412C-84F5-FB18B275819B}" presName="sibTrans" presStyleCnt="0"/>
      <dgm:spPr/>
    </dgm:pt>
    <dgm:pt modelId="{23C7C020-CA85-2E45-A240-69D671F9E4D0}" type="pres">
      <dgm:prSet presAssocID="{7A661B61-9CAE-4BBC-8C2F-5B618A3C4FEE}" presName="node" presStyleLbl="node1" presStyleIdx="6" presStyleCnt="10">
        <dgm:presLayoutVars>
          <dgm:bulletEnabled val="1"/>
        </dgm:presLayoutVars>
      </dgm:prSet>
      <dgm:spPr/>
    </dgm:pt>
    <dgm:pt modelId="{A0B53B2E-3FA0-7541-960A-B20D274C09D4}" type="pres">
      <dgm:prSet presAssocID="{6ABAAB44-ABF9-4DB8-AAF0-4B967D0D59B4}" presName="sibTrans" presStyleCnt="0"/>
      <dgm:spPr/>
    </dgm:pt>
    <dgm:pt modelId="{CAF2D748-8FF5-494A-9324-18844F44DEB5}" type="pres">
      <dgm:prSet presAssocID="{13191027-00B0-4DF7-9B18-B3C0FD5BE86F}" presName="node" presStyleLbl="node1" presStyleIdx="7" presStyleCnt="10">
        <dgm:presLayoutVars>
          <dgm:bulletEnabled val="1"/>
        </dgm:presLayoutVars>
      </dgm:prSet>
      <dgm:spPr/>
    </dgm:pt>
    <dgm:pt modelId="{F38196B5-F089-8A46-A849-D56CBF841778}" type="pres">
      <dgm:prSet presAssocID="{C8C7A87B-7A0B-4314-BAAB-D4A2F8FCCD9E}" presName="sibTrans" presStyleCnt="0"/>
      <dgm:spPr/>
    </dgm:pt>
    <dgm:pt modelId="{22FF3827-05E5-354B-AB4C-335285DDB4F0}" type="pres">
      <dgm:prSet presAssocID="{9924C31B-65A4-493A-8737-3AB3F7742C09}" presName="node" presStyleLbl="node1" presStyleIdx="8" presStyleCnt="10">
        <dgm:presLayoutVars>
          <dgm:bulletEnabled val="1"/>
        </dgm:presLayoutVars>
      </dgm:prSet>
      <dgm:spPr/>
    </dgm:pt>
    <dgm:pt modelId="{36E077FE-8615-BA48-87B4-A7167CFC0093}" type="pres">
      <dgm:prSet presAssocID="{953DED33-C8F1-4463-937A-96D4E9352238}" presName="sibTrans" presStyleCnt="0"/>
      <dgm:spPr/>
    </dgm:pt>
    <dgm:pt modelId="{AEB30A73-2304-C54D-B514-DD03F7B2E528}" type="pres">
      <dgm:prSet presAssocID="{1F932C09-4965-498D-BA9A-ABD15B226889}" presName="node" presStyleLbl="node1" presStyleIdx="9" presStyleCnt="10">
        <dgm:presLayoutVars>
          <dgm:bulletEnabled val="1"/>
        </dgm:presLayoutVars>
      </dgm:prSet>
      <dgm:spPr/>
    </dgm:pt>
  </dgm:ptLst>
  <dgm:cxnLst>
    <dgm:cxn modelId="{709F141D-DC40-1444-AAC1-82E97873CB45}" type="presOf" srcId="{A7FD5581-018C-4264-ADA8-E776E6B1B0DA}" destId="{40117166-1914-504D-AA43-58DE3945469A}" srcOrd="0" destOrd="0" presId="urn:microsoft.com/office/officeart/2005/8/layout/default"/>
    <dgm:cxn modelId="{19FB6630-91D6-5F47-831D-F02E30BE1BFF}" type="presOf" srcId="{34D3B665-C945-41B5-BEAF-6F84E66C4300}" destId="{2D2F0CA2-FA22-E948-BACF-0EA7B84775F7}" srcOrd="0" destOrd="0" presId="urn:microsoft.com/office/officeart/2005/8/layout/default"/>
    <dgm:cxn modelId="{78F2FE36-8A87-404B-BE53-B413E1885A7D}" type="presOf" srcId="{13191027-00B0-4DF7-9B18-B3C0FD5BE86F}" destId="{CAF2D748-8FF5-494A-9324-18844F44DEB5}" srcOrd="0" destOrd="0" presId="urn:microsoft.com/office/officeart/2005/8/layout/default"/>
    <dgm:cxn modelId="{6E1E643D-57BC-45D6-8E14-2F4F397428D5}" srcId="{283C0571-048A-4293-B8BB-BFCB35195CC4}" destId="{A7FD5581-018C-4264-ADA8-E776E6B1B0DA}" srcOrd="1" destOrd="0" parTransId="{F3088DCF-AB1F-4DAF-B397-A1D8D56674DD}" sibTransId="{7C3A1412-315D-4625-8C82-34BE061070A1}"/>
    <dgm:cxn modelId="{D2CAA443-F55C-4654-9DBC-D47C6EB340AC}" srcId="{283C0571-048A-4293-B8BB-BFCB35195CC4}" destId="{B84266C9-8129-4CAD-9606-73D87A465AC1}" srcOrd="5" destOrd="0" parTransId="{777937DC-4291-41A3-85C7-F26169A67C1E}" sibTransId="{5976FE4F-6D53-412C-84F5-FB18B275819B}"/>
    <dgm:cxn modelId="{588C014C-DCBF-4906-BE3B-2BDD4C461B6C}" srcId="{283C0571-048A-4293-B8BB-BFCB35195CC4}" destId="{9D880DD4-5CEE-4DBB-B61F-2F758098B7B9}" srcOrd="0" destOrd="0" parTransId="{77A45B3D-5535-4341-8A3E-753891E4F8C8}" sibTransId="{40DDB5EE-0CD7-4A24-B660-6A7C9C80F949}"/>
    <dgm:cxn modelId="{0907DD58-86FA-0043-893D-44C77A789952}" type="presOf" srcId="{9924C31B-65A4-493A-8737-3AB3F7742C09}" destId="{22FF3827-05E5-354B-AB4C-335285DDB4F0}" srcOrd="0" destOrd="0" presId="urn:microsoft.com/office/officeart/2005/8/layout/default"/>
    <dgm:cxn modelId="{FC97705B-38FC-1A4B-8489-FC1A4DB9BF14}" type="presOf" srcId="{9D880DD4-5CEE-4DBB-B61F-2F758098B7B9}" destId="{2A0D8B9F-3469-CE4B-BF2E-C8546ED62277}" srcOrd="0" destOrd="0" presId="urn:microsoft.com/office/officeart/2005/8/layout/default"/>
    <dgm:cxn modelId="{B716D962-940C-3D41-B4DE-EA565CAC0EFB}" type="presOf" srcId="{0EC3A8D0-9300-48CA-ABE4-61C6E8589B89}" destId="{8790EAAB-3A1D-8843-8A2D-1D7864D81EFB}" srcOrd="0" destOrd="0" presId="urn:microsoft.com/office/officeart/2005/8/layout/default"/>
    <dgm:cxn modelId="{20823465-4F81-3A4B-90D6-223AB4E8537A}" type="presOf" srcId="{7A661B61-9CAE-4BBC-8C2F-5B618A3C4FEE}" destId="{23C7C020-CA85-2E45-A240-69D671F9E4D0}" srcOrd="0" destOrd="0" presId="urn:microsoft.com/office/officeart/2005/8/layout/default"/>
    <dgm:cxn modelId="{F659E166-D380-8E42-9ACF-945CEC960042}" type="presOf" srcId="{70CAE997-659D-425D-A7D0-E86B75D9C167}" destId="{D2AFB239-D8D9-304A-A990-765114DE2064}" srcOrd="0" destOrd="0" presId="urn:microsoft.com/office/officeart/2005/8/layout/default"/>
    <dgm:cxn modelId="{BAC79D72-1CC6-44E3-AD40-451FA82ABD98}" srcId="{283C0571-048A-4293-B8BB-BFCB35195CC4}" destId="{9924C31B-65A4-493A-8737-3AB3F7742C09}" srcOrd="8" destOrd="0" parTransId="{EA36834D-8ABA-4CE0-B18B-037DE358E2E3}" sibTransId="{953DED33-C8F1-4463-937A-96D4E9352238}"/>
    <dgm:cxn modelId="{52BB997D-67E2-43D7-BABE-69E70E339D4D}" srcId="{283C0571-048A-4293-B8BB-BFCB35195CC4}" destId="{1F932C09-4965-498D-BA9A-ABD15B226889}" srcOrd="9" destOrd="0" parTransId="{EA7FC3F2-D8BE-4F5B-A2CB-970AB89A296D}" sibTransId="{796B36FD-E822-479C-A244-4E9801804CFE}"/>
    <dgm:cxn modelId="{F6496E8C-369E-A844-B45E-A750AC783550}" type="presOf" srcId="{B84266C9-8129-4CAD-9606-73D87A465AC1}" destId="{81058492-5F01-E346-9E8E-5AF4EE77855C}" srcOrd="0" destOrd="0" presId="urn:microsoft.com/office/officeart/2005/8/layout/default"/>
    <dgm:cxn modelId="{4504CE94-EE18-46CD-869E-BB33F2FA52FA}" srcId="{283C0571-048A-4293-B8BB-BFCB35195CC4}" destId="{7A661B61-9CAE-4BBC-8C2F-5B618A3C4FEE}" srcOrd="6" destOrd="0" parTransId="{29622653-9D60-4608-90D5-CDD71C726F09}" sibTransId="{6ABAAB44-ABF9-4DB8-AAF0-4B967D0D59B4}"/>
    <dgm:cxn modelId="{505A1FD2-153B-4707-AED6-F6B5385391D5}" srcId="{283C0571-048A-4293-B8BB-BFCB35195CC4}" destId="{13191027-00B0-4DF7-9B18-B3C0FD5BE86F}" srcOrd="7" destOrd="0" parTransId="{1ECA2D7C-0CEB-4957-A063-840A496DED4E}" sibTransId="{C8C7A87B-7A0B-4314-BAAB-D4A2F8FCCD9E}"/>
    <dgm:cxn modelId="{CCB4C0DE-6563-47AE-82B1-AFC4CA0A5EDD}" srcId="{283C0571-048A-4293-B8BB-BFCB35195CC4}" destId="{0EC3A8D0-9300-48CA-ABE4-61C6E8589B89}" srcOrd="4" destOrd="0" parTransId="{5BE9921E-1C63-44D2-A6A0-80468A4EBFD6}" sibTransId="{30839A44-F8E9-45A4-806B-83F8FE1B1840}"/>
    <dgm:cxn modelId="{DBBE87E3-AB34-4D0D-9E1F-6CD448636577}" srcId="{283C0571-048A-4293-B8BB-BFCB35195CC4}" destId="{34D3B665-C945-41B5-BEAF-6F84E66C4300}" srcOrd="3" destOrd="0" parTransId="{5B5B84C3-E883-4633-BDAB-318A2312F5FE}" sibTransId="{3321AAF1-CE34-46CA-930F-48A210215DA4}"/>
    <dgm:cxn modelId="{FB6EF3E7-6410-9A40-BDFB-43696F4775D8}" type="presOf" srcId="{283C0571-048A-4293-B8BB-BFCB35195CC4}" destId="{893BFD2F-F03F-7246-BFCA-E2B9E141023D}" srcOrd="0" destOrd="0" presId="urn:microsoft.com/office/officeart/2005/8/layout/default"/>
    <dgm:cxn modelId="{46930AE9-D3D6-EC47-A037-5DCC8874B8F9}" type="presOf" srcId="{1F932C09-4965-498D-BA9A-ABD15B226889}" destId="{AEB30A73-2304-C54D-B514-DD03F7B2E528}" srcOrd="0" destOrd="0" presId="urn:microsoft.com/office/officeart/2005/8/layout/default"/>
    <dgm:cxn modelId="{599A5BF3-8876-4471-B2A3-D9DFB1CA20A5}" srcId="{283C0571-048A-4293-B8BB-BFCB35195CC4}" destId="{70CAE997-659D-425D-A7D0-E86B75D9C167}" srcOrd="2" destOrd="0" parTransId="{7A25DE30-C385-427D-8F42-C08FD5695129}" sibTransId="{D754AC27-B98E-4A57-ADB9-4CBC1D25F1A0}"/>
    <dgm:cxn modelId="{FF899126-B1C3-3C4E-A868-5C7F6A883095}" type="presParOf" srcId="{893BFD2F-F03F-7246-BFCA-E2B9E141023D}" destId="{2A0D8B9F-3469-CE4B-BF2E-C8546ED62277}" srcOrd="0" destOrd="0" presId="urn:microsoft.com/office/officeart/2005/8/layout/default"/>
    <dgm:cxn modelId="{3EB8A9F6-EE7F-BF49-B5DD-DAA52112DD0D}" type="presParOf" srcId="{893BFD2F-F03F-7246-BFCA-E2B9E141023D}" destId="{6065B6C8-2B02-6547-85CD-5DC5A1E6797B}" srcOrd="1" destOrd="0" presId="urn:microsoft.com/office/officeart/2005/8/layout/default"/>
    <dgm:cxn modelId="{17117766-64BE-8A4B-96A7-48EF127BA56F}" type="presParOf" srcId="{893BFD2F-F03F-7246-BFCA-E2B9E141023D}" destId="{40117166-1914-504D-AA43-58DE3945469A}" srcOrd="2" destOrd="0" presId="urn:microsoft.com/office/officeart/2005/8/layout/default"/>
    <dgm:cxn modelId="{ABD138CE-67CF-F343-9C6C-5C7B657FC13C}" type="presParOf" srcId="{893BFD2F-F03F-7246-BFCA-E2B9E141023D}" destId="{AC488167-2D95-6C47-A1E0-69E1AFDFF17B}" srcOrd="3" destOrd="0" presId="urn:microsoft.com/office/officeart/2005/8/layout/default"/>
    <dgm:cxn modelId="{976DA765-8157-6E49-98B3-7319F9EFF7A3}" type="presParOf" srcId="{893BFD2F-F03F-7246-BFCA-E2B9E141023D}" destId="{D2AFB239-D8D9-304A-A990-765114DE2064}" srcOrd="4" destOrd="0" presId="urn:microsoft.com/office/officeart/2005/8/layout/default"/>
    <dgm:cxn modelId="{FBD835E0-E0DF-7743-84D7-278FE207A672}" type="presParOf" srcId="{893BFD2F-F03F-7246-BFCA-E2B9E141023D}" destId="{BEA929F3-71D2-F24B-8306-6D3ED52A1BC6}" srcOrd="5" destOrd="0" presId="urn:microsoft.com/office/officeart/2005/8/layout/default"/>
    <dgm:cxn modelId="{801EC3E2-AC4A-9743-A222-EE6499A84AF2}" type="presParOf" srcId="{893BFD2F-F03F-7246-BFCA-E2B9E141023D}" destId="{2D2F0CA2-FA22-E948-BACF-0EA7B84775F7}" srcOrd="6" destOrd="0" presId="urn:microsoft.com/office/officeart/2005/8/layout/default"/>
    <dgm:cxn modelId="{6A23EA56-ECF1-6C4A-A6B4-931311CB6B74}" type="presParOf" srcId="{893BFD2F-F03F-7246-BFCA-E2B9E141023D}" destId="{364C9C1E-FCCA-0E41-8922-EA59F7ECBDFA}" srcOrd="7" destOrd="0" presId="urn:microsoft.com/office/officeart/2005/8/layout/default"/>
    <dgm:cxn modelId="{5B216DA6-C209-8E47-8C78-35E8BB50A5AF}" type="presParOf" srcId="{893BFD2F-F03F-7246-BFCA-E2B9E141023D}" destId="{8790EAAB-3A1D-8843-8A2D-1D7864D81EFB}" srcOrd="8" destOrd="0" presId="urn:microsoft.com/office/officeart/2005/8/layout/default"/>
    <dgm:cxn modelId="{D15C2E11-8F8E-3249-9229-8284A557B3C3}" type="presParOf" srcId="{893BFD2F-F03F-7246-BFCA-E2B9E141023D}" destId="{B662EA9E-02E7-B541-B9D6-41BA295D9DC8}" srcOrd="9" destOrd="0" presId="urn:microsoft.com/office/officeart/2005/8/layout/default"/>
    <dgm:cxn modelId="{B9DEA7E9-D6A2-6D4D-89BA-65AE55525CA7}" type="presParOf" srcId="{893BFD2F-F03F-7246-BFCA-E2B9E141023D}" destId="{81058492-5F01-E346-9E8E-5AF4EE77855C}" srcOrd="10" destOrd="0" presId="urn:microsoft.com/office/officeart/2005/8/layout/default"/>
    <dgm:cxn modelId="{692FC5CF-AD96-B24A-AA2F-4B3E08885A49}" type="presParOf" srcId="{893BFD2F-F03F-7246-BFCA-E2B9E141023D}" destId="{1176E2F0-D77C-7A4A-B562-0410802A3496}" srcOrd="11" destOrd="0" presId="urn:microsoft.com/office/officeart/2005/8/layout/default"/>
    <dgm:cxn modelId="{C8E976BF-C5C9-1742-BABB-5C9D539A2045}" type="presParOf" srcId="{893BFD2F-F03F-7246-BFCA-E2B9E141023D}" destId="{23C7C020-CA85-2E45-A240-69D671F9E4D0}" srcOrd="12" destOrd="0" presId="urn:microsoft.com/office/officeart/2005/8/layout/default"/>
    <dgm:cxn modelId="{AC1F7627-98C2-594B-9BBE-FA1283E68625}" type="presParOf" srcId="{893BFD2F-F03F-7246-BFCA-E2B9E141023D}" destId="{A0B53B2E-3FA0-7541-960A-B20D274C09D4}" srcOrd="13" destOrd="0" presId="urn:microsoft.com/office/officeart/2005/8/layout/default"/>
    <dgm:cxn modelId="{714D454F-C992-F04B-819C-0F2E6F63EBEE}" type="presParOf" srcId="{893BFD2F-F03F-7246-BFCA-E2B9E141023D}" destId="{CAF2D748-8FF5-494A-9324-18844F44DEB5}" srcOrd="14" destOrd="0" presId="urn:microsoft.com/office/officeart/2005/8/layout/default"/>
    <dgm:cxn modelId="{BB1E154F-DAC4-164B-AE0B-AA54E6B53E76}" type="presParOf" srcId="{893BFD2F-F03F-7246-BFCA-E2B9E141023D}" destId="{F38196B5-F089-8A46-A849-D56CBF841778}" srcOrd="15" destOrd="0" presId="urn:microsoft.com/office/officeart/2005/8/layout/default"/>
    <dgm:cxn modelId="{127C1A89-14A4-304C-A051-B0C59A4C9777}" type="presParOf" srcId="{893BFD2F-F03F-7246-BFCA-E2B9E141023D}" destId="{22FF3827-05E5-354B-AB4C-335285DDB4F0}" srcOrd="16" destOrd="0" presId="urn:microsoft.com/office/officeart/2005/8/layout/default"/>
    <dgm:cxn modelId="{A1A3DFF7-A131-874A-8C5B-552906D8D97F}" type="presParOf" srcId="{893BFD2F-F03F-7246-BFCA-E2B9E141023D}" destId="{36E077FE-8615-BA48-87B4-A7167CFC0093}" srcOrd="17" destOrd="0" presId="urn:microsoft.com/office/officeart/2005/8/layout/default"/>
    <dgm:cxn modelId="{52D47880-3D59-A145-B4DF-56F36B349B45}" type="presParOf" srcId="{893BFD2F-F03F-7246-BFCA-E2B9E141023D}" destId="{AEB30A73-2304-C54D-B514-DD03F7B2E528}"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9A4F62-B989-CE44-AAB0-EE8B941FACB0}" type="doc">
      <dgm:prSet loTypeId="urn:microsoft.com/office/officeart/2005/8/layout/vList2" loCatId="list" qsTypeId="urn:microsoft.com/office/officeart/2005/8/quickstyle/simple3" qsCatId="simple" csTypeId="urn:microsoft.com/office/officeart/2005/8/colors/accent2_1" csCatId="accent2" phldr="1"/>
      <dgm:spPr/>
      <dgm:t>
        <a:bodyPr/>
        <a:lstStyle/>
        <a:p>
          <a:endParaRPr lang="en-US"/>
        </a:p>
      </dgm:t>
    </dgm:pt>
    <dgm:pt modelId="{EF5DE0F4-6117-844B-B155-77595A3ACA53}">
      <dgm:prSet custT="1"/>
      <dgm:spPr/>
      <dgm:t>
        <a:bodyPr/>
        <a:lstStyle/>
        <a:p>
          <a:r>
            <a:rPr lang="en-US" sz="1800" b="1" baseline="0" dirty="0"/>
            <a:t>School Vaccination Laws</a:t>
          </a:r>
          <a:endParaRPr lang="en-US" sz="1800" dirty="0"/>
        </a:p>
      </dgm:t>
    </dgm:pt>
    <dgm:pt modelId="{F9206C5F-7F08-CA40-BD7A-46912F6B4732}" type="parTrans" cxnId="{82E4E4B0-0D5B-F54B-8463-751C2808D0F1}">
      <dgm:prSet/>
      <dgm:spPr/>
      <dgm:t>
        <a:bodyPr/>
        <a:lstStyle/>
        <a:p>
          <a:endParaRPr lang="en-US" sz="1800"/>
        </a:p>
      </dgm:t>
    </dgm:pt>
    <dgm:pt modelId="{76D3614C-5F9B-3941-96B9-DDDC5781A800}" type="sibTrans" cxnId="{82E4E4B0-0D5B-F54B-8463-751C2808D0F1}">
      <dgm:prSet/>
      <dgm:spPr/>
      <dgm:t>
        <a:bodyPr/>
        <a:lstStyle/>
        <a:p>
          <a:endParaRPr lang="en-US" sz="1800"/>
        </a:p>
      </dgm:t>
    </dgm:pt>
    <dgm:pt modelId="{9F20B5E5-EFA3-AD46-BBAA-B1E073D1B2BE}">
      <dgm:prSet custT="1"/>
      <dgm:spPr/>
      <dgm:t>
        <a:bodyPr/>
        <a:lstStyle/>
        <a:p>
          <a:r>
            <a:rPr lang="en-US" sz="1800" b="1" baseline="0" dirty="0"/>
            <a:t>Helmet and Seatbelt Laws</a:t>
          </a:r>
          <a:endParaRPr lang="en-US" sz="1800" dirty="0"/>
        </a:p>
      </dgm:t>
    </dgm:pt>
    <dgm:pt modelId="{D7BE4997-7F48-5E46-96C9-E9AB55425D79}" type="parTrans" cxnId="{956167B7-6E7F-0C4F-911A-86F095F05527}">
      <dgm:prSet/>
      <dgm:spPr/>
      <dgm:t>
        <a:bodyPr/>
        <a:lstStyle/>
        <a:p>
          <a:endParaRPr lang="en-US" sz="1800"/>
        </a:p>
      </dgm:t>
    </dgm:pt>
    <dgm:pt modelId="{2F349B91-ABF2-024D-BA5B-3FE423C78F86}" type="sibTrans" cxnId="{956167B7-6E7F-0C4F-911A-86F095F05527}">
      <dgm:prSet/>
      <dgm:spPr/>
      <dgm:t>
        <a:bodyPr/>
        <a:lstStyle/>
        <a:p>
          <a:endParaRPr lang="en-US" sz="1800"/>
        </a:p>
      </dgm:t>
    </dgm:pt>
    <dgm:pt modelId="{EA26412C-9D70-834B-BB6E-0B05994918F8}">
      <dgm:prSet custT="1"/>
      <dgm:spPr/>
      <dgm:t>
        <a:bodyPr/>
        <a:lstStyle/>
        <a:p>
          <a:r>
            <a:rPr lang="en-US" sz="1800" b="1" baseline="0"/>
            <a:t>Speed Limits</a:t>
          </a:r>
          <a:endParaRPr lang="en-US" sz="1800"/>
        </a:p>
      </dgm:t>
    </dgm:pt>
    <dgm:pt modelId="{C2CBF849-724B-D440-824A-A41B611C708E}" type="parTrans" cxnId="{DFAA317B-1087-D44D-B3D7-9901118DF0DF}">
      <dgm:prSet/>
      <dgm:spPr/>
      <dgm:t>
        <a:bodyPr/>
        <a:lstStyle/>
        <a:p>
          <a:endParaRPr lang="en-US" sz="1800"/>
        </a:p>
      </dgm:t>
    </dgm:pt>
    <dgm:pt modelId="{A8F4B72E-2C38-1746-9359-0B5165E894D2}" type="sibTrans" cxnId="{DFAA317B-1087-D44D-B3D7-9901118DF0DF}">
      <dgm:prSet/>
      <dgm:spPr/>
      <dgm:t>
        <a:bodyPr/>
        <a:lstStyle/>
        <a:p>
          <a:endParaRPr lang="en-US" sz="1800"/>
        </a:p>
      </dgm:t>
    </dgm:pt>
    <dgm:pt modelId="{BD30F6F5-283D-114D-AE6A-400439A898CC}">
      <dgm:prSet custT="1"/>
      <dgm:spPr/>
      <dgm:t>
        <a:bodyPr/>
        <a:lstStyle/>
        <a:p>
          <a:r>
            <a:rPr lang="en-US" sz="1800" b="1" baseline="0"/>
            <a:t>OSHA</a:t>
          </a:r>
          <a:endParaRPr lang="en-US" sz="1800"/>
        </a:p>
      </dgm:t>
    </dgm:pt>
    <dgm:pt modelId="{C946C6F8-E6DE-A549-A350-65DCE86D1104}" type="parTrans" cxnId="{640035AC-D865-5B42-B6DE-BE2A12039FC6}">
      <dgm:prSet/>
      <dgm:spPr/>
      <dgm:t>
        <a:bodyPr/>
        <a:lstStyle/>
        <a:p>
          <a:endParaRPr lang="en-US" sz="1800"/>
        </a:p>
      </dgm:t>
    </dgm:pt>
    <dgm:pt modelId="{A3A77FF2-2F9E-5449-9AA1-491120732223}" type="sibTrans" cxnId="{640035AC-D865-5B42-B6DE-BE2A12039FC6}">
      <dgm:prSet/>
      <dgm:spPr/>
      <dgm:t>
        <a:bodyPr/>
        <a:lstStyle/>
        <a:p>
          <a:endParaRPr lang="en-US" sz="1800"/>
        </a:p>
      </dgm:t>
    </dgm:pt>
    <dgm:pt modelId="{DE6067B5-7DAC-B84C-8D99-1DD7BB375708}">
      <dgm:prSet custT="1"/>
      <dgm:spPr/>
      <dgm:t>
        <a:bodyPr/>
        <a:lstStyle/>
        <a:p>
          <a:r>
            <a:rPr lang="en-US" sz="1800" b="1" baseline="0"/>
            <a:t>Biosafety Standards</a:t>
          </a:r>
          <a:endParaRPr lang="en-US" sz="1800"/>
        </a:p>
      </dgm:t>
    </dgm:pt>
    <dgm:pt modelId="{76CB41D3-E227-0549-8EAF-49119E9E1B8B}" type="parTrans" cxnId="{33A2ED17-71A7-5042-9C8E-418CEBC31ECB}">
      <dgm:prSet/>
      <dgm:spPr/>
      <dgm:t>
        <a:bodyPr/>
        <a:lstStyle/>
        <a:p>
          <a:endParaRPr lang="en-US" sz="1800"/>
        </a:p>
      </dgm:t>
    </dgm:pt>
    <dgm:pt modelId="{E3FBB1FA-A38C-A64C-B4FF-B1DFA4A36B0B}" type="sibTrans" cxnId="{33A2ED17-71A7-5042-9C8E-418CEBC31ECB}">
      <dgm:prSet/>
      <dgm:spPr/>
      <dgm:t>
        <a:bodyPr/>
        <a:lstStyle/>
        <a:p>
          <a:endParaRPr lang="en-US" sz="1800"/>
        </a:p>
      </dgm:t>
    </dgm:pt>
    <dgm:pt modelId="{B545E12F-D2F5-6349-8716-8A97A6627001}">
      <dgm:prSet custT="1"/>
      <dgm:spPr/>
      <dgm:t>
        <a:bodyPr/>
        <a:lstStyle/>
        <a:p>
          <a:r>
            <a:rPr lang="en-US" sz="1800" b="1" baseline="0"/>
            <a:t>Quarantine and Isolation</a:t>
          </a:r>
          <a:endParaRPr lang="en-US" sz="1800"/>
        </a:p>
      </dgm:t>
    </dgm:pt>
    <dgm:pt modelId="{0286DD63-8090-B343-A3EE-ECEA13D3247E}" type="parTrans" cxnId="{D5953AA1-5CB0-BB47-866B-B9BACCE04189}">
      <dgm:prSet/>
      <dgm:spPr/>
      <dgm:t>
        <a:bodyPr/>
        <a:lstStyle/>
        <a:p>
          <a:endParaRPr lang="en-US" sz="1800"/>
        </a:p>
      </dgm:t>
    </dgm:pt>
    <dgm:pt modelId="{DED58270-E36A-1C49-8CE0-C967975FDF0A}" type="sibTrans" cxnId="{D5953AA1-5CB0-BB47-866B-B9BACCE04189}">
      <dgm:prSet/>
      <dgm:spPr/>
      <dgm:t>
        <a:bodyPr/>
        <a:lstStyle/>
        <a:p>
          <a:endParaRPr lang="en-US" sz="1800"/>
        </a:p>
      </dgm:t>
    </dgm:pt>
    <dgm:pt modelId="{23083B1B-E77E-9C47-AD25-39FAD4A29B58}">
      <dgm:prSet custT="1"/>
      <dgm:spPr/>
      <dgm:t>
        <a:bodyPr/>
        <a:lstStyle/>
        <a:p>
          <a:r>
            <a:rPr lang="en-US" sz="1800" b="1" baseline="0" dirty="0"/>
            <a:t>Drinking Water Standards</a:t>
          </a:r>
          <a:endParaRPr lang="en-US" sz="1800" dirty="0"/>
        </a:p>
      </dgm:t>
    </dgm:pt>
    <dgm:pt modelId="{B7494634-BB7E-2543-9D61-86622D7B33F5}" type="parTrans" cxnId="{E3470430-2DD3-4341-B7FD-9865CD4316D5}">
      <dgm:prSet/>
      <dgm:spPr/>
      <dgm:t>
        <a:bodyPr/>
        <a:lstStyle/>
        <a:p>
          <a:endParaRPr lang="en-US" sz="1800"/>
        </a:p>
      </dgm:t>
    </dgm:pt>
    <dgm:pt modelId="{B325512E-5AED-E347-8C81-BFF249423223}" type="sibTrans" cxnId="{E3470430-2DD3-4341-B7FD-9865CD4316D5}">
      <dgm:prSet/>
      <dgm:spPr/>
      <dgm:t>
        <a:bodyPr/>
        <a:lstStyle/>
        <a:p>
          <a:endParaRPr lang="en-US" sz="1800"/>
        </a:p>
      </dgm:t>
    </dgm:pt>
    <dgm:pt modelId="{6C1BF8A5-D149-0D40-974A-E665879E8771}" type="pres">
      <dgm:prSet presAssocID="{CC9A4F62-B989-CE44-AAB0-EE8B941FACB0}" presName="linear" presStyleCnt="0">
        <dgm:presLayoutVars>
          <dgm:animLvl val="lvl"/>
          <dgm:resizeHandles val="exact"/>
        </dgm:presLayoutVars>
      </dgm:prSet>
      <dgm:spPr/>
    </dgm:pt>
    <dgm:pt modelId="{C1A07BD2-E00B-DB4B-8921-518D4526D8F7}" type="pres">
      <dgm:prSet presAssocID="{EF5DE0F4-6117-844B-B155-77595A3ACA53}" presName="parentText" presStyleLbl="node1" presStyleIdx="0" presStyleCnt="7">
        <dgm:presLayoutVars>
          <dgm:chMax val="0"/>
          <dgm:bulletEnabled val="1"/>
        </dgm:presLayoutVars>
      </dgm:prSet>
      <dgm:spPr/>
    </dgm:pt>
    <dgm:pt modelId="{9A9C8AF3-845B-F444-9D65-26DF78FA778E}" type="pres">
      <dgm:prSet presAssocID="{76D3614C-5F9B-3941-96B9-DDDC5781A800}" presName="spacer" presStyleCnt="0"/>
      <dgm:spPr/>
    </dgm:pt>
    <dgm:pt modelId="{7C3BB9AC-B6FF-5F43-AA41-E185E474A113}" type="pres">
      <dgm:prSet presAssocID="{9F20B5E5-EFA3-AD46-BBAA-B1E073D1B2BE}" presName="parentText" presStyleLbl="node1" presStyleIdx="1" presStyleCnt="7">
        <dgm:presLayoutVars>
          <dgm:chMax val="0"/>
          <dgm:bulletEnabled val="1"/>
        </dgm:presLayoutVars>
      </dgm:prSet>
      <dgm:spPr/>
    </dgm:pt>
    <dgm:pt modelId="{FF95186D-EF29-534E-AEA0-A0CCB390A7FA}" type="pres">
      <dgm:prSet presAssocID="{2F349B91-ABF2-024D-BA5B-3FE423C78F86}" presName="spacer" presStyleCnt="0"/>
      <dgm:spPr/>
    </dgm:pt>
    <dgm:pt modelId="{A639C3F8-B768-B546-BF3D-7E9DD648D6C8}" type="pres">
      <dgm:prSet presAssocID="{EA26412C-9D70-834B-BB6E-0B05994918F8}" presName="parentText" presStyleLbl="node1" presStyleIdx="2" presStyleCnt="7">
        <dgm:presLayoutVars>
          <dgm:chMax val="0"/>
          <dgm:bulletEnabled val="1"/>
        </dgm:presLayoutVars>
      </dgm:prSet>
      <dgm:spPr/>
    </dgm:pt>
    <dgm:pt modelId="{7B768DBE-884F-9547-B817-2B39B0FE7881}" type="pres">
      <dgm:prSet presAssocID="{A8F4B72E-2C38-1746-9359-0B5165E894D2}" presName="spacer" presStyleCnt="0"/>
      <dgm:spPr/>
    </dgm:pt>
    <dgm:pt modelId="{0415E9AB-729E-8B40-95F2-C502D08B065E}" type="pres">
      <dgm:prSet presAssocID="{BD30F6F5-283D-114D-AE6A-400439A898CC}" presName="parentText" presStyleLbl="node1" presStyleIdx="3" presStyleCnt="7">
        <dgm:presLayoutVars>
          <dgm:chMax val="0"/>
          <dgm:bulletEnabled val="1"/>
        </dgm:presLayoutVars>
      </dgm:prSet>
      <dgm:spPr/>
    </dgm:pt>
    <dgm:pt modelId="{91BF2076-0E66-7E49-B852-8FE96CF3DC9B}" type="pres">
      <dgm:prSet presAssocID="{A3A77FF2-2F9E-5449-9AA1-491120732223}" presName="spacer" presStyleCnt="0"/>
      <dgm:spPr/>
    </dgm:pt>
    <dgm:pt modelId="{3A74FF51-8BC5-6749-8A72-12DDF59DA4F8}" type="pres">
      <dgm:prSet presAssocID="{DE6067B5-7DAC-B84C-8D99-1DD7BB375708}" presName="parentText" presStyleLbl="node1" presStyleIdx="4" presStyleCnt="7">
        <dgm:presLayoutVars>
          <dgm:chMax val="0"/>
          <dgm:bulletEnabled val="1"/>
        </dgm:presLayoutVars>
      </dgm:prSet>
      <dgm:spPr/>
    </dgm:pt>
    <dgm:pt modelId="{8C5D6411-CEE3-AB45-8D13-7FF56413A0B3}" type="pres">
      <dgm:prSet presAssocID="{E3FBB1FA-A38C-A64C-B4FF-B1DFA4A36B0B}" presName="spacer" presStyleCnt="0"/>
      <dgm:spPr/>
    </dgm:pt>
    <dgm:pt modelId="{AF1308CF-ABD5-E84B-83E6-2B265D5071A7}" type="pres">
      <dgm:prSet presAssocID="{B545E12F-D2F5-6349-8716-8A97A6627001}" presName="parentText" presStyleLbl="node1" presStyleIdx="5" presStyleCnt="7">
        <dgm:presLayoutVars>
          <dgm:chMax val="0"/>
          <dgm:bulletEnabled val="1"/>
        </dgm:presLayoutVars>
      </dgm:prSet>
      <dgm:spPr/>
    </dgm:pt>
    <dgm:pt modelId="{179D5736-9C1F-DD45-B735-91C7D0A2AD27}" type="pres">
      <dgm:prSet presAssocID="{DED58270-E36A-1C49-8CE0-C967975FDF0A}" presName="spacer" presStyleCnt="0"/>
      <dgm:spPr/>
    </dgm:pt>
    <dgm:pt modelId="{41783526-2EF2-9F47-BFA0-D9701873B78D}" type="pres">
      <dgm:prSet presAssocID="{23083B1B-E77E-9C47-AD25-39FAD4A29B58}" presName="parentText" presStyleLbl="node1" presStyleIdx="6" presStyleCnt="7">
        <dgm:presLayoutVars>
          <dgm:chMax val="0"/>
          <dgm:bulletEnabled val="1"/>
        </dgm:presLayoutVars>
      </dgm:prSet>
      <dgm:spPr/>
    </dgm:pt>
  </dgm:ptLst>
  <dgm:cxnLst>
    <dgm:cxn modelId="{2F13EF10-5647-3240-9F6E-7823D2AC7AF1}" type="presOf" srcId="{23083B1B-E77E-9C47-AD25-39FAD4A29B58}" destId="{41783526-2EF2-9F47-BFA0-D9701873B78D}" srcOrd="0" destOrd="0" presId="urn:microsoft.com/office/officeart/2005/8/layout/vList2"/>
    <dgm:cxn modelId="{33A2ED17-71A7-5042-9C8E-418CEBC31ECB}" srcId="{CC9A4F62-B989-CE44-AAB0-EE8B941FACB0}" destId="{DE6067B5-7DAC-B84C-8D99-1DD7BB375708}" srcOrd="4" destOrd="0" parTransId="{76CB41D3-E227-0549-8EAF-49119E9E1B8B}" sibTransId="{E3FBB1FA-A38C-A64C-B4FF-B1DFA4A36B0B}"/>
    <dgm:cxn modelId="{E3470430-2DD3-4341-B7FD-9865CD4316D5}" srcId="{CC9A4F62-B989-CE44-AAB0-EE8B941FACB0}" destId="{23083B1B-E77E-9C47-AD25-39FAD4A29B58}" srcOrd="6" destOrd="0" parTransId="{B7494634-BB7E-2543-9D61-86622D7B33F5}" sibTransId="{B325512E-5AED-E347-8C81-BFF249423223}"/>
    <dgm:cxn modelId="{5D096A44-945C-EF4A-873C-75EF41C9AD41}" type="presOf" srcId="{EA26412C-9D70-834B-BB6E-0B05994918F8}" destId="{A639C3F8-B768-B546-BF3D-7E9DD648D6C8}" srcOrd="0" destOrd="0" presId="urn:microsoft.com/office/officeart/2005/8/layout/vList2"/>
    <dgm:cxn modelId="{990DE266-F257-C94D-B609-9AD66639A519}" type="presOf" srcId="{EF5DE0F4-6117-844B-B155-77595A3ACA53}" destId="{C1A07BD2-E00B-DB4B-8921-518D4526D8F7}" srcOrd="0" destOrd="0" presId="urn:microsoft.com/office/officeart/2005/8/layout/vList2"/>
    <dgm:cxn modelId="{DFAA317B-1087-D44D-B3D7-9901118DF0DF}" srcId="{CC9A4F62-B989-CE44-AAB0-EE8B941FACB0}" destId="{EA26412C-9D70-834B-BB6E-0B05994918F8}" srcOrd="2" destOrd="0" parTransId="{C2CBF849-724B-D440-824A-A41B611C708E}" sibTransId="{A8F4B72E-2C38-1746-9359-0B5165E894D2}"/>
    <dgm:cxn modelId="{D013499F-D6CC-9D44-AFF7-E0BF0CC4675C}" type="presOf" srcId="{BD30F6F5-283D-114D-AE6A-400439A898CC}" destId="{0415E9AB-729E-8B40-95F2-C502D08B065E}" srcOrd="0" destOrd="0" presId="urn:microsoft.com/office/officeart/2005/8/layout/vList2"/>
    <dgm:cxn modelId="{D5953AA1-5CB0-BB47-866B-B9BACCE04189}" srcId="{CC9A4F62-B989-CE44-AAB0-EE8B941FACB0}" destId="{B545E12F-D2F5-6349-8716-8A97A6627001}" srcOrd="5" destOrd="0" parTransId="{0286DD63-8090-B343-A3EE-ECEA13D3247E}" sibTransId="{DED58270-E36A-1C49-8CE0-C967975FDF0A}"/>
    <dgm:cxn modelId="{2F2734A2-972C-D646-9043-EFA7D39AABCB}" type="presOf" srcId="{B545E12F-D2F5-6349-8716-8A97A6627001}" destId="{AF1308CF-ABD5-E84B-83E6-2B265D5071A7}" srcOrd="0" destOrd="0" presId="urn:microsoft.com/office/officeart/2005/8/layout/vList2"/>
    <dgm:cxn modelId="{E0FDE4A9-7797-1643-9901-C4CBCE5C41BD}" type="presOf" srcId="{9F20B5E5-EFA3-AD46-BBAA-B1E073D1B2BE}" destId="{7C3BB9AC-B6FF-5F43-AA41-E185E474A113}" srcOrd="0" destOrd="0" presId="urn:microsoft.com/office/officeart/2005/8/layout/vList2"/>
    <dgm:cxn modelId="{640035AC-D865-5B42-B6DE-BE2A12039FC6}" srcId="{CC9A4F62-B989-CE44-AAB0-EE8B941FACB0}" destId="{BD30F6F5-283D-114D-AE6A-400439A898CC}" srcOrd="3" destOrd="0" parTransId="{C946C6F8-E6DE-A549-A350-65DCE86D1104}" sibTransId="{A3A77FF2-2F9E-5449-9AA1-491120732223}"/>
    <dgm:cxn modelId="{82E4E4B0-0D5B-F54B-8463-751C2808D0F1}" srcId="{CC9A4F62-B989-CE44-AAB0-EE8B941FACB0}" destId="{EF5DE0F4-6117-844B-B155-77595A3ACA53}" srcOrd="0" destOrd="0" parTransId="{F9206C5F-7F08-CA40-BD7A-46912F6B4732}" sibTransId="{76D3614C-5F9B-3941-96B9-DDDC5781A800}"/>
    <dgm:cxn modelId="{956167B7-6E7F-0C4F-911A-86F095F05527}" srcId="{CC9A4F62-B989-CE44-AAB0-EE8B941FACB0}" destId="{9F20B5E5-EFA3-AD46-BBAA-B1E073D1B2BE}" srcOrd="1" destOrd="0" parTransId="{D7BE4997-7F48-5E46-96C9-E9AB55425D79}" sibTransId="{2F349B91-ABF2-024D-BA5B-3FE423C78F86}"/>
    <dgm:cxn modelId="{FD074DBC-4287-6B44-B730-4355225D1C91}" type="presOf" srcId="{CC9A4F62-B989-CE44-AAB0-EE8B941FACB0}" destId="{6C1BF8A5-D149-0D40-974A-E665879E8771}" srcOrd="0" destOrd="0" presId="urn:microsoft.com/office/officeart/2005/8/layout/vList2"/>
    <dgm:cxn modelId="{A576D3C3-7B0D-D440-AF95-7D50D7601785}" type="presOf" srcId="{DE6067B5-7DAC-B84C-8D99-1DD7BB375708}" destId="{3A74FF51-8BC5-6749-8A72-12DDF59DA4F8}" srcOrd="0" destOrd="0" presId="urn:microsoft.com/office/officeart/2005/8/layout/vList2"/>
    <dgm:cxn modelId="{19B595EE-2321-DE49-A1BB-E519579B34D1}" type="presParOf" srcId="{6C1BF8A5-D149-0D40-974A-E665879E8771}" destId="{C1A07BD2-E00B-DB4B-8921-518D4526D8F7}" srcOrd="0" destOrd="0" presId="urn:microsoft.com/office/officeart/2005/8/layout/vList2"/>
    <dgm:cxn modelId="{D3681520-34A3-9044-B9B7-3EED15BF0DA5}" type="presParOf" srcId="{6C1BF8A5-D149-0D40-974A-E665879E8771}" destId="{9A9C8AF3-845B-F444-9D65-26DF78FA778E}" srcOrd="1" destOrd="0" presId="urn:microsoft.com/office/officeart/2005/8/layout/vList2"/>
    <dgm:cxn modelId="{220854C0-47A5-7D43-BDA1-0015BA2ACA31}" type="presParOf" srcId="{6C1BF8A5-D149-0D40-974A-E665879E8771}" destId="{7C3BB9AC-B6FF-5F43-AA41-E185E474A113}" srcOrd="2" destOrd="0" presId="urn:microsoft.com/office/officeart/2005/8/layout/vList2"/>
    <dgm:cxn modelId="{20BE83F5-2ACF-744A-881A-18DC46A6BA8C}" type="presParOf" srcId="{6C1BF8A5-D149-0D40-974A-E665879E8771}" destId="{FF95186D-EF29-534E-AEA0-A0CCB390A7FA}" srcOrd="3" destOrd="0" presId="urn:microsoft.com/office/officeart/2005/8/layout/vList2"/>
    <dgm:cxn modelId="{1435F138-F108-0A4D-ACD7-A3EF814E5582}" type="presParOf" srcId="{6C1BF8A5-D149-0D40-974A-E665879E8771}" destId="{A639C3F8-B768-B546-BF3D-7E9DD648D6C8}" srcOrd="4" destOrd="0" presId="urn:microsoft.com/office/officeart/2005/8/layout/vList2"/>
    <dgm:cxn modelId="{75331C9E-C7AC-7D48-B057-57C01E5F984A}" type="presParOf" srcId="{6C1BF8A5-D149-0D40-974A-E665879E8771}" destId="{7B768DBE-884F-9547-B817-2B39B0FE7881}" srcOrd="5" destOrd="0" presId="urn:microsoft.com/office/officeart/2005/8/layout/vList2"/>
    <dgm:cxn modelId="{6C683A04-2800-7544-80CC-CDB956DE70CC}" type="presParOf" srcId="{6C1BF8A5-D149-0D40-974A-E665879E8771}" destId="{0415E9AB-729E-8B40-95F2-C502D08B065E}" srcOrd="6" destOrd="0" presId="urn:microsoft.com/office/officeart/2005/8/layout/vList2"/>
    <dgm:cxn modelId="{CFCABC55-E915-1E4C-A1C9-6F78411949BD}" type="presParOf" srcId="{6C1BF8A5-D149-0D40-974A-E665879E8771}" destId="{91BF2076-0E66-7E49-B852-8FE96CF3DC9B}" srcOrd="7" destOrd="0" presId="urn:microsoft.com/office/officeart/2005/8/layout/vList2"/>
    <dgm:cxn modelId="{6CD8135C-7904-E548-AEA5-22DC59CB44EF}" type="presParOf" srcId="{6C1BF8A5-D149-0D40-974A-E665879E8771}" destId="{3A74FF51-8BC5-6749-8A72-12DDF59DA4F8}" srcOrd="8" destOrd="0" presId="urn:microsoft.com/office/officeart/2005/8/layout/vList2"/>
    <dgm:cxn modelId="{501D778C-C2D2-074F-B3AE-E5AC680B5329}" type="presParOf" srcId="{6C1BF8A5-D149-0D40-974A-E665879E8771}" destId="{8C5D6411-CEE3-AB45-8D13-7FF56413A0B3}" srcOrd="9" destOrd="0" presId="urn:microsoft.com/office/officeart/2005/8/layout/vList2"/>
    <dgm:cxn modelId="{9A67EC41-C423-DB40-B656-81A30EDD933C}" type="presParOf" srcId="{6C1BF8A5-D149-0D40-974A-E665879E8771}" destId="{AF1308CF-ABD5-E84B-83E6-2B265D5071A7}" srcOrd="10" destOrd="0" presId="urn:microsoft.com/office/officeart/2005/8/layout/vList2"/>
    <dgm:cxn modelId="{56B46CC7-402B-8A44-9196-F60C00DCF028}" type="presParOf" srcId="{6C1BF8A5-D149-0D40-974A-E665879E8771}" destId="{179D5736-9C1F-DD45-B735-91C7D0A2AD27}" srcOrd="11" destOrd="0" presId="urn:microsoft.com/office/officeart/2005/8/layout/vList2"/>
    <dgm:cxn modelId="{3D89A015-D5D0-724F-A756-C823395683EF}" type="presParOf" srcId="{6C1BF8A5-D149-0D40-974A-E665879E8771}" destId="{41783526-2EF2-9F47-BFA0-D9701873B78D}"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DC506F-8FB9-4244-A1E1-BB09A8773239}" type="doc">
      <dgm:prSet loTypeId="urn:microsoft.com/office/officeart/2005/8/layout/vList2" loCatId="list" qsTypeId="urn:microsoft.com/office/officeart/2005/8/quickstyle/simple3" qsCatId="simple" csTypeId="urn:microsoft.com/office/officeart/2005/8/colors/accent2_1" csCatId="accent2" phldr="1"/>
      <dgm:spPr/>
      <dgm:t>
        <a:bodyPr/>
        <a:lstStyle/>
        <a:p>
          <a:endParaRPr lang="en-US"/>
        </a:p>
      </dgm:t>
    </dgm:pt>
    <dgm:pt modelId="{C67D129F-785F-AA48-9E1B-7E1EBF05A490}">
      <dgm:prSet custT="1"/>
      <dgm:spPr/>
      <dgm:t>
        <a:bodyPr/>
        <a:lstStyle/>
        <a:p>
          <a:r>
            <a:rPr lang="en-US" sz="1800" b="1" baseline="0" dirty="0"/>
            <a:t>FDA, USDA and state food inspections</a:t>
          </a:r>
          <a:endParaRPr lang="en-US" sz="1800" b="1" dirty="0"/>
        </a:p>
      </dgm:t>
    </dgm:pt>
    <dgm:pt modelId="{D0EA9099-9452-374E-A1CB-EE9866F3ED97}" type="parTrans" cxnId="{551D0AB6-CB3D-A04C-9D76-F346BAB3D3AC}">
      <dgm:prSet/>
      <dgm:spPr/>
      <dgm:t>
        <a:bodyPr/>
        <a:lstStyle/>
        <a:p>
          <a:endParaRPr lang="en-US" sz="1800" b="1"/>
        </a:p>
      </dgm:t>
    </dgm:pt>
    <dgm:pt modelId="{CC2292F3-C5DA-D745-A2F9-42FBEC6E627A}" type="sibTrans" cxnId="{551D0AB6-CB3D-A04C-9D76-F346BAB3D3AC}">
      <dgm:prSet/>
      <dgm:spPr/>
      <dgm:t>
        <a:bodyPr/>
        <a:lstStyle/>
        <a:p>
          <a:endParaRPr lang="en-US" sz="1800" b="1"/>
        </a:p>
      </dgm:t>
    </dgm:pt>
    <dgm:pt modelId="{FE39CDD4-C573-6547-81E8-26B6C2CA5B7A}">
      <dgm:prSet custT="1"/>
      <dgm:spPr/>
      <dgm:t>
        <a:bodyPr/>
        <a:lstStyle/>
        <a:p>
          <a:r>
            <a:rPr lang="en-US" sz="1800" b="1" baseline="0" dirty="0"/>
            <a:t>Food fortification (flour, salt)</a:t>
          </a:r>
          <a:endParaRPr lang="en-US" sz="1800" b="1" dirty="0"/>
        </a:p>
      </dgm:t>
    </dgm:pt>
    <dgm:pt modelId="{D95D8210-CFE7-5A40-93C3-7F8EC8ACDE77}" type="parTrans" cxnId="{FD46DDE3-FD07-D44D-97D4-EF48BF8F62F8}">
      <dgm:prSet/>
      <dgm:spPr/>
      <dgm:t>
        <a:bodyPr/>
        <a:lstStyle/>
        <a:p>
          <a:endParaRPr lang="en-US" sz="1800" b="1"/>
        </a:p>
      </dgm:t>
    </dgm:pt>
    <dgm:pt modelId="{2D192A3A-0091-2C4E-87EC-C8F604C1584B}" type="sibTrans" cxnId="{FD46DDE3-FD07-D44D-97D4-EF48BF8F62F8}">
      <dgm:prSet/>
      <dgm:spPr/>
      <dgm:t>
        <a:bodyPr/>
        <a:lstStyle/>
        <a:p>
          <a:endParaRPr lang="en-US" sz="1800" b="1"/>
        </a:p>
      </dgm:t>
    </dgm:pt>
    <dgm:pt modelId="{3CA1E4AA-92E4-9C40-AB89-63584D906D14}">
      <dgm:prSet custT="1"/>
      <dgm:spPr/>
      <dgm:t>
        <a:bodyPr/>
        <a:lstStyle/>
        <a:p>
          <a:r>
            <a:rPr lang="en-US" sz="1800" b="1" baseline="0"/>
            <a:t>School Lunch Programs</a:t>
          </a:r>
          <a:endParaRPr lang="en-US" sz="1800" b="1"/>
        </a:p>
      </dgm:t>
    </dgm:pt>
    <dgm:pt modelId="{FB66A0FE-F291-7F46-9CCD-F7F4B905F4D2}" type="parTrans" cxnId="{9743720E-EE3C-6E44-AF04-22BEDEEE0397}">
      <dgm:prSet/>
      <dgm:spPr/>
      <dgm:t>
        <a:bodyPr/>
        <a:lstStyle/>
        <a:p>
          <a:endParaRPr lang="en-US" sz="1800" b="1"/>
        </a:p>
      </dgm:t>
    </dgm:pt>
    <dgm:pt modelId="{3B39AAB2-D43C-624A-B12D-D5F401294FE9}" type="sibTrans" cxnId="{9743720E-EE3C-6E44-AF04-22BEDEEE0397}">
      <dgm:prSet/>
      <dgm:spPr/>
      <dgm:t>
        <a:bodyPr/>
        <a:lstStyle/>
        <a:p>
          <a:endParaRPr lang="en-US" sz="1800" b="1"/>
        </a:p>
      </dgm:t>
    </dgm:pt>
    <dgm:pt modelId="{6F027A71-FC3F-2C41-B0C7-B72C4C210B04}">
      <dgm:prSet custT="1"/>
      <dgm:spPr/>
      <dgm:t>
        <a:bodyPr/>
        <a:lstStyle/>
        <a:p>
          <a:r>
            <a:rPr lang="en-US" sz="1800" b="1" baseline="0" dirty="0"/>
            <a:t>Women, Infants, and Children Program (WIC)</a:t>
          </a:r>
          <a:endParaRPr lang="en-US" sz="1800" b="1" dirty="0"/>
        </a:p>
      </dgm:t>
    </dgm:pt>
    <dgm:pt modelId="{224FF8A3-0765-404D-BF12-418102000FF6}" type="parTrans" cxnId="{6F12A1F1-0AED-8247-82BD-0B680AD087F6}">
      <dgm:prSet/>
      <dgm:spPr/>
      <dgm:t>
        <a:bodyPr/>
        <a:lstStyle/>
        <a:p>
          <a:endParaRPr lang="en-US" sz="1800" b="1"/>
        </a:p>
      </dgm:t>
    </dgm:pt>
    <dgm:pt modelId="{FED1C14E-5082-DD41-84A4-C97BCDC48F20}" type="sibTrans" cxnId="{6F12A1F1-0AED-8247-82BD-0B680AD087F6}">
      <dgm:prSet/>
      <dgm:spPr/>
      <dgm:t>
        <a:bodyPr/>
        <a:lstStyle/>
        <a:p>
          <a:endParaRPr lang="en-US" sz="1800" b="1"/>
        </a:p>
      </dgm:t>
    </dgm:pt>
    <dgm:pt modelId="{A6BDE647-E3E6-D742-A77B-92D9C1388710}">
      <dgm:prSet custT="1"/>
      <dgm:spPr/>
      <dgm:t>
        <a:bodyPr/>
        <a:lstStyle/>
        <a:p>
          <a:r>
            <a:rPr lang="en-US" sz="1800" b="1" baseline="0"/>
            <a:t>Newborn Screening</a:t>
          </a:r>
          <a:endParaRPr lang="en-US" sz="1800" b="1"/>
        </a:p>
      </dgm:t>
    </dgm:pt>
    <dgm:pt modelId="{70316AFF-63F3-0649-8C42-8B4A390663A4}" type="parTrans" cxnId="{EB39519E-3C05-CA4B-865C-F6B0D0DAAE70}">
      <dgm:prSet/>
      <dgm:spPr/>
      <dgm:t>
        <a:bodyPr/>
        <a:lstStyle/>
        <a:p>
          <a:endParaRPr lang="en-US" sz="1800" b="1"/>
        </a:p>
      </dgm:t>
    </dgm:pt>
    <dgm:pt modelId="{8925D8E0-F50D-9548-B024-F45E40595D12}" type="sibTrans" cxnId="{EB39519E-3C05-CA4B-865C-F6B0D0DAAE70}">
      <dgm:prSet/>
      <dgm:spPr/>
      <dgm:t>
        <a:bodyPr/>
        <a:lstStyle/>
        <a:p>
          <a:endParaRPr lang="en-US" sz="1800" b="1"/>
        </a:p>
      </dgm:t>
    </dgm:pt>
    <dgm:pt modelId="{B01C78D9-7FB8-614C-B5A2-7CF22526DB07}">
      <dgm:prSet custT="1"/>
      <dgm:spPr/>
      <dgm:t>
        <a:bodyPr/>
        <a:lstStyle/>
        <a:p>
          <a:r>
            <a:rPr lang="en-US" sz="1800" b="1" baseline="0" dirty="0"/>
            <a:t>Master Settlement Agreement</a:t>
          </a:r>
          <a:endParaRPr lang="en-US" sz="1800" b="1" dirty="0"/>
        </a:p>
      </dgm:t>
    </dgm:pt>
    <dgm:pt modelId="{86E82903-4FA8-2C4A-91C7-38242684247A}" type="parTrans" cxnId="{B218622A-88FE-684E-BDA7-41F48DBFE89E}">
      <dgm:prSet/>
      <dgm:spPr/>
      <dgm:t>
        <a:bodyPr/>
        <a:lstStyle/>
        <a:p>
          <a:endParaRPr lang="en-US" sz="1800" b="1"/>
        </a:p>
      </dgm:t>
    </dgm:pt>
    <dgm:pt modelId="{5F287ECF-3033-4041-ADA5-5717A08F006D}" type="sibTrans" cxnId="{B218622A-88FE-684E-BDA7-41F48DBFE89E}">
      <dgm:prSet/>
      <dgm:spPr/>
      <dgm:t>
        <a:bodyPr/>
        <a:lstStyle/>
        <a:p>
          <a:endParaRPr lang="en-US" sz="1800" b="1"/>
        </a:p>
      </dgm:t>
    </dgm:pt>
    <dgm:pt modelId="{F447982C-319D-1644-9838-6D467AA6B628}">
      <dgm:prSet custT="1"/>
      <dgm:spPr/>
      <dgm:t>
        <a:bodyPr/>
        <a:lstStyle/>
        <a:p>
          <a:r>
            <a:rPr lang="en-US" sz="1800" b="1" dirty="0"/>
            <a:t>Clean Indoor Air laws</a:t>
          </a:r>
        </a:p>
      </dgm:t>
    </dgm:pt>
    <dgm:pt modelId="{BE2E5500-D2CE-1E4F-98DE-7477732D2936}" type="parTrans" cxnId="{29B542DE-71C0-C642-9C03-AFDC5CDA982D}">
      <dgm:prSet/>
      <dgm:spPr/>
      <dgm:t>
        <a:bodyPr/>
        <a:lstStyle/>
        <a:p>
          <a:endParaRPr lang="en-US" sz="1800" b="1"/>
        </a:p>
      </dgm:t>
    </dgm:pt>
    <dgm:pt modelId="{8A8E7733-C2CE-CE41-AC41-CB14559E4BC5}" type="sibTrans" cxnId="{29B542DE-71C0-C642-9C03-AFDC5CDA982D}">
      <dgm:prSet/>
      <dgm:spPr/>
      <dgm:t>
        <a:bodyPr/>
        <a:lstStyle/>
        <a:p>
          <a:endParaRPr lang="en-US" sz="1800" b="1"/>
        </a:p>
      </dgm:t>
    </dgm:pt>
    <dgm:pt modelId="{C1BC1212-63CF-9B44-BDA8-16B067497B88}" type="pres">
      <dgm:prSet presAssocID="{0BDC506F-8FB9-4244-A1E1-BB09A8773239}" presName="linear" presStyleCnt="0">
        <dgm:presLayoutVars>
          <dgm:animLvl val="lvl"/>
          <dgm:resizeHandles val="exact"/>
        </dgm:presLayoutVars>
      </dgm:prSet>
      <dgm:spPr/>
    </dgm:pt>
    <dgm:pt modelId="{848C8EFF-042B-3548-A820-F6BEFF352EB2}" type="pres">
      <dgm:prSet presAssocID="{C67D129F-785F-AA48-9E1B-7E1EBF05A490}" presName="parentText" presStyleLbl="node1" presStyleIdx="0" presStyleCnt="7">
        <dgm:presLayoutVars>
          <dgm:chMax val="0"/>
          <dgm:bulletEnabled val="1"/>
        </dgm:presLayoutVars>
      </dgm:prSet>
      <dgm:spPr/>
    </dgm:pt>
    <dgm:pt modelId="{3AEEA374-DA30-AA4A-99F7-28B7181E5194}" type="pres">
      <dgm:prSet presAssocID="{CC2292F3-C5DA-D745-A2F9-42FBEC6E627A}" presName="spacer" presStyleCnt="0"/>
      <dgm:spPr/>
    </dgm:pt>
    <dgm:pt modelId="{C59BB615-47DB-D340-B31B-8E4C72C29A60}" type="pres">
      <dgm:prSet presAssocID="{FE39CDD4-C573-6547-81E8-26B6C2CA5B7A}" presName="parentText" presStyleLbl="node1" presStyleIdx="1" presStyleCnt="7">
        <dgm:presLayoutVars>
          <dgm:chMax val="0"/>
          <dgm:bulletEnabled val="1"/>
        </dgm:presLayoutVars>
      </dgm:prSet>
      <dgm:spPr/>
    </dgm:pt>
    <dgm:pt modelId="{CC7AFB45-F0B8-874E-962D-BF05BBE488DB}" type="pres">
      <dgm:prSet presAssocID="{2D192A3A-0091-2C4E-87EC-C8F604C1584B}" presName="spacer" presStyleCnt="0"/>
      <dgm:spPr/>
    </dgm:pt>
    <dgm:pt modelId="{0FEBB2A6-588A-4A40-A2A8-05E175B29335}" type="pres">
      <dgm:prSet presAssocID="{3CA1E4AA-92E4-9C40-AB89-63584D906D14}" presName="parentText" presStyleLbl="node1" presStyleIdx="2" presStyleCnt="7">
        <dgm:presLayoutVars>
          <dgm:chMax val="0"/>
          <dgm:bulletEnabled val="1"/>
        </dgm:presLayoutVars>
      </dgm:prSet>
      <dgm:spPr/>
    </dgm:pt>
    <dgm:pt modelId="{65FF8519-7C68-D348-8697-4715616F2B64}" type="pres">
      <dgm:prSet presAssocID="{3B39AAB2-D43C-624A-B12D-D5F401294FE9}" presName="spacer" presStyleCnt="0"/>
      <dgm:spPr/>
    </dgm:pt>
    <dgm:pt modelId="{C7FD6CBE-7640-914C-8B85-DF45CB6CBB42}" type="pres">
      <dgm:prSet presAssocID="{6F027A71-FC3F-2C41-B0C7-B72C4C210B04}" presName="parentText" presStyleLbl="node1" presStyleIdx="3" presStyleCnt="7">
        <dgm:presLayoutVars>
          <dgm:chMax val="0"/>
          <dgm:bulletEnabled val="1"/>
        </dgm:presLayoutVars>
      </dgm:prSet>
      <dgm:spPr/>
    </dgm:pt>
    <dgm:pt modelId="{86570F26-53B0-F14F-8854-D5E4774C1930}" type="pres">
      <dgm:prSet presAssocID="{FED1C14E-5082-DD41-84A4-C97BCDC48F20}" presName="spacer" presStyleCnt="0"/>
      <dgm:spPr/>
    </dgm:pt>
    <dgm:pt modelId="{82E011C0-2109-9F4B-A0DE-E52B5E4D8318}" type="pres">
      <dgm:prSet presAssocID="{A6BDE647-E3E6-D742-A77B-92D9C1388710}" presName="parentText" presStyleLbl="node1" presStyleIdx="4" presStyleCnt="7">
        <dgm:presLayoutVars>
          <dgm:chMax val="0"/>
          <dgm:bulletEnabled val="1"/>
        </dgm:presLayoutVars>
      </dgm:prSet>
      <dgm:spPr/>
    </dgm:pt>
    <dgm:pt modelId="{2B4DDD35-C80C-7B4E-B312-49F5736B8520}" type="pres">
      <dgm:prSet presAssocID="{8925D8E0-F50D-9548-B024-F45E40595D12}" presName="spacer" presStyleCnt="0"/>
      <dgm:spPr/>
    </dgm:pt>
    <dgm:pt modelId="{C2055682-A653-7644-8477-330E97608486}" type="pres">
      <dgm:prSet presAssocID="{B01C78D9-7FB8-614C-B5A2-7CF22526DB07}" presName="parentText" presStyleLbl="node1" presStyleIdx="5" presStyleCnt="7">
        <dgm:presLayoutVars>
          <dgm:chMax val="0"/>
          <dgm:bulletEnabled val="1"/>
        </dgm:presLayoutVars>
      </dgm:prSet>
      <dgm:spPr/>
    </dgm:pt>
    <dgm:pt modelId="{AD393D7E-74E4-9143-90C8-A6EC239A342F}" type="pres">
      <dgm:prSet presAssocID="{5F287ECF-3033-4041-ADA5-5717A08F006D}" presName="spacer" presStyleCnt="0"/>
      <dgm:spPr/>
    </dgm:pt>
    <dgm:pt modelId="{37567638-2F95-704C-AAE9-8DB099B1B42E}" type="pres">
      <dgm:prSet presAssocID="{F447982C-319D-1644-9838-6D467AA6B628}" presName="parentText" presStyleLbl="node1" presStyleIdx="6" presStyleCnt="7">
        <dgm:presLayoutVars>
          <dgm:chMax val="0"/>
          <dgm:bulletEnabled val="1"/>
        </dgm:presLayoutVars>
      </dgm:prSet>
      <dgm:spPr/>
    </dgm:pt>
  </dgm:ptLst>
  <dgm:cxnLst>
    <dgm:cxn modelId="{9743720E-EE3C-6E44-AF04-22BEDEEE0397}" srcId="{0BDC506F-8FB9-4244-A1E1-BB09A8773239}" destId="{3CA1E4AA-92E4-9C40-AB89-63584D906D14}" srcOrd="2" destOrd="0" parTransId="{FB66A0FE-F291-7F46-9CCD-F7F4B905F4D2}" sibTransId="{3B39AAB2-D43C-624A-B12D-D5F401294FE9}"/>
    <dgm:cxn modelId="{473D2E16-3865-4243-B937-CC1DFD89617C}" type="presOf" srcId="{FE39CDD4-C573-6547-81E8-26B6C2CA5B7A}" destId="{C59BB615-47DB-D340-B31B-8E4C72C29A60}" srcOrd="0" destOrd="0" presId="urn:microsoft.com/office/officeart/2005/8/layout/vList2"/>
    <dgm:cxn modelId="{1567F61E-88E2-3E4F-A10A-7D372E2B9007}" type="presOf" srcId="{F447982C-319D-1644-9838-6D467AA6B628}" destId="{37567638-2F95-704C-AAE9-8DB099B1B42E}" srcOrd="0" destOrd="0" presId="urn:microsoft.com/office/officeart/2005/8/layout/vList2"/>
    <dgm:cxn modelId="{D011A222-BA5C-BC44-BF27-B84771CEBB4F}" type="presOf" srcId="{6F027A71-FC3F-2C41-B0C7-B72C4C210B04}" destId="{C7FD6CBE-7640-914C-8B85-DF45CB6CBB42}" srcOrd="0" destOrd="0" presId="urn:microsoft.com/office/officeart/2005/8/layout/vList2"/>
    <dgm:cxn modelId="{B218622A-88FE-684E-BDA7-41F48DBFE89E}" srcId="{0BDC506F-8FB9-4244-A1E1-BB09A8773239}" destId="{B01C78D9-7FB8-614C-B5A2-7CF22526DB07}" srcOrd="5" destOrd="0" parTransId="{86E82903-4FA8-2C4A-91C7-38242684247A}" sibTransId="{5F287ECF-3033-4041-ADA5-5717A08F006D}"/>
    <dgm:cxn modelId="{71346530-9B67-CE49-82F3-200DE07D623C}" type="presOf" srcId="{3CA1E4AA-92E4-9C40-AB89-63584D906D14}" destId="{0FEBB2A6-588A-4A40-A2A8-05E175B29335}" srcOrd="0" destOrd="0" presId="urn:microsoft.com/office/officeart/2005/8/layout/vList2"/>
    <dgm:cxn modelId="{30198E70-78BB-4E4B-999C-61AEFEC6903D}" type="presOf" srcId="{B01C78D9-7FB8-614C-B5A2-7CF22526DB07}" destId="{C2055682-A653-7644-8477-330E97608486}" srcOrd="0" destOrd="0" presId="urn:microsoft.com/office/officeart/2005/8/layout/vList2"/>
    <dgm:cxn modelId="{B507A091-4E08-554B-8939-CADBC4AC10E3}" type="presOf" srcId="{A6BDE647-E3E6-D742-A77B-92D9C1388710}" destId="{82E011C0-2109-9F4B-A0DE-E52B5E4D8318}" srcOrd="0" destOrd="0" presId="urn:microsoft.com/office/officeart/2005/8/layout/vList2"/>
    <dgm:cxn modelId="{8C88039C-7F47-7147-8359-4C21641ADA19}" type="presOf" srcId="{0BDC506F-8FB9-4244-A1E1-BB09A8773239}" destId="{C1BC1212-63CF-9B44-BDA8-16B067497B88}" srcOrd="0" destOrd="0" presId="urn:microsoft.com/office/officeart/2005/8/layout/vList2"/>
    <dgm:cxn modelId="{EB39519E-3C05-CA4B-865C-F6B0D0DAAE70}" srcId="{0BDC506F-8FB9-4244-A1E1-BB09A8773239}" destId="{A6BDE647-E3E6-D742-A77B-92D9C1388710}" srcOrd="4" destOrd="0" parTransId="{70316AFF-63F3-0649-8C42-8B4A390663A4}" sibTransId="{8925D8E0-F50D-9548-B024-F45E40595D12}"/>
    <dgm:cxn modelId="{551D0AB6-CB3D-A04C-9D76-F346BAB3D3AC}" srcId="{0BDC506F-8FB9-4244-A1E1-BB09A8773239}" destId="{C67D129F-785F-AA48-9E1B-7E1EBF05A490}" srcOrd="0" destOrd="0" parTransId="{D0EA9099-9452-374E-A1CB-EE9866F3ED97}" sibTransId="{CC2292F3-C5DA-D745-A2F9-42FBEC6E627A}"/>
    <dgm:cxn modelId="{27EE50CC-1BCC-4949-A408-A6F261B956E2}" type="presOf" srcId="{C67D129F-785F-AA48-9E1B-7E1EBF05A490}" destId="{848C8EFF-042B-3548-A820-F6BEFF352EB2}" srcOrd="0" destOrd="0" presId="urn:microsoft.com/office/officeart/2005/8/layout/vList2"/>
    <dgm:cxn modelId="{29B542DE-71C0-C642-9C03-AFDC5CDA982D}" srcId="{0BDC506F-8FB9-4244-A1E1-BB09A8773239}" destId="{F447982C-319D-1644-9838-6D467AA6B628}" srcOrd="6" destOrd="0" parTransId="{BE2E5500-D2CE-1E4F-98DE-7477732D2936}" sibTransId="{8A8E7733-C2CE-CE41-AC41-CB14559E4BC5}"/>
    <dgm:cxn modelId="{FD46DDE3-FD07-D44D-97D4-EF48BF8F62F8}" srcId="{0BDC506F-8FB9-4244-A1E1-BB09A8773239}" destId="{FE39CDD4-C573-6547-81E8-26B6C2CA5B7A}" srcOrd="1" destOrd="0" parTransId="{D95D8210-CFE7-5A40-93C3-7F8EC8ACDE77}" sibTransId="{2D192A3A-0091-2C4E-87EC-C8F604C1584B}"/>
    <dgm:cxn modelId="{6F12A1F1-0AED-8247-82BD-0B680AD087F6}" srcId="{0BDC506F-8FB9-4244-A1E1-BB09A8773239}" destId="{6F027A71-FC3F-2C41-B0C7-B72C4C210B04}" srcOrd="3" destOrd="0" parTransId="{224FF8A3-0765-404D-BF12-418102000FF6}" sibTransId="{FED1C14E-5082-DD41-84A4-C97BCDC48F20}"/>
    <dgm:cxn modelId="{6AD37492-F6A6-4E4C-B9D1-2EED864986DB}" type="presParOf" srcId="{C1BC1212-63CF-9B44-BDA8-16B067497B88}" destId="{848C8EFF-042B-3548-A820-F6BEFF352EB2}" srcOrd="0" destOrd="0" presId="urn:microsoft.com/office/officeart/2005/8/layout/vList2"/>
    <dgm:cxn modelId="{B2E4E391-39FA-9640-806B-F8AAA094CF15}" type="presParOf" srcId="{C1BC1212-63CF-9B44-BDA8-16B067497B88}" destId="{3AEEA374-DA30-AA4A-99F7-28B7181E5194}" srcOrd="1" destOrd="0" presId="urn:microsoft.com/office/officeart/2005/8/layout/vList2"/>
    <dgm:cxn modelId="{2E5D4124-3C42-B546-8A84-7C2A55C2B0EB}" type="presParOf" srcId="{C1BC1212-63CF-9B44-BDA8-16B067497B88}" destId="{C59BB615-47DB-D340-B31B-8E4C72C29A60}" srcOrd="2" destOrd="0" presId="urn:microsoft.com/office/officeart/2005/8/layout/vList2"/>
    <dgm:cxn modelId="{5FA5C36F-F3E2-C940-B011-B324EDECC825}" type="presParOf" srcId="{C1BC1212-63CF-9B44-BDA8-16B067497B88}" destId="{CC7AFB45-F0B8-874E-962D-BF05BBE488DB}" srcOrd="3" destOrd="0" presId="urn:microsoft.com/office/officeart/2005/8/layout/vList2"/>
    <dgm:cxn modelId="{6ACA46FC-C1F6-7746-A6CD-C94677E46D1E}" type="presParOf" srcId="{C1BC1212-63CF-9B44-BDA8-16B067497B88}" destId="{0FEBB2A6-588A-4A40-A2A8-05E175B29335}" srcOrd="4" destOrd="0" presId="urn:microsoft.com/office/officeart/2005/8/layout/vList2"/>
    <dgm:cxn modelId="{F193F698-0825-3646-BBF1-C2132C777CD8}" type="presParOf" srcId="{C1BC1212-63CF-9B44-BDA8-16B067497B88}" destId="{65FF8519-7C68-D348-8697-4715616F2B64}" srcOrd="5" destOrd="0" presId="urn:microsoft.com/office/officeart/2005/8/layout/vList2"/>
    <dgm:cxn modelId="{00FE8944-68EE-6F4B-A7FA-1ED1EDF260E0}" type="presParOf" srcId="{C1BC1212-63CF-9B44-BDA8-16B067497B88}" destId="{C7FD6CBE-7640-914C-8B85-DF45CB6CBB42}" srcOrd="6" destOrd="0" presId="urn:microsoft.com/office/officeart/2005/8/layout/vList2"/>
    <dgm:cxn modelId="{38C64C10-F878-B847-A06C-7B0960918284}" type="presParOf" srcId="{C1BC1212-63CF-9B44-BDA8-16B067497B88}" destId="{86570F26-53B0-F14F-8854-D5E4774C1930}" srcOrd="7" destOrd="0" presId="urn:microsoft.com/office/officeart/2005/8/layout/vList2"/>
    <dgm:cxn modelId="{1FD81B09-AC03-A549-B097-531DF3DE8EB1}" type="presParOf" srcId="{C1BC1212-63CF-9B44-BDA8-16B067497B88}" destId="{82E011C0-2109-9F4B-A0DE-E52B5E4D8318}" srcOrd="8" destOrd="0" presId="urn:microsoft.com/office/officeart/2005/8/layout/vList2"/>
    <dgm:cxn modelId="{39B7B78E-BC14-C144-BCCE-41338F17AFCC}" type="presParOf" srcId="{C1BC1212-63CF-9B44-BDA8-16B067497B88}" destId="{2B4DDD35-C80C-7B4E-B312-49F5736B8520}" srcOrd="9" destOrd="0" presId="urn:microsoft.com/office/officeart/2005/8/layout/vList2"/>
    <dgm:cxn modelId="{6C015F22-D89E-264A-AE4A-ED0D7F3EE6DD}" type="presParOf" srcId="{C1BC1212-63CF-9B44-BDA8-16B067497B88}" destId="{C2055682-A653-7644-8477-330E97608486}" srcOrd="10" destOrd="0" presId="urn:microsoft.com/office/officeart/2005/8/layout/vList2"/>
    <dgm:cxn modelId="{FAFF2226-5CD3-C945-8B6B-82D7E8B8FBC2}" type="presParOf" srcId="{C1BC1212-63CF-9B44-BDA8-16B067497B88}" destId="{AD393D7E-74E4-9143-90C8-A6EC239A342F}" srcOrd="11" destOrd="0" presId="urn:microsoft.com/office/officeart/2005/8/layout/vList2"/>
    <dgm:cxn modelId="{551FDA97-6DAE-504B-8C6D-FEBEC680B9E1}" type="presParOf" srcId="{C1BC1212-63CF-9B44-BDA8-16B067497B88}" destId="{37567638-2F95-704C-AAE9-8DB099B1B42E}" srcOrd="12"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2507F6A-DFCD-5845-AA84-B6CB6527221C}" type="doc">
      <dgm:prSet loTypeId="urn:microsoft.com/office/officeart/2005/8/layout/default" loCatId="list" qsTypeId="urn:microsoft.com/office/officeart/2005/8/quickstyle/simple1" qsCatId="simple" csTypeId="urn:microsoft.com/office/officeart/2005/8/colors/colorful4" csCatId="colorful" phldr="1"/>
      <dgm:spPr/>
      <dgm:t>
        <a:bodyPr/>
        <a:lstStyle/>
        <a:p>
          <a:endParaRPr lang="en-US"/>
        </a:p>
      </dgm:t>
    </dgm:pt>
    <dgm:pt modelId="{C182B11E-FB29-C448-97F1-B3AED23B25DC}">
      <dgm:prSet custT="1"/>
      <dgm:spPr>
        <a:solidFill>
          <a:schemeClr val="accent1">
            <a:lumMod val="75000"/>
          </a:schemeClr>
        </a:solidFill>
      </dgm:spPr>
      <dgm:t>
        <a:bodyPr/>
        <a:lstStyle/>
        <a:p>
          <a:r>
            <a:rPr lang="en-US" sz="1800" dirty="0"/>
            <a:t>Racism affects lifelong health outcomes even before birth and across every stage of life.</a:t>
          </a:r>
        </a:p>
      </dgm:t>
    </dgm:pt>
    <dgm:pt modelId="{D18C2C66-87E6-A04E-AEE2-A11F2F7C0666}" type="parTrans" cxnId="{08910E5A-B382-DE4B-9875-25B966F1F68B}">
      <dgm:prSet/>
      <dgm:spPr/>
      <dgm:t>
        <a:bodyPr/>
        <a:lstStyle/>
        <a:p>
          <a:endParaRPr lang="en-US" sz="2800"/>
        </a:p>
      </dgm:t>
    </dgm:pt>
    <dgm:pt modelId="{41E3F037-B30D-D440-8D93-AE08484E8AC0}" type="sibTrans" cxnId="{08910E5A-B382-DE4B-9875-25B966F1F68B}">
      <dgm:prSet/>
      <dgm:spPr/>
      <dgm:t>
        <a:bodyPr/>
        <a:lstStyle/>
        <a:p>
          <a:endParaRPr lang="en-US" sz="2800"/>
        </a:p>
      </dgm:t>
    </dgm:pt>
    <dgm:pt modelId="{A418869A-24EB-914E-A7A4-E5C21A109624}">
      <dgm:prSet custT="1"/>
      <dgm:spPr/>
      <dgm:t>
        <a:bodyPr/>
        <a:lstStyle/>
        <a:p>
          <a:r>
            <a:rPr lang="en-US" sz="1800" dirty="0"/>
            <a:t>Racism significantly reduces life expectancy and increases premature mortality.</a:t>
          </a:r>
        </a:p>
      </dgm:t>
    </dgm:pt>
    <dgm:pt modelId="{7AF3FE09-865A-334A-A41E-BEF16E6931AA}" type="parTrans" cxnId="{2CAA4CCC-BBA4-BB46-B816-B86F6F2CBE2C}">
      <dgm:prSet/>
      <dgm:spPr/>
      <dgm:t>
        <a:bodyPr/>
        <a:lstStyle/>
        <a:p>
          <a:endParaRPr lang="en-US" sz="2800"/>
        </a:p>
      </dgm:t>
    </dgm:pt>
    <dgm:pt modelId="{49F5B130-F23B-E24A-B2C3-63650359485C}" type="sibTrans" cxnId="{2CAA4CCC-BBA4-BB46-B816-B86F6F2CBE2C}">
      <dgm:prSet/>
      <dgm:spPr/>
      <dgm:t>
        <a:bodyPr/>
        <a:lstStyle/>
        <a:p>
          <a:endParaRPr lang="en-US" sz="2800"/>
        </a:p>
      </dgm:t>
    </dgm:pt>
    <dgm:pt modelId="{AFEA287C-FD3C-9046-8F6A-459832235729}">
      <dgm:prSet custT="1"/>
      <dgm:spPr>
        <a:solidFill>
          <a:schemeClr val="bg2"/>
        </a:solidFill>
      </dgm:spPr>
      <dgm:t>
        <a:bodyPr/>
        <a:lstStyle/>
        <a:p>
          <a:r>
            <a:rPr lang="en-US" sz="1800" dirty="0"/>
            <a:t>Unequal access to opportunity affects economic stability, homeownership, and intergenerational wealth accumulation.</a:t>
          </a:r>
        </a:p>
      </dgm:t>
    </dgm:pt>
    <dgm:pt modelId="{D104CB86-55FA-D341-B9FD-3D99A0B2F75F}" type="parTrans" cxnId="{920E4686-F354-3447-9344-CA6C535F5630}">
      <dgm:prSet/>
      <dgm:spPr/>
      <dgm:t>
        <a:bodyPr/>
        <a:lstStyle/>
        <a:p>
          <a:endParaRPr lang="en-US" sz="2800"/>
        </a:p>
      </dgm:t>
    </dgm:pt>
    <dgm:pt modelId="{975E955D-3EB0-014C-948F-19960E5DD90C}" type="sibTrans" cxnId="{920E4686-F354-3447-9344-CA6C535F5630}">
      <dgm:prSet/>
      <dgm:spPr/>
      <dgm:t>
        <a:bodyPr/>
        <a:lstStyle/>
        <a:p>
          <a:endParaRPr lang="en-US" sz="2800"/>
        </a:p>
      </dgm:t>
    </dgm:pt>
    <dgm:pt modelId="{BDDB572F-5A2C-2A42-89E8-B581BD5213DE}" type="pres">
      <dgm:prSet presAssocID="{22507F6A-DFCD-5845-AA84-B6CB6527221C}" presName="diagram" presStyleCnt="0">
        <dgm:presLayoutVars>
          <dgm:dir/>
          <dgm:resizeHandles val="exact"/>
        </dgm:presLayoutVars>
      </dgm:prSet>
      <dgm:spPr/>
    </dgm:pt>
    <dgm:pt modelId="{12C0CE81-9974-F544-A26F-DD0B253F572C}" type="pres">
      <dgm:prSet presAssocID="{C182B11E-FB29-C448-97F1-B3AED23B25DC}" presName="node" presStyleLbl="node1" presStyleIdx="0" presStyleCnt="3">
        <dgm:presLayoutVars>
          <dgm:bulletEnabled val="1"/>
        </dgm:presLayoutVars>
      </dgm:prSet>
      <dgm:spPr/>
    </dgm:pt>
    <dgm:pt modelId="{71007723-D26E-EE4B-93D5-691ED3C355D3}" type="pres">
      <dgm:prSet presAssocID="{41E3F037-B30D-D440-8D93-AE08484E8AC0}" presName="sibTrans" presStyleCnt="0"/>
      <dgm:spPr/>
    </dgm:pt>
    <dgm:pt modelId="{52EE7DE8-1170-DA4A-B8D5-5A09C2BCA7C9}" type="pres">
      <dgm:prSet presAssocID="{A418869A-24EB-914E-A7A4-E5C21A109624}" presName="node" presStyleLbl="node1" presStyleIdx="1" presStyleCnt="3">
        <dgm:presLayoutVars>
          <dgm:bulletEnabled val="1"/>
        </dgm:presLayoutVars>
      </dgm:prSet>
      <dgm:spPr/>
    </dgm:pt>
    <dgm:pt modelId="{B93268D1-032A-0445-BD26-F52486D68DD7}" type="pres">
      <dgm:prSet presAssocID="{49F5B130-F23B-E24A-B2C3-63650359485C}" presName="sibTrans" presStyleCnt="0"/>
      <dgm:spPr/>
    </dgm:pt>
    <dgm:pt modelId="{377B5EB4-A303-2449-B92E-F3D7C6071490}" type="pres">
      <dgm:prSet presAssocID="{AFEA287C-FD3C-9046-8F6A-459832235729}" presName="node" presStyleLbl="node1" presStyleIdx="2" presStyleCnt="3">
        <dgm:presLayoutVars>
          <dgm:bulletEnabled val="1"/>
        </dgm:presLayoutVars>
      </dgm:prSet>
      <dgm:spPr/>
    </dgm:pt>
  </dgm:ptLst>
  <dgm:cxnLst>
    <dgm:cxn modelId="{407FE019-8612-F847-986B-6A3BFAC98538}" type="presOf" srcId="{C182B11E-FB29-C448-97F1-B3AED23B25DC}" destId="{12C0CE81-9974-F544-A26F-DD0B253F572C}" srcOrd="0" destOrd="0" presId="urn:microsoft.com/office/officeart/2005/8/layout/default"/>
    <dgm:cxn modelId="{2A9EB74E-8894-6946-A59F-3A4276D5C4FE}" type="presOf" srcId="{A418869A-24EB-914E-A7A4-E5C21A109624}" destId="{52EE7DE8-1170-DA4A-B8D5-5A09C2BCA7C9}" srcOrd="0" destOrd="0" presId="urn:microsoft.com/office/officeart/2005/8/layout/default"/>
    <dgm:cxn modelId="{29ECC84E-5E89-654A-8DB0-DFEB76C297BE}" type="presOf" srcId="{22507F6A-DFCD-5845-AA84-B6CB6527221C}" destId="{BDDB572F-5A2C-2A42-89E8-B581BD5213DE}" srcOrd="0" destOrd="0" presId="urn:microsoft.com/office/officeart/2005/8/layout/default"/>
    <dgm:cxn modelId="{08910E5A-B382-DE4B-9875-25B966F1F68B}" srcId="{22507F6A-DFCD-5845-AA84-B6CB6527221C}" destId="{C182B11E-FB29-C448-97F1-B3AED23B25DC}" srcOrd="0" destOrd="0" parTransId="{D18C2C66-87E6-A04E-AEE2-A11F2F7C0666}" sibTransId="{41E3F037-B30D-D440-8D93-AE08484E8AC0}"/>
    <dgm:cxn modelId="{920E4686-F354-3447-9344-CA6C535F5630}" srcId="{22507F6A-DFCD-5845-AA84-B6CB6527221C}" destId="{AFEA287C-FD3C-9046-8F6A-459832235729}" srcOrd="2" destOrd="0" parTransId="{D104CB86-55FA-D341-B9FD-3D99A0B2F75F}" sibTransId="{975E955D-3EB0-014C-948F-19960E5DD90C}"/>
    <dgm:cxn modelId="{2CAA4CCC-BBA4-BB46-B816-B86F6F2CBE2C}" srcId="{22507F6A-DFCD-5845-AA84-B6CB6527221C}" destId="{A418869A-24EB-914E-A7A4-E5C21A109624}" srcOrd="1" destOrd="0" parTransId="{7AF3FE09-865A-334A-A41E-BEF16E6931AA}" sibTransId="{49F5B130-F23B-E24A-B2C3-63650359485C}"/>
    <dgm:cxn modelId="{866160FD-AB0C-6043-B398-9BAF998029F7}" type="presOf" srcId="{AFEA287C-FD3C-9046-8F6A-459832235729}" destId="{377B5EB4-A303-2449-B92E-F3D7C6071490}" srcOrd="0" destOrd="0" presId="urn:microsoft.com/office/officeart/2005/8/layout/default"/>
    <dgm:cxn modelId="{F50D149C-025D-8E48-9C44-0CF2E4ACD281}" type="presParOf" srcId="{BDDB572F-5A2C-2A42-89E8-B581BD5213DE}" destId="{12C0CE81-9974-F544-A26F-DD0B253F572C}" srcOrd="0" destOrd="0" presId="urn:microsoft.com/office/officeart/2005/8/layout/default"/>
    <dgm:cxn modelId="{D0C43F38-1C8A-E949-9F17-EB80D24B0AC4}" type="presParOf" srcId="{BDDB572F-5A2C-2A42-89E8-B581BD5213DE}" destId="{71007723-D26E-EE4B-93D5-691ED3C355D3}" srcOrd="1" destOrd="0" presId="urn:microsoft.com/office/officeart/2005/8/layout/default"/>
    <dgm:cxn modelId="{B8008E03-919B-DC48-8F01-AE126427FBEE}" type="presParOf" srcId="{BDDB572F-5A2C-2A42-89E8-B581BD5213DE}" destId="{52EE7DE8-1170-DA4A-B8D5-5A09C2BCA7C9}" srcOrd="2" destOrd="0" presId="urn:microsoft.com/office/officeart/2005/8/layout/default"/>
    <dgm:cxn modelId="{9752FBFF-5290-544D-95B2-D395B0CD7024}" type="presParOf" srcId="{BDDB572F-5A2C-2A42-89E8-B581BD5213DE}" destId="{B93268D1-032A-0445-BD26-F52486D68DD7}" srcOrd="3" destOrd="0" presId="urn:microsoft.com/office/officeart/2005/8/layout/default"/>
    <dgm:cxn modelId="{94EC3C5D-63D1-E144-B802-5A80DFF111CA}" type="presParOf" srcId="{BDDB572F-5A2C-2A42-89E8-B581BD5213DE}" destId="{377B5EB4-A303-2449-B92E-F3D7C607149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B9D651-B5BA-054C-9425-85591046BCF4}" type="doc">
      <dgm:prSet loTypeId="urn:microsoft.com/office/officeart/2005/8/layout/list1" loCatId="list" qsTypeId="urn:microsoft.com/office/officeart/2005/8/quickstyle/simple1" qsCatId="simple" csTypeId="urn:microsoft.com/office/officeart/2005/8/colors/accent2_4" csCatId="accent2" phldr="1"/>
      <dgm:spPr/>
      <dgm:t>
        <a:bodyPr/>
        <a:lstStyle/>
        <a:p>
          <a:endParaRPr lang="en-US"/>
        </a:p>
      </dgm:t>
    </dgm:pt>
    <dgm:pt modelId="{7838F37F-4C42-7D41-B7B6-B9788802B871}">
      <dgm:prSet custT="1"/>
      <dgm:spPr/>
      <dgm:t>
        <a:bodyPr/>
        <a:lstStyle/>
        <a:p>
          <a:r>
            <a:rPr lang="en-US" sz="2000" b="1" baseline="0">
              <a:latin typeface="+mj-lt"/>
            </a:rPr>
            <a:t>Civil rights laws </a:t>
          </a:r>
          <a:endParaRPr lang="en-US" sz="2000">
            <a:latin typeface="+mj-lt"/>
          </a:endParaRPr>
        </a:p>
      </dgm:t>
    </dgm:pt>
    <dgm:pt modelId="{22A2CAC4-6277-E042-A7E4-FC91B1A2A200}" type="parTrans" cxnId="{A384A00F-6F97-634B-BAFA-31525137E462}">
      <dgm:prSet/>
      <dgm:spPr/>
      <dgm:t>
        <a:bodyPr/>
        <a:lstStyle/>
        <a:p>
          <a:endParaRPr lang="en-US" sz="2000">
            <a:latin typeface="+mj-lt"/>
          </a:endParaRPr>
        </a:p>
      </dgm:t>
    </dgm:pt>
    <dgm:pt modelId="{2DF2A751-3DC5-EE4F-AA3F-22C20707007F}" type="sibTrans" cxnId="{A384A00F-6F97-634B-BAFA-31525137E462}">
      <dgm:prSet/>
      <dgm:spPr/>
      <dgm:t>
        <a:bodyPr/>
        <a:lstStyle/>
        <a:p>
          <a:endParaRPr lang="en-US" sz="2000">
            <a:latin typeface="+mj-lt"/>
          </a:endParaRPr>
        </a:p>
      </dgm:t>
    </dgm:pt>
    <dgm:pt modelId="{5D8D5DDF-5D5F-8041-BE33-7E93731809A9}">
      <dgm:prSet custT="1"/>
      <dgm:spPr/>
      <dgm:t>
        <a:bodyPr/>
        <a:lstStyle/>
        <a:p>
          <a:r>
            <a:rPr lang="en-US" sz="2000" b="1" baseline="0" dirty="0">
              <a:latin typeface="+mj-lt"/>
            </a:rPr>
            <a:t>Minimum wage laws</a:t>
          </a:r>
          <a:endParaRPr lang="en-US" sz="2000" dirty="0">
            <a:latin typeface="+mj-lt"/>
          </a:endParaRPr>
        </a:p>
      </dgm:t>
    </dgm:pt>
    <dgm:pt modelId="{D33EB85A-B891-F548-96DB-DEC6AE7B28D6}" type="parTrans" cxnId="{FBA8516C-F0FA-FF4C-A5EC-FFFFC4858AF7}">
      <dgm:prSet/>
      <dgm:spPr/>
      <dgm:t>
        <a:bodyPr/>
        <a:lstStyle/>
        <a:p>
          <a:endParaRPr lang="en-US" sz="2000">
            <a:latin typeface="+mj-lt"/>
          </a:endParaRPr>
        </a:p>
      </dgm:t>
    </dgm:pt>
    <dgm:pt modelId="{B1227306-20DF-244A-9D84-28F937BFEEEB}" type="sibTrans" cxnId="{FBA8516C-F0FA-FF4C-A5EC-FFFFC4858AF7}">
      <dgm:prSet/>
      <dgm:spPr/>
      <dgm:t>
        <a:bodyPr/>
        <a:lstStyle/>
        <a:p>
          <a:endParaRPr lang="en-US" sz="2000">
            <a:latin typeface="+mj-lt"/>
          </a:endParaRPr>
        </a:p>
      </dgm:t>
    </dgm:pt>
    <dgm:pt modelId="{C69B9A06-B27F-9042-9F26-92F010842E10}">
      <dgm:prSet custT="1"/>
      <dgm:spPr>
        <a:solidFill>
          <a:schemeClr val="accent1">
            <a:lumMod val="60000"/>
            <a:lumOff val="40000"/>
          </a:schemeClr>
        </a:solidFill>
      </dgm:spPr>
      <dgm:t>
        <a:bodyPr/>
        <a:lstStyle/>
        <a:p>
          <a:r>
            <a:rPr lang="en-US" sz="2000" b="1" baseline="0" dirty="0">
              <a:latin typeface="+mj-lt"/>
            </a:rPr>
            <a:t>Public health laws – (e.g. mortality review committees)</a:t>
          </a:r>
          <a:endParaRPr lang="en-US" sz="2000" dirty="0">
            <a:latin typeface="+mj-lt"/>
          </a:endParaRPr>
        </a:p>
      </dgm:t>
    </dgm:pt>
    <dgm:pt modelId="{FF44A5FF-8A3F-A34A-B99A-704FD3B3607F}" type="parTrans" cxnId="{2886E2CA-5515-CD4D-B1EF-7FBDF95B2085}">
      <dgm:prSet/>
      <dgm:spPr/>
      <dgm:t>
        <a:bodyPr/>
        <a:lstStyle/>
        <a:p>
          <a:endParaRPr lang="en-US" sz="2000">
            <a:latin typeface="+mj-lt"/>
          </a:endParaRPr>
        </a:p>
      </dgm:t>
    </dgm:pt>
    <dgm:pt modelId="{8341E2CC-19B3-B540-A166-84379BABF09B}" type="sibTrans" cxnId="{2886E2CA-5515-CD4D-B1EF-7FBDF95B2085}">
      <dgm:prSet/>
      <dgm:spPr/>
      <dgm:t>
        <a:bodyPr/>
        <a:lstStyle/>
        <a:p>
          <a:endParaRPr lang="en-US" sz="2000">
            <a:latin typeface="+mj-lt"/>
          </a:endParaRPr>
        </a:p>
      </dgm:t>
    </dgm:pt>
    <dgm:pt modelId="{5C8B9E22-6F6B-BB45-82D9-F7F1E2667E33}">
      <dgm:prSet custT="1"/>
      <dgm:spPr>
        <a:solidFill>
          <a:schemeClr val="accent2">
            <a:lumMod val="75000"/>
          </a:schemeClr>
        </a:solidFill>
      </dgm:spPr>
      <dgm:t>
        <a:bodyPr/>
        <a:lstStyle/>
        <a:p>
          <a:r>
            <a:rPr lang="en-US" sz="2000" b="1" baseline="0" dirty="0">
              <a:latin typeface="+mj-lt"/>
            </a:rPr>
            <a:t>Medicaid expansion</a:t>
          </a:r>
          <a:endParaRPr lang="en-US" sz="2000" dirty="0">
            <a:latin typeface="+mj-lt"/>
          </a:endParaRPr>
        </a:p>
      </dgm:t>
    </dgm:pt>
    <dgm:pt modelId="{D16FB2A6-93E8-AC4B-AE63-6AB8F7354737}" type="parTrans" cxnId="{59ECADE7-7191-5545-9AE9-01505C596090}">
      <dgm:prSet/>
      <dgm:spPr/>
      <dgm:t>
        <a:bodyPr/>
        <a:lstStyle/>
        <a:p>
          <a:endParaRPr lang="en-US" sz="2000">
            <a:latin typeface="+mj-lt"/>
          </a:endParaRPr>
        </a:p>
      </dgm:t>
    </dgm:pt>
    <dgm:pt modelId="{7FDC68A1-F590-D746-AA02-35E829CDEEED}" type="sibTrans" cxnId="{59ECADE7-7191-5545-9AE9-01505C596090}">
      <dgm:prSet/>
      <dgm:spPr/>
      <dgm:t>
        <a:bodyPr/>
        <a:lstStyle/>
        <a:p>
          <a:endParaRPr lang="en-US" sz="2000">
            <a:latin typeface="+mj-lt"/>
          </a:endParaRPr>
        </a:p>
      </dgm:t>
    </dgm:pt>
    <dgm:pt modelId="{25F41D7A-2C87-BC40-973C-B0261E9D26FB}">
      <dgm:prSet custT="1"/>
      <dgm:spPr/>
      <dgm:t>
        <a:bodyPr/>
        <a:lstStyle/>
        <a:p>
          <a:r>
            <a:rPr lang="en-US" sz="2000" b="1" baseline="0" dirty="0">
              <a:latin typeface="+mj-lt"/>
            </a:rPr>
            <a:t>Education and Training Requirements</a:t>
          </a:r>
          <a:endParaRPr lang="en-US" sz="2000" dirty="0">
            <a:latin typeface="+mj-lt"/>
          </a:endParaRPr>
        </a:p>
      </dgm:t>
    </dgm:pt>
    <dgm:pt modelId="{92A8EB30-A682-4A46-8206-9A4F55D65A4B}" type="parTrans" cxnId="{A0CA066F-0586-454B-ABC3-BA2C612F13CC}">
      <dgm:prSet/>
      <dgm:spPr/>
      <dgm:t>
        <a:bodyPr/>
        <a:lstStyle/>
        <a:p>
          <a:endParaRPr lang="en-US" sz="2000">
            <a:latin typeface="+mj-lt"/>
          </a:endParaRPr>
        </a:p>
      </dgm:t>
    </dgm:pt>
    <dgm:pt modelId="{31464206-1E69-4A44-8756-B55F73D19AE7}" type="sibTrans" cxnId="{A0CA066F-0586-454B-ABC3-BA2C612F13CC}">
      <dgm:prSet/>
      <dgm:spPr/>
      <dgm:t>
        <a:bodyPr/>
        <a:lstStyle/>
        <a:p>
          <a:endParaRPr lang="en-US" sz="2000">
            <a:latin typeface="+mj-lt"/>
          </a:endParaRPr>
        </a:p>
      </dgm:t>
    </dgm:pt>
    <dgm:pt modelId="{3980688F-3FC3-E94C-B7F8-37AF88485DC7}" type="pres">
      <dgm:prSet presAssocID="{92B9D651-B5BA-054C-9425-85591046BCF4}" presName="linear" presStyleCnt="0">
        <dgm:presLayoutVars>
          <dgm:dir/>
          <dgm:animLvl val="lvl"/>
          <dgm:resizeHandles val="exact"/>
        </dgm:presLayoutVars>
      </dgm:prSet>
      <dgm:spPr/>
    </dgm:pt>
    <dgm:pt modelId="{4A8D29C0-BC57-204C-9F1C-549B8E48469E}" type="pres">
      <dgm:prSet presAssocID="{7838F37F-4C42-7D41-B7B6-B9788802B871}" presName="parentLin" presStyleCnt="0"/>
      <dgm:spPr/>
    </dgm:pt>
    <dgm:pt modelId="{19771FF0-E521-644B-AAD6-AF747FB6798F}" type="pres">
      <dgm:prSet presAssocID="{7838F37F-4C42-7D41-B7B6-B9788802B871}" presName="parentLeftMargin" presStyleLbl="node1" presStyleIdx="0" presStyleCnt="5"/>
      <dgm:spPr/>
    </dgm:pt>
    <dgm:pt modelId="{9A9D7F94-4982-D249-8005-C9C9AB16CF31}" type="pres">
      <dgm:prSet presAssocID="{7838F37F-4C42-7D41-B7B6-B9788802B871}" presName="parentText" presStyleLbl="node1" presStyleIdx="0" presStyleCnt="5" custScaleX="121057">
        <dgm:presLayoutVars>
          <dgm:chMax val="0"/>
          <dgm:bulletEnabled val="1"/>
        </dgm:presLayoutVars>
      </dgm:prSet>
      <dgm:spPr/>
    </dgm:pt>
    <dgm:pt modelId="{D8577AE0-855F-BF4C-8984-9B9663CFED02}" type="pres">
      <dgm:prSet presAssocID="{7838F37F-4C42-7D41-B7B6-B9788802B871}" presName="negativeSpace" presStyleCnt="0"/>
      <dgm:spPr/>
    </dgm:pt>
    <dgm:pt modelId="{9F80C60D-DA0D-7E48-9FEC-1AF8BAEDC59F}" type="pres">
      <dgm:prSet presAssocID="{7838F37F-4C42-7D41-B7B6-B9788802B871}" presName="childText" presStyleLbl="conFgAcc1" presStyleIdx="0" presStyleCnt="5">
        <dgm:presLayoutVars>
          <dgm:bulletEnabled val="1"/>
        </dgm:presLayoutVars>
      </dgm:prSet>
      <dgm:spPr/>
    </dgm:pt>
    <dgm:pt modelId="{5E51DFE3-91FB-CE4A-A608-61545951F7E7}" type="pres">
      <dgm:prSet presAssocID="{2DF2A751-3DC5-EE4F-AA3F-22C20707007F}" presName="spaceBetweenRectangles" presStyleCnt="0"/>
      <dgm:spPr/>
    </dgm:pt>
    <dgm:pt modelId="{21F6BC0C-2CCA-654A-BD7E-8B0BB5603919}" type="pres">
      <dgm:prSet presAssocID="{5D8D5DDF-5D5F-8041-BE33-7E93731809A9}" presName="parentLin" presStyleCnt="0"/>
      <dgm:spPr/>
    </dgm:pt>
    <dgm:pt modelId="{DD334AE7-8B46-244E-90EB-6783A3BA071D}" type="pres">
      <dgm:prSet presAssocID="{5D8D5DDF-5D5F-8041-BE33-7E93731809A9}" presName="parentLeftMargin" presStyleLbl="node1" presStyleIdx="0" presStyleCnt="5"/>
      <dgm:spPr/>
    </dgm:pt>
    <dgm:pt modelId="{FAC7FDCB-A9BE-684A-AB39-01EF5B96D5C8}" type="pres">
      <dgm:prSet presAssocID="{5D8D5DDF-5D5F-8041-BE33-7E93731809A9}" presName="parentText" presStyleLbl="node1" presStyleIdx="1" presStyleCnt="5" custScaleX="121057">
        <dgm:presLayoutVars>
          <dgm:chMax val="0"/>
          <dgm:bulletEnabled val="1"/>
        </dgm:presLayoutVars>
      </dgm:prSet>
      <dgm:spPr/>
    </dgm:pt>
    <dgm:pt modelId="{E74CAE67-6688-3C46-9A32-F0672A0EF9DE}" type="pres">
      <dgm:prSet presAssocID="{5D8D5DDF-5D5F-8041-BE33-7E93731809A9}" presName="negativeSpace" presStyleCnt="0"/>
      <dgm:spPr/>
    </dgm:pt>
    <dgm:pt modelId="{E7893675-163B-464E-AE8E-CE96DC21547D}" type="pres">
      <dgm:prSet presAssocID="{5D8D5DDF-5D5F-8041-BE33-7E93731809A9}" presName="childText" presStyleLbl="conFgAcc1" presStyleIdx="1" presStyleCnt="5">
        <dgm:presLayoutVars>
          <dgm:bulletEnabled val="1"/>
        </dgm:presLayoutVars>
      </dgm:prSet>
      <dgm:spPr/>
    </dgm:pt>
    <dgm:pt modelId="{14E16B58-09A2-AF4E-A9D1-5F5EC6F36D38}" type="pres">
      <dgm:prSet presAssocID="{B1227306-20DF-244A-9D84-28F937BFEEEB}" presName="spaceBetweenRectangles" presStyleCnt="0"/>
      <dgm:spPr/>
    </dgm:pt>
    <dgm:pt modelId="{576E623E-69C0-8345-8779-61DDEE6A7AB2}" type="pres">
      <dgm:prSet presAssocID="{C69B9A06-B27F-9042-9F26-92F010842E10}" presName="parentLin" presStyleCnt="0"/>
      <dgm:spPr/>
    </dgm:pt>
    <dgm:pt modelId="{13AFA2A3-6B5B-B846-B41A-42A277FDD0B1}" type="pres">
      <dgm:prSet presAssocID="{C69B9A06-B27F-9042-9F26-92F010842E10}" presName="parentLeftMargin" presStyleLbl="node1" presStyleIdx="1" presStyleCnt="5"/>
      <dgm:spPr/>
    </dgm:pt>
    <dgm:pt modelId="{52D57B10-B321-BF4D-8E35-CB1CC64F3AD1}" type="pres">
      <dgm:prSet presAssocID="{C69B9A06-B27F-9042-9F26-92F010842E10}" presName="parentText" presStyleLbl="node1" presStyleIdx="2" presStyleCnt="5" custScaleX="121160">
        <dgm:presLayoutVars>
          <dgm:chMax val="0"/>
          <dgm:bulletEnabled val="1"/>
        </dgm:presLayoutVars>
      </dgm:prSet>
      <dgm:spPr/>
    </dgm:pt>
    <dgm:pt modelId="{8D9BA90A-2F68-C744-A54D-D0A305635F5A}" type="pres">
      <dgm:prSet presAssocID="{C69B9A06-B27F-9042-9F26-92F010842E10}" presName="negativeSpace" presStyleCnt="0"/>
      <dgm:spPr/>
    </dgm:pt>
    <dgm:pt modelId="{7449E0F9-E092-AF40-BEFA-2D0DCF62F64D}" type="pres">
      <dgm:prSet presAssocID="{C69B9A06-B27F-9042-9F26-92F010842E10}" presName="childText" presStyleLbl="conFgAcc1" presStyleIdx="2" presStyleCnt="5">
        <dgm:presLayoutVars>
          <dgm:bulletEnabled val="1"/>
        </dgm:presLayoutVars>
      </dgm:prSet>
      <dgm:spPr/>
    </dgm:pt>
    <dgm:pt modelId="{2E8428C9-3A40-5040-AF9B-92924DEA59ED}" type="pres">
      <dgm:prSet presAssocID="{8341E2CC-19B3-B540-A166-84379BABF09B}" presName="spaceBetweenRectangles" presStyleCnt="0"/>
      <dgm:spPr/>
    </dgm:pt>
    <dgm:pt modelId="{CBA2EA07-6692-E246-A8DF-5CB6AFF86628}" type="pres">
      <dgm:prSet presAssocID="{5C8B9E22-6F6B-BB45-82D9-F7F1E2667E33}" presName="parentLin" presStyleCnt="0"/>
      <dgm:spPr/>
    </dgm:pt>
    <dgm:pt modelId="{3CD0CAB6-0920-1341-9C83-818AE83761EB}" type="pres">
      <dgm:prSet presAssocID="{5C8B9E22-6F6B-BB45-82D9-F7F1E2667E33}" presName="parentLeftMargin" presStyleLbl="node1" presStyleIdx="2" presStyleCnt="5"/>
      <dgm:spPr/>
    </dgm:pt>
    <dgm:pt modelId="{966194D6-11BE-9249-93FB-6AE4CA6324D9}" type="pres">
      <dgm:prSet presAssocID="{5C8B9E22-6F6B-BB45-82D9-F7F1E2667E33}" presName="parentText" presStyleLbl="node1" presStyleIdx="3" presStyleCnt="5" custScaleX="121160">
        <dgm:presLayoutVars>
          <dgm:chMax val="0"/>
          <dgm:bulletEnabled val="1"/>
        </dgm:presLayoutVars>
      </dgm:prSet>
      <dgm:spPr/>
    </dgm:pt>
    <dgm:pt modelId="{506FE70C-8D00-5E44-A5B7-DF0B8A07A215}" type="pres">
      <dgm:prSet presAssocID="{5C8B9E22-6F6B-BB45-82D9-F7F1E2667E33}" presName="negativeSpace" presStyleCnt="0"/>
      <dgm:spPr/>
    </dgm:pt>
    <dgm:pt modelId="{5F700EC3-F2A9-DB45-BA52-6F766E84AC5A}" type="pres">
      <dgm:prSet presAssocID="{5C8B9E22-6F6B-BB45-82D9-F7F1E2667E33}" presName="childText" presStyleLbl="conFgAcc1" presStyleIdx="3" presStyleCnt="5">
        <dgm:presLayoutVars>
          <dgm:bulletEnabled val="1"/>
        </dgm:presLayoutVars>
      </dgm:prSet>
      <dgm:spPr/>
    </dgm:pt>
    <dgm:pt modelId="{2149CF2D-5B2D-E64B-AFE6-0CA6ADAEBAEF}" type="pres">
      <dgm:prSet presAssocID="{7FDC68A1-F590-D746-AA02-35E829CDEEED}" presName="spaceBetweenRectangles" presStyleCnt="0"/>
      <dgm:spPr/>
    </dgm:pt>
    <dgm:pt modelId="{8CC51C92-870E-7B4A-8999-B8FDC52A4710}" type="pres">
      <dgm:prSet presAssocID="{25F41D7A-2C87-BC40-973C-B0261E9D26FB}" presName="parentLin" presStyleCnt="0"/>
      <dgm:spPr/>
    </dgm:pt>
    <dgm:pt modelId="{EB09C702-7E1B-1D4D-81E2-B40A56B47064}" type="pres">
      <dgm:prSet presAssocID="{25F41D7A-2C87-BC40-973C-B0261E9D26FB}" presName="parentLeftMargin" presStyleLbl="node1" presStyleIdx="3" presStyleCnt="5"/>
      <dgm:spPr/>
    </dgm:pt>
    <dgm:pt modelId="{167AB7CB-F1A2-0C4D-8D8B-C20A57D76639}" type="pres">
      <dgm:prSet presAssocID="{25F41D7A-2C87-BC40-973C-B0261E9D26FB}" presName="parentText" presStyleLbl="node1" presStyleIdx="4" presStyleCnt="5" custScaleX="121160">
        <dgm:presLayoutVars>
          <dgm:chMax val="0"/>
          <dgm:bulletEnabled val="1"/>
        </dgm:presLayoutVars>
      </dgm:prSet>
      <dgm:spPr/>
    </dgm:pt>
    <dgm:pt modelId="{D21E4347-702A-F24C-A665-48D63B87A0DF}" type="pres">
      <dgm:prSet presAssocID="{25F41D7A-2C87-BC40-973C-B0261E9D26FB}" presName="negativeSpace" presStyleCnt="0"/>
      <dgm:spPr/>
    </dgm:pt>
    <dgm:pt modelId="{E4860230-72D5-6042-82DB-A55AEFA02B79}" type="pres">
      <dgm:prSet presAssocID="{25F41D7A-2C87-BC40-973C-B0261E9D26FB}" presName="childText" presStyleLbl="conFgAcc1" presStyleIdx="4" presStyleCnt="5">
        <dgm:presLayoutVars>
          <dgm:bulletEnabled val="1"/>
        </dgm:presLayoutVars>
      </dgm:prSet>
      <dgm:spPr/>
    </dgm:pt>
  </dgm:ptLst>
  <dgm:cxnLst>
    <dgm:cxn modelId="{F8F5F503-A7AC-9641-8B8E-367E649FA10F}" type="presOf" srcId="{25F41D7A-2C87-BC40-973C-B0261E9D26FB}" destId="{EB09C702-7E1B-1D4D-81E2-B40A56B47064}" srcOrd="0" destOrd="0" presId="urn:microsoft.com/office/officeart/2005/8/layout/list1"/>
    <dgm:cxn modelId="{BFD60A0D-0021-8043-AB38-2C6ADAB087CA}" type="presOf" srcId="{7838F37F-4C42-7D41-B7B6-B9788802B871}" destId="{19771FF0-E521-644B-AAD6-AF747FB6798F}" srcOrd="0" destOrd="0" presId="urn:microsoft.com/office/officeart/2005/8/layout/list1"/>
    <dgm:cxn modelId="{A384A00F-6F97-634B-BAFA-31525137E462}" srcId="{92B9D651-B5BA-054C-9425-85591046BCF4}" destId="{7838F37F-4C42-7D41-B7B6-B9788802B871}" srcOrd="0" destOrd="0" parTransId="{22A2CAC4-6277-E042-A7E4-FC91B1A2A200}" sibTransId="{2DF2A751-3DC5-EE4F-AA3F-22C20707007F}"/>
    <dgm:cxn modelId="{EE015921-03D0-7F48-A4B4-BC242AD5086B}" type="presOf" srcId="{5C8B9E22-6F6B-BB45-82D9-F7F1E2667E33}" destId="{3CD0CAB6-0920-1341-9C83-818AE83761EB}" srcOrd="0" destOrd="0" presId="urn:microsoft.com/office/officeart/2005/8/layout/list1"/>
    <dgm:cxn modelId="{3FBF262A-EAD7-6A46-AF57-5313E49437A4}" type="presOf" srcId="{5D8D5DDF-5D5F-8041-BE33-7E93731809A9}" destId="{FAC7FDCB-A9BE-684A-AB39-01EF5B96D5C8}" srcOrd="1" destOrd="0" presId="urn:microsoft.com/office/officeart/2005/8/layout/list1"/>
    <dgm:cxn modelId="{81C1706B-5B76-7A4C-97EA-50424F54A251}" type="presOf" srcId="{92B9D651-B5BA-054C-9425-85591046BCF4}" destId="{3980688F-3FC3-E94C-B7F8-37AF88485DC7}" srcOrd="0" destOrd="0" presId="urn:microsoft.com/office/officeart/2005/8/layout/list1"/>
    <dgm:cxn modelId="{FBA8516C-F0FA-FF4C-A5EC-FFFFC4858AF7}" srcId="{92B9D651-B5BA-054C-9425-85591046BCF4}" destId="{5D8D5DDF-5D5F-8041-BE33-7E93731809A9}" srcOrd="1" destOrd="0" parTransId="{D33EB85A-B891-F548-96DB-DEC6AE7B28D6}" sibTransId="{B1227306-20DF-244A-9D84-28F937BFEEEB}"/>
    <dgm:cxn modelId="{A0CA066F-0586-454B-ABC3-BA2C612F13CC}" srcId="{92B9D651-B5BA-054C-9425-85591046BCF4}" destId="{25F41D7A-2C87-BC40-973C-B0261E9D26FB}" srcOrd="4" destOrd="0" parTransId="{92A8EB30-A682-4A46-8206-9A4F55D65A4B}" sibTransId="{31464206-1E69-4A44-8756-B55F73D19AE7}"/>
    <dgm:cxn modelId="{164F649A-0206-5446-AA70-9622CD34ABFC}" type="presOf" srcId="{7838F37F-4C42-7D41-B7B6-B9788802B871}" destId="{9A9D7F94-4982-D249-8005-C9C9AB16CF31}" srcOrd="1" destOrd="0" presId="urn:microsoft.com/office/officeart/2005/8/layout/list1"/>
    <dgm:cxn modelId="{ECE6F3BB-C500-3345-BD9F-FBACA610D142}" type="presOf" srcId="{C69B9A06-B27F-9042-9F26-92F010842E10}" destId="{13AFA2A3-6B5B-B846-B41A-42A277FDD0B1}" srcOrd="0" destOrd="0" presId="urn:microsoft.com/office/officeart/2005/8/layout/list1"/>
    <dgm:cxn modelId="{F18FF2C7-8AE4-A34E-872A-CB814670A67D}" type="presOf" srcId="{5C8B9E22-6F6B-BB45-82D9-F7F1E2667E33}" destId="{966194D6-11BE-9249-93FB-6AE4CA6324D9}" srcOrd="1" destOrd="0" presId="urn:microsoft.com/office/officeart/2005/8/layout/list1"/>
    <dgm:cxn modelId="{2886E2CA-5515-CD4D-B1EF-7FBDF95B2085}" srcId="{92B9D651-B5BA-054C-9425-85591046BCF4}" destId="{C69B9A06-B27F-9042-9F26-92F010842E10}" srcOrd="2" destOrd="0" parTransId="{FF44A5FF-8A3F-A34A-B99A-704FD3B3607F}" sibTransId="{8341E2CC-19B3-B540-A166-84379BABF09B}"/>
    <dgm:cxn modelId="{C0CA61CC-CECE-1F4B-A87B-4E38653DE71F}" type="presOf" srcId="{C69B9A06-B27F-9042-9F26-92F010842E10}" destId="{52D57B10-B321-BF4D-8E35-CB1CC64F3AD1}" srcOrd="1" destOrd="0" presId="urn:microsoft.com/office/officeart/2005/8/layout/list1"/>
    <dgm:cxn modelId="{D0BEB3D9-FD1B-504E-83E2-69838549C789}" type="presOf" srcId="{5D8D5DDF-5D5F-8041-BE33-7E93731809A9}" destId="{DD334AE7-8B46-244E-90EB-6783A3BA071D}" srcOrd="0" destOrd="0" presId="urn:microsoft.com/office/officeart/2005/8/layout/list1"/>
    <dgm:cxn modelId="{455AADDA-1F36-634E-90CD-52470EBB6D89}" type="presOf" srcId="{25F41D7A-2C87-BC40-973C-B0261E9D26FB}" destId="{167AB7CB-F1A2-0C4D-8D8B-C20A57D76639}" srcOrd="1" destOrd="0" presId="urn:microsoft.com/office/officeart/2005/8/layout/list1"/>
    <dgm:cxn modelId="{59ECADE7-7191-5545-9AE9-01505C596090}" srcId="{92B9D651-B5BA-054C-9425-85591046BCF4}" destId="{5C8B9E22-6F6B-BB45-82D9-F7F1E2667E33}" srcOrd="3" destOrd="0" parTransId="{D16FB2A6-93E8-AC4B-AE63-6AB8F7354737}" sibTransId="{7FDC68A1-F590-D746-AA02-35E829CDEEED}"/>
    <dgm:cxn modelId="{DA32E330-0A36-A641-941F-885EEFF4281D}" type="presParOf" srcId="{3980688F-3FC3-E94C-B7F8-37AF88485DC7}" destId="{4A8D29C0-BC57-204C-9F1C-549B8E48469E}" srcOrd="0" destOrd="0" presId="urn:microsoft.com/office/officeart/2005/8/layout/list1"/>
    <dgm:cxn modelId="{AB7D6774-04AC-304A-AB53-E588D1A5D867}" type="presParOf" srcId="{4A8D29C0-BC57-204C-9F1C-549B8E48469E}" destId="{19771FF0-E521-644B-AAD6-AF747FB6798F}" srcOrd="0" destOrd="0" presId="urn:microsoft.com/office/officeart/2005/8/layout/list1"/>
    <dgm:cxn modelId="{759A2E4E-F149-7440-9145-3324782FA7F5}" type="presParOf" srcId="{4A8D29C0-BC57-204C-9F1C-549B8E48469E}" destId="{9A9D7F94-4982-D249-8005-C9C9AB16CF31}" srcOrd="1" destOrd="0" presId="urn:microsoft.com/office/officeart/2005/8/layout/list1"/>
    <dgm:cxn modelId="{1165C16B-CB1F-7145-818A-D188B252552A}" type="presParOf" srcId="{3980688F-3FC3-E94C-B7F8-37AF88485DC7}" destId="{D8577AE0-855F-BF4C-8984-9B9663CFED02}" srcOrd="1" destOrd="0" presId="urn:microsoft.com/office/officeart/2005/8/layout/list1"/>
    <dgm:cxn modelId="{854C5644-0620-8C4A-8566-6E0BFE954DF8}" type="presParOf" srcId="{3980688F-3FC3-E94C-B7F8-37AF88485DC7}" destId="{9F80C60D-DA0D-7E48-9FEC-1AF8BAEDC59F}" srcOrd="2" destOrd="0" presId="urn:microsoft.com/office/officeart/2005/8/layout/list1"/>
    <dgm:cxn modelId="{64E12978-4CD9-5649-BE69-0490F3280353}" type="presParOf" srcId="{3980688F-3FC3-E94C-B7F8-37AF88485DC7}" destId="{5E51DFE3-91FB-CE4A-A608-61545951F7E7}" srcOrd="3" destOrd="0" presId="urn:microsoft.com/office/officeart/2005/8/layout/list1"/>
    <dgm:cxn modelId="{27424818-EC17-B447-B42A-21103A4028F5}" type="presParOf" srcId="{3980688F-3FC3-E94C-B7F8-37AF88485DC7}" destId="{21F6BC0C-2CCA-654A-BD7E-8B0BB5603919}" srcOrd="4" destOrd="0" presId="urn:microsoft.com/office/officeart/2005/8/layout/list1"/>
    <dgm:cxn modelId="{1F34D978-0DC1-B147-8779-D25EAE687649}" type="presParOf" srcId="{21F6BC0C-2CCA-654A-BD7E-8B0BB5603919}" destId="{DD334AE7-8B46-244E-90EB-6783A3BA071D}" srcOrd="0" destOrd="0" presId="urn:microsoft.com/office/officeart/2005/8/layout/list1"/>
    <dgm:cxn modelId="{BF130E00-71B6-EB4B-AB50-077005290E4B}" type="presParOf" srcId="{21F6BC0C-2CCA-654A-BD7E-8B0BB5603919}" destId="{FAC7FDCB-A9BE-684A-AB39-01EF5B96D5C8}" srcOrd="1" destOrd="0" presId="urn:microsoft.com/office/officeart/2005/8/layout/list1"/>
    <dgm:cxn modelId="{966D44D8-B68F-8644-99C3-AC8D37E1DAE4}" type="presParOf" srcId="{3980688F-3FC3-E94C-B7F8-37AF88485DC7}" destId="{E74CAE67-6688-3C46-9A32-F0672A0EF9DE}" srcOrd="5" destOrd="0" presId="urn:microsoft.com/office/officeart/2005/8/layout/list1"/>
    <dgm:cxn modelId="{0C28BB95-2422-7743-A5AA-A0F611B3648E}" type="presParOf" srcId="{3980688F-3FC3-E94C-B7F8-37AF88485DC7}" destId="{E7893675-163B-464E-AE8E-CE96DC21547D}" srcOrd="6" destOrd="0" presId="urn:microsoft.com/office/officeart/2005/8/layout/list1"/>
    <dgm:cxn modelId="{01BBAEFD-821E-2C48-A70B-2E561786E0C6}" type="presParOf" srcId="{3980688F-3FC3-E94C-B7F8-37AF88485DC7}" destId="{14E16B58-09A2-AF4E-A9D1-5F5EC6F36D38}" srcOrd="7" destOrd="0" presId="urn:microsoft.com/office/officeart/2005/8/layout/list1"/>
    <dgm:cxn modelId="{E028A1E2-FCFC-8142-B049-7EFE07A08B8E}" type="presParOf" srcId="{3980688F-3FC3-E94C-B7F8-37AF88485DC7}" destId="{576E623E-69C0-8345-8779-61DDEE6A7AB2}" srcOrd="8" destOrd="0" presId="urn:microsoft.com/office/officeart/2005/8/layout/list1"/>
    <dgm:cxn modelId="{4E73F618-186D-4D44-98D3-E497139FCD6A}" type="presParOf" srcId="{576E623E-69C0-8345-8779-61DDEE6A7AB2}" destId="{13AFA2A3-6B5B-B846-B41A-42A277FDD0B1}" srcOrd="0" destOrd="0" presId="urn:microsoft.com/office/officeart/2005/8/layout/list1"/>
    <dgm:cxn modelId="{D83ACBF1-4F06-984B-AC98-66B806E6C55E}" type="presParOf" srcId="{576E623E-69C0-8345-8779-61DDEE6A7AB2}" destId="{52D57B10-B321-BF4D-8E35-CB1CC64F3AD1}" srcOrd="1" destOrd="0" presId="urn:microsoft.com/office/officeart/2005/8/layout/list1"/>
    <dgm:cxn modelId="{52613D16-1BE8-5143-909F-416D3A834BB1}" type="presParOf" srcId="{3980688F-3FC3-E94C-B7F8-37AF88485DC7}" destId="{8D9BA90A-2F68-C744-A54D-D0A305635F5A}" srcOrd="9" destOrd="0" presId="urn:microsoft.com/office/officeart/2005/8/layout/list1"/>
    <dgm:cxn modelId="{3CE7E065-A933-704B-A7DE-69A532BB3641}" type="presParOf" srcId="{3980688F-3FC3-E94C-B7F8-37AF88485DC7}" destId="{7449E0F9-E092-AF40-BEFA-2D0DCF62F64D}" srcOrd="10" destOrd="0" presId="urn:microsoft.com/office/officeart/2005/8/layout/list1"/>
    <dgm:cxn modelId="{E9B772C2-D026-E047-B78D-9A701F6B58F2}" type="presParOf" srcId="{3980688F-3FC3-E94C-B7F8-37AF88485DC7}" destId="{2E8428C9-3A40-5040-AF9B-92924DEA59ED}" srcOrd="11" destOrd="0" presId="urn:microsoft.com/office/officeart/2005/8/layout/list1"/>
    <dgm:cxn modelId="{1F4FA70C-2404-D84D-B8A1-77B3CA17F445}" type="presParOf" srcId="{3980688F-3FC3-E94C-B7F8-37AF88485DC7}" destId="{CBA2EA07-6692-E246-A8DF-5CB6AFF86628}" srcOrd="12" destOrd="0" presId="urn:microsoft.com/office/officeart/2005/8/layout/list1"/>
    <dgm:cxn modelId="{E0249995-B08E-2747-BBA8-18B54AEA91FA}" type="presParOf" srcId="{CBA2EA07-6692-E246-A8DF-5CB6AFF86628}" destId="{3CD0CAB6-0920-1341-9C83-818AE83761EB}" srcOrd="0" destOrd="0" presId="urn:microsoft.com/office/officeart/2005/8/layout/list1"/>
    <dgm:cxn modelId="{02C6DB24-1FAB-304C-A5D1-A0FD3B72991E}" type="presParOf" srcId="{CBA2EA07-6692-E246-A8DF-5CB6AFF86628}" destId="{966194D6-11BE-9249-93FB-6AE4CA6324D9}" srcOrd="1" destOrd="0" presId="urn:microsoft.com/office/officeart/2005/8/layout/list1"/>
    <dgm:cxn modelId="{D2A58EAF-CDD6-7A42-872F-187B664B1D33}" type="presParOf" srcId="{3980688F-3FC3-E94C-B7F8-37AF88485DC7}" destId="{506FE70C-8D00-5E44-A5B7-DF0B8A07A215}" srcOrd="13" destOrd="0" presId="urn:microsoft.com/office/officeart/2005/8/layout/list1"/>
    <dgm:cxn modelId="{7D6EC615-5C5C-7747-B7F0-D9C6A8CDC757}" type="presParOf" srcId="{3980688F-3FC3-E94C-B7F8-37AF88485DC7}" destId="{5F700EC3-F2A9-DB45-BA52-6F766E84AC5A}" srcOrd="14" destOrd="0" presId="urn:microsoft.com/office/officeart/2005/8/layout/list1"/>
    <dgm:cxn modelId="{24DC0C5A-1375-5041-B6A7-90A700DC94F5}" type="presParOf" srcId="{3980688F-3FC3-E94C-B7F8-37AF88485DC7}" destId="{2149CF2D-5B2D-E64B-AFE6-0CA6ADAEBAEF}" srcOrd="15" destOrd="0" presId="urn:microsoft.com/office/officeart/2005/8/layout/list1"/>
    <dgm:cxn modelId="{A81332B7-E59B-294C-AF23-BB1A34570FBF}" type="presParOf" srcId="{3980688F-3FC3-E94C-B7F8-37AF88485DC7}" destId="{8CC51C92-870E-7B4A-8999-B8FDC52A4710}" srcOrd="16" destOrd="0" presId="urn:microsoft.com/office/officeart/2005/8/layout/list1"/>
    <dgm:cxn modelId="{52CCA9C0-44BA-2446-A09B-F37343A16EB2}" type="presParOf" srcId="{8CC51C92-870E-7B4A-8999-B8FDC52A4710}" destId="{EB09C702-7E1B-1D4D-81E2-B40A56B47064}" srcOrd="0" destOrd="0" presId="urn:microsoft.com/office/officeart/2005/8/layout/list1"/>
    <dgm:cxn modelId="{F33A70BC-9B82-F148-AB51-FC2A28BA2DD0}" type="presParOf" srcId="{8CC51C92-870E-7B4A-8999-B8FDC52A4710}" destId="{167AB7CB-F1A2-0C4D-8D8B-C20A57D76639}" srcOrd="1" destOrd="0" presId="urn:microsoft.com/office/officeart/2005/8/layout/list1"/>
    <dgm:cxn modelId="{2736A944-A3C2-0B4E-A96D-72E55977A66F}" type="presParOf" srcId="{3980688F-3FC3-E94C-B7F8-37AF88485DC7}" destId="{D21E4347-702A-F24C-A665-48D63B87A0DF}" srcOrd="17" destOrd="0" presId="urn:microsoft.com/office/officeart/2005/8/layout/list1"/>
    <dgm:cxn modelId="{A1A90D59-4462-5244-982B-1BA412506C6D}" type="presParOf" srcId="{3980688F-3FC3-E94C-B7F8-37AF88485DC7}" destId="{E4860230-72D5-6042-82DB-A55AEFA02B79}"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D23A79EF-AA19-174B-AADA-668EE16FC739}"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en-US"/>
        </a:p>
      </dgm:t>
    </dgm:pt>
    <dgm:pt modelId="{4694C9F3-D2F4-BF47-8987-5C52EC26E4CC}">
      <dgm:prSet/>
      <dgm:spPr/>
      <dgm:t>
        <a:bodyPr/>
        <a:lstStyle/>
        <a:p>
          <a:r>
            <a:rPr lang="en-US" dirty="0">
              <a:latin typeface="+mj-lt"/>
            </a:rPr>
            <a:t>Flexner Report of 1910</a:t>
          </a:r>
        </a:p>
      </dgm:t>
    </dgm:pt>
    <dgm:pt modelId="{1B321F72-B00A-B94E-A744-013A0F57FD59}" type="parTrans" cxnId="{B66856B4-307B-CC44-BD49-193D3C2DD5D5}">
      <dgm:prSet/>
      <dgm:spPr/>
      <dgm:t>
        <a:bodyPr/>
        <a:lstStyle/>
        <a:p>
          <a:endParaRPr lang="en-US">
            <a:latin typeface="+mj-lt"/>
          </a:endParaRPr>
        </a:p>
      </dgm:t>
    </dgm:pt>
    <dgm:pt modelId="{7FC17810-AB0C-294F-9EDF-A19933DD80D7}" type="sibTrans" cxnId="{B66856B4-307B-CC44-BD49-193D3C2DD5D5}">
      <dgm:prSet/>
      <dgm:spPr/>
      <dgm:t>
        <a:bodyPr/>
        <a:lstStyle/>
        <a:p>
          <a:endParaRPr lang="en-US">
            <a:latin typeface="+mj-lt"/>
          </a:endParaRPr>
        </a:p>
      </dgm:t>
    </dgm:pt>
    <dgm:pt modelId="{E7C124C4-78A1-8949-9F0C-35E9875BAD8B}">
      <dgm:prSet/>
      <dgm:spPr/>
      <dgm:t>
        <a:bodyPr/>
        <a:lstStyle/>
        <a:p>
          <a:r>
            <a:rPr lang="en-US">
              <a:latin typeface="+mj-lt"/>
            </a:rPr>
            <a:t>Fewer Black Physicians</a:t>
          </a:r>
        </a:p>
      </dgm:t>
    </dgm:pt>
    <dgm:pt modelId="{DDB2B0B7-E0D6-4847-9FC1-68C473810F89}" type="parTrans" cxnId="{6F138635-8ED2-6D46-9904-CE0984FCE6E6}">
      <dgm:prSet/>
      <dgm:spPr/>
      <dgm:t>
        <a:bodyPr/>
        <a:lstStyle/>
        <a:p>
          <a:endParaRPr lang="en-US">
            <a:latin typeface="+mj-lt"/>
          </a:endParaRPr>
        </a:p>
      </dgm:t>
    </dgm:pt>
    <dgm:pt modelId="{02D268B6-16F4-C349-8D12-9D24B82C236D}" type="sibTrans" cxnId="{6F138635-8ED2-6D46-9904-CE0984FCE6E6}">
      <dgm:prSet/>
      <dgm:spPr/>
      <dgm:t>
        <a:bodyPr/>
        <a:lstStyle/>
        <a:p>
          <a:endParaRPr lang="en-US">
            <a:latin typeface="+mj-lt"/>
          </a:endParaRPr>
        </a:p>
      </dgm:t>
    </dgm:pt>
    <dgm:pt modelId="{05EC8B47-8F43-0B4B-B311-E7E322AAE2D2}">
      <dgm:prSet/>
      <dgm:spPr/>
      <dgm:t>
        <a:bodyPr/>
        <a:lstStyle/>
        <a:p>
          <a:r>
            <a:rPr lang="en-US">
              <a:latin typeface="+mj-lt"/>
            </a:rPr>
            <a:t>Worse experience and quality of care</a:t>
          </a:r>
        </a:p>
      </dgm:t>
    </dgm:pt>
    <dgm:pt modelId="{F74075EA-4D02-F248-8DBD-EFA47382DD59}" type="parTrans" cxnId="{B61B82C2-C746-DC4B-A3D4-5B023E7CE9AC}">
      <dgm:prSet/>
      <dgm:spPr/>
      <dgm:t>
        <a:bodyPr/>
        <a:lstStyle/>
        <a:p>
          <a:endParaRPr lang="en-US">
            <a:latin typeface="+mj-lt"/>
          </a:endParaRPr>
        </a:p>
      </dgm:t>
    </dgm:pt>
    <dgm:pt modelId="{7255762C-55D5-5C45-878E-AC81806C75C3}" type="sibTrans" cxnId="{B61B82C2-C746-DC4B-A3D4-5B023E7CE9AC}">
      <dgm:prSet/>
      <dgm:spPr/>
      <dgm:t>
        <a:bodyPr/>
        <a:lstStyle/>
        <a:p>
          <a:endParaRPr lang="en-US">
            <a:latin typeface="+mj-lt"/>
          </a:endParaRPr>
        </a:p>
      </dgm:t>
    </dgm:pt>
    <dgm:pt modelId="{195A8E9C-677E-204B-8192-8FB96C16570E}">
      <dgm:prSet/>
      <dgm:spPr/>
      <dgm:t>
        <a:bodyPr/>
        <a:lstStyle/>
        <a:p>
          <a:r>
            <a:rPr lang="en-US" dirty="0">
              <a:latin typeface="+mj-lt"/>
            </a:rPr>
            <a:t>Higher infant mortality</a:t>
          </a:r>
        </a:p>
      </dgm:t>
    </dgm:pt>
    <dgm:pt modelId="{C5855C37-F893-104D-AC40-1AB4F9D1A548}" type="parTrans" cxnId="{0C82BE04-7968-C34E-BD6E-641B0AB9AED8}">
      <dgm:prSet/>
      <dgm:spPr/>
      <dgm:t>
        <a:bodyPr/>
        <a:lstStyle/>
        <a:p>
          <a:endParaRPr lang="en-US">
            <a:latin typeface="+mj-lt"/>
          </a:endParaRPr>
        </a:p>
      </dgm:t>
    </dgm:pt>
    <dgm:pt modelId="{CDFF6C14-A465-9646-ACC4-8692F0661CE1}" type="sibTrans" cxnId="{0C82BE04-7968-C34E-BD6E-641B0AB9AED8}">
      <dgm:prSet/>
      <dgm:spPr/>
      <dgm:t>
        <a:bodyPr/>
        <a:lstStyle/>
        <a:p>
          <a:endParaRPr lang="en-US">
            <a:latin typeface="+mj-lt"/>
          </a:endParaRPr>
        </a:p>
      </dgm:t>
    </dgm:pt>
    <dgm:pt modelId="{E9C9D3AE-9E4E-DC4C-8621-0DEA8BB27579}" type="pres">
      <dgm:prSet presAssocID="{D23A79EF-AA19-174B-AADA-668EE16FC739}" presName="Name0" presStyleCnt="0">
        <dgm:presLayoutVars>
          <dgm:dir/>
          <dgm:resizeHandles val="exact"/>
        </dgm:presLayoutVars>
      </dgm:prSet>
      <dgm:spPr/>
    </dgm:pt>
    <dgm:pt modelId="{91EF8F03-8DFC-FA40-A177-18E4D886ED42}" type="pres">
      <dgm:prSet presAssocID="{D23A79EF-AA19-174B-AADA-668EE16FC739}" presName="arrow" presStyleLbl="bgShp" presStyleIdx="0" presStyleCnt="1"/>
      <dgm:spPr/>
    </dgm:pt>
    <dgm:pt modelId="{9F4246DD-0787-634B-94B8-37C0D8338700}" type="pres">
      <dgm:prSet presAssocID="{D23A79EF-AA19-174B-AADA-668EE16FC739}" presName="points" presStyleCnt="0"/>
      <dgm:spPr/>
    </dgm:pt>
    <dgm:pt modelId="{481D9365-85BD-C143-9D31-BA9556877AD8}" type="pres">
      <dgm:prSet presAssocID="{4694C9F3-D2F4-BF47-8987-5C52EC26E4CC}" presName="compositeA" presStyleCnt="0"/>
      <dgm:spPr/>
    </dgm:pt>
    <dgm:pt modelId="{1EB8DD25-8D21-9243-B1B0-1EDD00DB9461}" type="pres">
      <dgm:prSet presAssocID="{4694C9F3-D2F4-BF47-8987-5C52EC26E4CC}" presName="textA" presStyleLbl="revTx" presStyleIdx="0" presStyleCnt="4">
        <dgm:presLayoutVars>
          <dgm:bulletEnabled val="1"/>
        </dgm:presLayoutVars>
      </dgm:prSet>
      <dgm:spPr/>
    </dgm:pt>
    <dgm:pt modelId="{E46E78F1-AF28-DE49-BCC3-564A1D234FF2}" type="pres">
      <dgm:prSet presAssocID="{4694C9F3-D2F4-BF47-8987-5C52EC26E4CC}" presName="circleA" presStyleLbl="node1" presStyleIdx="0" presStyleCnt="4"/>
      <dgm:spPr/>
    </dgm:pt>
    <dgm:pt modelId="{5F41EA22-F594-634A-9512-3250CDE397C1}" type="pres">
      <dgm:prSet presAssocID="{4694C9F3-D2F4-BF47-8987-5C52EC26E4CC}" presName="spaceA" presStyleCnt="0"/>
      <dgm:spPr/>
    </dgm:pt>
    <dgm:pt modelId="{629D257A-514A-CC4F-9E32-7E5839E7E29E}" type="pres">
      <dgm:prSet presAssocID="{7FC17810-AB0C-294F-9EDF-A19933DD80D7}" presName="space" presStyleCnt="0"/>
      <dgm:spPr/>
    </dgm:pt>
    <dgm:pt modelId="{FFC34CB2-0742-6146-B507-E3FC5B82FE55}" type="pres">
      <dgm:prSet presAssocID="{E7C124C4-78A1-8949-9F0C-35E9875BAD8B}" presName="compositeB" presStyleCnt="0"/>
      <dgm:spPr/>
    </dgm:pt>
    <dgm:pt modelId="{347898A4-1853-9249-8C49-91055CBC7ABD}" type="pres">
      <dgm:prSet presAssocID="{E7C124C4-78A1-8949-9F0C-35E9875BAD8B}" presName="textB" presStyleLbl="revTx" presStyleIdx="1" presStyleCnt="4">
        <dgm:presLayoutVars>
          <dgm:bulletEnabled val="1"/>
        </dgm:presLayoutVars>
      </dgm:prSet>
      <dgm:spPr/>
    </dgm:pt>
    <dgm:pt modelId="{578AA579-2DE2-764B-ADB0-758E7B9C3D0F}" type="pres">
      <dgm:prSet presAssocID="{E7C124C4-78A1-8949-9F0C-35E9875BAD8B}" presName="circleB" presStyleLbl="node1" presStyleIdx="1" presStyleCnt="4"/>
      <dgm:spPr/>
    </dgm:pt>
    <dgm:pt modelId="{B0183D98-228B-0443-825D-F79C90A4C462}" type="pres">
      <dgm:prSet presAssocID="{E7C124C4-78A1-8949-9F0C-35E9875BAD8B}" presName="spaceB" presStyleCnt="0"/>
      <dgm:spPr/>
    </dgm:pt>
    <dgm:pt modelId="{46BCE96C-75FB-7A49-83C6-C4184639DCB2}" type="pres">
      <dgm:prSet presAssocID="{02D268B6-16F4-C349-8D12-9D24B82C236D}" presName="space" presStyleCnt="0"/>
      <dgm:spPr/>
    </dgm:pt>
    <dgm:pt modelId="{644D5D6E-730E-1F4E-9EC7-6FFA3DA56C37}" type="pres">
      <dgm:prSet presAssocID="{05EC8B47-8F43-0B4B-B311-E7E322AAE2D2}" presName="compositeA" presStyleCnt="0"/>
      <dgm:spPr/>
    </dgm:pt>
    <dgm:pt modelId="{4B10F0CC-1D05-0446-A8AB-EDCD88254216}" type="pres">
      <dgm:prSet presAssocID="{05EC8B47-8F43-0B4B-B311-E7E322AAE2D2}" presName="textA" presStyleLbl="revTx" presStyleIdx="2" presStyleCnt="4">
        <dgm:presLayoutVars>
          <dgm:bulletEnabled val="1"/>
        </dgm:presLayoutVars>
      </dgm:prSet>
      <dgm:spPr/>
    </dgm:pt>
    <dgm:pt modelId="{7E607DAE-02F6-114E-B073-636524842787}" type="pres">
      <dgm:prSet presAssocID="{05EC8B47-8F43-0B4B-B311-E7E322AAE2D2}" presName="circleA" presStyleLbl="node1" presStyleIdx="2" presStyleCnt="4"/>
      <dgm:spPr/>
    </dgm:pt>
    <dgm:pt modelId="{47C76A07-87FF-8948-98B7-A7281C6BE1E0}" type="pres">
      <dgm:prSet presAssocID="{05EC8B47-8F43-0B4B-B311-E7E322AAE2D2}" presName="spaceA" presStyleCnt="0"/>
      <dgm:spPr/>
    </dgm:pt>
    <dgm:pt modelId="{68CFB0FA-202F-2C42-AD10-C04B18A4AFAE}" type="pres">
      <dgm:prSet presAssocID="{7255762C-55D5-5C45-878E-AC81806C75C3}" presName="space" presStyleCnt="0"/>
      <dgm:spPr/>
    </dgm:pt>
    <dgm:pt modelId="{C6E419F7-02FA-3949-AAD8-EBBFE5CA3AB0}" type="pres">
      <dgm:prSet presAssocID="{195A8E9C-677E-204B-8192-8FB96C16570E}" presName="compositeB" presStyleCnt="0"/>
      <dgm:spPr/>
    </dgm:pt>
    <dgm:pt modelId="{563CD85D-14DC-8749-992D-EC390859A80B}" type="pres">
      <dgm:prSet presAssocID="{195A8E9C-677E-204B-8192-8FB96C16570E}" presName="textB" presStyleLbl="revTx" presStyleIdx="3" presStyleCnt="4">
        <dgm:presLayoutVars>
          <dgm:bulletEnabled val="1"/>
        </dgm:presLayoutVars>
      </dgm:prSet>
      <dgm:spPr/>
    </dgm:pt>
    <dgm:pt modelId="{D36D97CF-02C7-AA44-B58C-A29FECCE6156}" type="pres">
      <dgm:prSet presAssocID="{195A8E9C-677E-204B-8192-8FB96C16570E}" presName="circleB" presStyleLbl="node1" presStyleIdx="3" presStyleCnt="4"/>
      <dgm:spPr/>
    </dgm:pt>
    <dgm:pt modelId="{5661C384-A7C2-D940-B1B4-034B02E86976}" type="pres">
      <dgm:prSet presAssocID="{195A8E9C-677E-204B-8192-8FB96C16570E}" presName="spaceB" presStyleCnt="0"/>
      <dgm:spPr/>
    </dgm:pt>
  </dgm:ptLst>
  <dgm:cxnLst>
    <dgm:cxn modelId="{0C82BE04-7968-C34E-BD6E-641B0AB9AED8}" srcId="{D23A79EF-AA19-174B-AADA-668EE16FC739}" destId="{195A8E9C-677E-204B-8192-8FB96C16570E}" srcOrd="3" destOrd="0" parTransId="{C5855C37-F893-104D-AC40-1AB4F9D1A548}" sibTransId="{CDFF6C14-A465-9646-ACC4-8692F0661CE1}"/>
    <dgm:cxn modelId="{BD88A10A-7058-2849-8CF5-8403CBCF7EE0}" type="presOf" srcId="{E7C124C4-78A1-8949-9F0C-35E9875BAD8B}" destId="{347898A4-1853-9249-8C49-91055CBC7ABD}" srcOrd="0" destOrd="0" presId="urn:microsoft.com/office/officeart/2005/8/layout/hProcess11"/>
    <dgm:cxn modelId="{6F138635-8ED2-6D46-9904-CE0984FCE6E6}" srcId="{D23A79EF-AA19-174B-AADA-668EE16FC739}" destId="{E7C124C4-78A1-8949-9F0C-35E9875BAD8B}" srcOrd="1" destOrd="0" parTransId="{DDB2B0B7-E0D6-4847-9FC1-68C473810F89}" sibTransId="{02D268B6-16F4-C349-8D12-9D24B82C236D}"/>
    <dgm:cxn modelId="{2912C44A-E912-A043-90BE-7224FD10F4FB}" type="presOf" srcId="{4694C9F3-D2F4-BF47-8987-5C52EC26E4CC}" destId="{1EB8DD25-8D21-9243-B1B0-1EDD00DB9461}" srcOrd="0" destOrd="0" presId="urn:microsoft.com/office/officeart/2005/8/layout/hProcess11"/>
    <dgm:cxn modelId="{6C601E50-2E88-5A43-B4D4-ABFB1D9B8386}" type="presOf" srcId="{D23A79EF-AA19-174B-AADA-668EE16FC739}" destId="{E9C9D3AE-9E4E-DC4C-8621-0DEA8BB27579}" srcOrd="0" destOrd="0" presId="urn:microsoft.com/office/officeart/2005/8/layout/hProcess11"/>
    <dgm:cxn modelId="{B66856B4-307B-CC44-BD49-193D3C2DD5D5}" srcId="{D23A79EF-AA19-174B-AADA-668EE16FC739}" destId="{4694C9F3-D2F4-BF47-8987-5C52EC26E4CC}" srcOrd="0" destOrd="0" parTransId="{1B321F72-B00A-B94E-A744-013A0F57FD59}" sibTransId="{7FC17810-AB0C-294F-9EDF-A19933DD80D7}"/>
    <dgm:cxn modelId="{B61B82C2-C746-DC4B-A3D4-5B023E7CE9AC}" srcId="{D23A79EF-AA19-174B-AADA-668EE16FC739}" destId="{05EC8B47-8F43-0B4B-B311-E7E322AAE2D2}" srcOrd="2" destOrd="0" parTransId="{F74075EA-4D02-F248-8DBD-EFA47382DD59}" sibTransId="{7255762C-55D5-5C45-878E-AC81806C75C3}"/>
    <dgm:cxn modelId="{BC059DC3-C784-0F41-84D1-AE77BDB818A9}" type="presOf" srcId="{05EC8B47-8F43-0B4B-B311-E7E322AAE2D2}" destId="{4B10F0CC-1D05-0446-A8AB-EDCD88254216}" srcOrd="0" destOrd="0" presId="urn:microsoft.com/office/officeart/2005/8/layout/hProcess11"/>
    <dgm:cxn modelId="{D143E7C4-4978-7A44-A118-2D7C8E2D8CB9}" type="presOf" srcId="{195A8E9C-677E-204B-8192-8FB96C16570E}" destId="{563CD85D-14DC-8749-992D-EC390859A80B}" srcOrd="0" destOrd="0" presId="urn:microsoft.com/office/officeart/2005/8/layout/hProcess11"/>
    <dgm:cxn modelId="{EFBCC4A4-4801-4A47-A39E-827B3699E055}" type="presParOf" srcId="{E9C9D3AE-9E4E-DC4C-8621-0DEA8BB27579}" destId="{91EF8F03-8DFC-FA40-A177-18E4D886ED42}" srcOrd="0" destOrd="0" presId="urn:microsoft.com/office/officeart/2005/8/layout/hProcess11"/>
    <dgm:cxn modelId="{73D748D2-5ACB-2044-903F-87DEA427FAE3}" type="presParOf" srcId="{E9C9D3AE-9E4E-DC4C-8621-0DEA8BB27579}" destId="{9F4246DD-0787-634B-94B8-37C0D8338700}" srcOrd="1" destOrd="0" presId="urn:microsoft.com/office/officeart/2005/8/layout/hProcess11"/>
    <dgm:cxn modelId="{BD22083D-1638-C84A-84FA-A933FD968BA2}" type="presParOf" srcId="{9F4246DD-0787-634B-94B8-37C0D8338700}" destId="{481D9365-85BD-C143-9D31-BA9556877AD8}" srcOrd="0" destOrd="0" presId="urn:microsoft.com/office/officeart/2005/8/layout/hProcess11"/>
    <dgm:cxn modelId="{94B8480A-58F9-434B-835A-B1E70813F449}" type="presParOf" srcId="{481D9365-85BD-C143-9D31-BA9556877AD8}" destId="{1EB8DD25-8D21-9243-B1B0-1EDD00DB9461}" srcOrd="0" destOrd="0" presId="urn:microsoft.com/office/officeart/2005/8/layout/hProcess11"/>
    <dgm:cxn modelId="{CF601B72-ADE1-1540-91F4-4DC3B8BCFC06}" type="presParOf" srcId="{481D9365-85BD-C143-9D31-BA9556877AD8}" destId="{E46E78F1-AF28-DE49-BCC3-564A1D234FF2}" srcOrd="1" destOrd="0" presId="urn:microsoft.com/office/officeart/2005/8/layout/hProcess11"/>
    <dgm:cxn modelId="{3CB6DF82-849D-984D-98CC-122B08DDEF98}" type="presParOf" srcId="{481D9365-85BD-C143-9D31-BA9556877AD8}" destId="{5F41EA22-F594-634A-9512-3250CDE397C1}" srcOrd="2" destOrd="0" presId="urn:microsoft.com/office/officeart/2005/8/layout/hProcess11"/>
    <dgm:cxn modelId="{0A3AC97C-2E4D-AD4E-8215-520D6A748ED5}" type="presParOf" srcId="{9F4246DD-0787-634B-94B8-37C0D8338700}" destId="{629D257A-514A-CC4F-9E32-7E5839E7E29E}" srcOrd="1" destOrd="0" presId="urn:microsoft.com/office/officeart/2005/8/layout/hProcess11"/>
    <dgm:cxn modelId="{BB357C91-CC2B-0347-9BB7-BE37C8134D4C}" type="presParOf" srcId="{9F4246DD-0787-634B-94B8-37C0D8338700}" destId="{FFC34CB2-0742-6146-B507-E3FC5B82FE55}" srcOrd="2" destOrd="0" presId="urn:microsoft.com/office/officeart/2005/8/layout/hProcess11"/>
    <dgm:cxn modelId="{BE5A13B4-55C8-C742-9F13-FD2BCDC90FB7}" type="presParOf" srcId="{FFC34CB2-0742-6146-B507-E3FC5B82FE55}" destId="{347898A4-1853-9249-8C49-91055CBC7ABD}" srcOrd="0" destOrd="0" presId="urn:microsoft.com/office/officeart/2005/8/layout/hProcess11"/>
    <dgm:cxn modelId="{DE818C9C-DAF6-8745-890A-043BA862F5DA}" type="presParOf" srcId="{FFC34CB2-0742-6146-B507-E3FC5B82FE55}" destId="{578AA579-2DE2-764B-ADB0-758E7B9C3D0F}" srcOrd="1" destOrd="0" presId="urn:microsoft.com/office/officeart/2005/8/layout/hProcess11"/>
    <dgm:cxn modelId="{6AF5EE75-2E03-C94D-AE20-83BE91B20589}" type="presParOf" srcId="{FFC34CB2-0742-6146-B507-E3FC5B82FE55}" destId="{B0183D98-228B-0443-825D-F79C90A4C462}" srcOrd="2" destOrd="0" presId="urn:microsoft.com/office/officeart/2005/8/layout/hProcess11"/>
    <dgm:cxn modelId="{E25963A9-9F0F-E34D-A2BB-EF5772E82FC7}" type="presParOf" srcId="{9F4246DD-0787-634B-94B8-37C0D8338700}" destId="{46BCE96C-75FB-7A49-83C6-C4184639DCB2}" srcOrd="3" destOrd="0" presId="urn:microsoft.com/office/officeart/2005/8/layout/hProcess11"/>
    <dgm:cxn modelId="{9A7477A0-3DCD-D145-ADE7-4767F319B0ED}" type="presParOf" srcId="{9F4246DD-0787-634B-94B8-37C0D8338700}" destId="{644D5D6E-730E-1F4E-9EC7-6FFA3DA56C37}" srcOrd="4" destOrd="0" presId="urn:microsoft.com/office/officeart/2005/8/layout/hProcess11"/>
    <dgm:cxn modelId="{DF32B7C0-09F4-F34E-8935-1E95040D5DE9}" type="presParOf" srcId="{644D5D6E-730E-1F4E-9EC7-6FFA3DA56C37}" destId="{4B10F0CC-1D05-0446-A8AB-EDCD88254216}" srcOrd="0" destOrd="0" presId="urn:microsoft.com/office/officeart/2005/8/layout/hProcess11"/>
    <dgm:cxn modelId="{F2376B9D-8348-D44C-B982-8D0A7A23CC94}" type="presParOf" srcId="{644D5D6E-730E-1F4E-9EC7-6FFA3DA56C37}" destId="{7E607DAE-02F6-114E-B073-636524842787}" srcOrd="1" destOrd="0" presId="urn:microsoft.com/office/officeart/2005/8/layout/hProcess11"/>
    <dgm:cxn modelId="{6947903D-7DF7-254E-ADAA-4C4691D4A9F0}" type="presParOf" srcId="{644D5D6E-730E-1F4E-9EC7-6FFA3DA56C37}" destId="{47C76A07-87FF-8948-98B7-A7281C6BE1E0}" srcOrd="2" destOrd="0" presId="urn:microsoft.com/office/officeart/2005/8/layout/hProcess11"/>
    <dgm:cxn modelId="{1D2D0588-1C98-8B41-88CA-B021CEA58DC6}" type="presParOf" srcId="{9F4246DD-0787-634B-94B8-37C0D8338700}" destId="{68CFB0FA-202F-2C42-AD10-C04B18A4AFAE}" srcOrd="5" destOrd="0" presId="urn:microsoft.com/office/officeart/2005/8/layout/hProcess11"/>
    <dgm:cxn modelId="{0ACD9325-4437-4D41-9142-29BDADC52028}" type="presParOf" srcId="{9F4246DD-0787-634B-94B8-37C0D8338700}" destId="{C6E419F7-02FA-3949-AAD8-EBBFE5CA3AB0}" srcOrd="6" destOrd="0" presId="urn:microsoft.com/office/officeart/2005/8/layout/hProcess11"/>
    <dgm:cxn modelId="{86CA2D51-6A3A-024E-AD0C-8437C17C66AD}" type="presParOf" srcId="{C6E419F7-02FA-3949-AAD8-EBBFE5CA3AB0}" destId="{563CD85D-14DC-8749-992D-EC390859A80B}" srcOrd="0" destOrd="0" presId="urn:microsoft.com/office/officeart/2005/8/layout/hProcess11"/>
    <dgm:cxn modelId="{30EB0B95-72EE-0E4A-B602-2BEDDAC8DD87}" type="presParOf" srcId="{C6E419F7-02FA-3949-AAD8-EBBFE5CA3AB0}" destId="{D36D97CF-02C7-AA44-B58C-A29FECCE6156}" srcOrd="1" destOrd="0" presId="urn:microsoft.com/office/officeart/2005/8/layout/hProcess11"/>
    <dgm:cxn modelId="{7E56DF68-8F55-9340-B641-36E6610D2344}" type="presParOf" srcId="{C6E419F7-02FA-3949-AAD8-EBBFE5CA3AB0}" destId="{5661C384-A7C2-D940-B1B4-034B02E86976}"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E061846-0AE0-4B50-8A76-C1273582BB8D}" type="doc">
      <dgm:prSet loTypeId="urn:microsoft.com/office/officeart/2005/8/layout/cycle1" loCatId="cycle" qsTypeId="urn:microsoft.com/office/officeart/2005/8/quickstyle/simple1" qsCatId="simple" csTypeId="urn:microsoft.com/office/officeart/2005/8/colors/accent6_2" csCatId="accent6" phldr="1"/>
      <dgm:spPr/>
      <dgm:t>
        <a:bodyPr/>
        <a:lstStyle/>
        <a:p>
          <a:endParaRPr lang="en-US"/>
        </a:p>
      </dgm:t>
    </dgm:pt>
    <dgm:pt modelId="{7F3A3CF9-3DB9-450A-B5E7-A3A943C2362F}">
      <dgm:prSet phldrT="[Text]" custT="1"/>
      <dgm:spPr>
        <a:xfrm>
          <a:off x="4759498" y="399442"/>
          <a:ext cx="2043906" cy="2043906"/>
        </a:xfrm>
        <a:noFill/>
        <a:ln>
          <a:noFill/>
        </a:ln>
        <a:effectLst/>
      </dgm:spPr>
      <dgm:t>
        <a:bodyPr/>
        <a:lstStyle/>
        <a:p>
          <a:pPr>
            <a:buNone/>
          </a:pPr>
          <a:r>
            <a:rPr lang="en-US" sz="2000" dirty="0">
              <a:solidFill>
                <a:sysClr val="windowText" lastClr="000000">
                  <a:hueOff val="0"/>
                  <a:satOff val="0"/>
                  <a:lumOff val="0"/>
                  <a:alphaOff val="0"/>
                </a:sysClr>
              </a:solidFill>
              <a:latin typeface="Calibri" panose="020F0502020204030204"/>
              <a:ea typeface="+mn-ea"/>
              <a:cs typeface="+mn-cs"/>
            </a:rPr>
            <a:t>Increased Civic Engagement</a:t>
          </a:r>
        </a:p>
      </dgm:t>
    </dgm:pt>
    <dgm:pt modelId="{01F643B1-01D3-433D-A038-6F6F9886CA9F}" type="parTrans" cxnId="{65311452-8307-47A7-AD9C-E3258B9F4FBB}">
      <dgm:prSet/>
      <dgm:spPr/>
      <dgm:t>
        <a:bodyPr/>
        <a:lstStyle/>
        <a:p>
          <a:endParaRPr lang="en-US"/>
        </a:p>
      </dgm:t>
    </dgm:pt>
    <dgm:pt modelId="{2CE2048C-541D-451F-8B5E-7916C5D560FA}" type="sibTrans" cxnId="{65311452-8307-47A7-AD9C-E3258B9F4FBB}">
      <dgm:prSet/>
      <dgm:spPr>
        <a:xfrm>
          <a:off x="1649082" y="-1950"/>
          <a:ext cx="4829834" cy="4829834"/>
        </a:xfr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BE402F7E-E63C-4EAE-A7FB-A44E6A256752}">
      <dgm:prSet phldrT="[Text]" custT="1"/>
      <dgm:spPr>
        <a:xfrm>
          <a:off x="3042046" y="3374155"/>
          <a:ext cx="2043906" cy="2043906"/>
        </a:xfrm>
        <a:noFill/>
        <a:ln>
          <a:noFill/>
        </a:ln>
        <a:effectLst/>
      </dgm:spPr>
      <dgm:t>
        <a:bodyPr/>
        <a:lstStyle/>
        <a:p>
          <a:pPr>
            <a:buNone/>
          </a:pPr>
          <a:r>
            <a:rPr lang="en-US" sz="2000" i="0" dirty="0">
              <a:solidFill>
                <a:schemeClr val="tx1"/>
              </a:solidFill>
              <a:latin typeface="Lato"/>
              <a:ea typeface="Lato"/>
              <a:cs typeface="Lato"/>
              <a:sym typeface="Lato"/>
            </a:rPr>
            <a:t>More Inclusive Health Policy (power, access, social cohesion)</a:t>
          </a:r>
          <a:endParaRPr lang="en-US" sz="2000" i="0" dirty="0">
            <a:solidFill>
              <a:schemeClr val="tx1"/>
            </a:solidFill>
            <a:latin typeface="Calibri" panose="020F0502020204030204"/>
            <a:ea typeface="+mn-ea"/>
            <a:cs typeface="+mn-cs"/>
          </a:endParaRPr>
        </a:p>
      </dgm:t>
    </dgm:pt>
    <dgm:pt modelId="{C133F20A-4708-4E42-B1CA-62F1A8B06297}" type="parTrans" cxnId="{C96A3DB4-7225-4611-87AA-8C399FE47626}">
      <dgm:prSet/>
      <dgm:spPr/>
      <dgm:t>
        <a:bodyPr/>
        <a:lstStyle/>
        <a:p>
          <a:endParaRPr lang="en-US"/>
        </a:p>
      </dgm:t>
    </dgm:pt>
    <dgm:pt modelId="{DEA0A094-D436-4983-B65F-29F0E132B2C7}" type="sibTrans" cxnId="{C96A3DB4-7225-4611-87AA-8C399FE47626}">
      <dgm:prSet/>
      <dgm:spPr>
        <a:xfrm>
          <a:off x="1649082" y="-1950"/>
          <a:ext cx="4829834" cy="4829834"/>
        </a:xfr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E5D5E74B-0BC9-4033-94F4-8F6AA25509E1}">
      <dgm:prSet phldrT="[Text]" custT="1"/>
      <dgm:spPr>
        <a:xfrm>
          <a:off x="1324595" y="399442"/>
          <a:ext cx="2043906" cy="2043906"/>
        </a:xfrm>
        <a:noFill/>
        <a:ln>
          <a:noFill/>
        </a:ln>
        <a:effectLst/>
      </dgm:spPr>
      <dgm:t>
        <a:bodyPr/>
        <a:lstStyle/>
        <a:p>
          <a:pPr>
            <a:buNone/>
          </a:pPr>
          <a:r>
            <a:rPr lang="en-US" sz="2000" dirty="0">
              <a:solidFill>
                <a:sysClr val="windowText" lastClr="000000">
                  <a:hueOff val="0"/>
                  <a:satOff val="0"/>
                  <a:lumOff val="0"/>
                  <a:alphaOff val="0"/>
                </a:sysClr>
              </a:solidFill>
              <a:latin typeface="Calibri" panose="020F0502020204030204"/>
              <a:ea typeface="+mn-ea"/>
              <a:cs typeface="+mn-cs"/>
            </a:rPr>
            <a:t>Better Health Outcomes</a:t>
          </a:r>
        </a:p>
      </dgm:t>
    </dgm:pt>
    <dgm:pt modelId="{F041DEC3-237B-469D-8CE1-6E494CB93EE8}" type="parTrans" cxnId="{79C065C9-CADD-49D8-AFF6-4FF67C69297D}">
      <dgm:prSet/>
      <dgm:spPr/>
      <dgm:t>
        <a:bodyPr/>
        <a:lstStyle/>
        <a:p>
          <a:endParaRPr lang="en-US"/>
        </a:p>
      </dgm:t>
    </dgm:pt>
    <dgm:pt modelId="{E0680C60-89F9-4BFF-A0D5-9E62087CADCE}" type="sibTrans" cxnId="{79C065C9-CADD-49D8-AFF6-4FF67C69297D}">
      <dgm:prSet/>
      <dgm:spPr>
        <a:xfrm>
          <a:off x="1649082" y="-1950"/>
          <a:ext cx="4829834" cy="4829834"/>
        </a:xfrm>
        <a:solidFill>
          <a:srgbClr val="7030A0"/>
        </a:solidFill>
        <a:ln w="12700" cap="flat" cmpd="sng" algn="ctr">
          <a:solidFill>
            <a:sysClr val="window" lastClr="FFFFFF">
              <a:hueOff val="0"/>
              <a:satOff val="0"/>
              <a:lumOff val="0"/>
              <a:alphaOff val="0"/>
            </a:sysClr>
          </a:solidFill>
          <a:prstDash val="solid"/>
          <a:miter lim="800000"/>
        </a:ln>
        <a:effectLst/>
      </dgm:spPr>
      <dgm:t>
        <a:bodyPr/>
        <a:lstStyle/>
        <a:p>
          <a:endParaRPr lang="en-US"/>
        </a:p>
      </dgm:t>
    </dgm:pt>
    <dgm:pt modelId="{63222F9E-0009-41AA-8177-0F0CCB4FCF1E}" type="pres">
      <dgm:prSet presAssocID="{0E061846-0AE0-4B50-8A76-C1273582BB8D}" presName="cycle" presStyleCnt="0">
        <dgm:presLayoutVars>
          <dgm:dir/>
          <dgm:resizeHandles val="exact"/>
        </dgm:presLayoutVars>
      </dgm:prSet>
      <dgm:spPr/>
    </dgm:pt>
    <dgm:pt modelId="{ACC5B538-74BA-4146-933B-AA81FBB50E1D}" type="pres">
      <dgm:prSet presAssocID="{BE402F7E-E63C-4EAE-A7FB-A44E6A256752}" presName="dummy" presStyleCnt="0"/>
      <dgm:spPr/>
    </dgm:pt>
    <dgm:pt modelId="{2DDD0FD9-ECBB-47C2-9987-52A50CE9F216}" type="pres">
      <dgm:prSet presAssocID="{BE402F7E-E63C-4EAE-A7FB-A44E6A256752}" presName="node" presStyleLbl="revTx" presStyleIdx="0" presStyleCnt="3" custScaleX="116955" custRadScaleRad="110997" custRadScaleInc="15618">
        <dgm:presLayoutVars>
          <dgm:bulletEnabled val="1"/>
        </dgm:presLayoutVars>
      </dgm:prSet>
      <dgm:spPr>
        <a:prstGeom prst="rect">
          <a:avLst/>
        </a:prstGeom>
      </dgm:spPr>
    </dgm:pt>
    <dgm:pt modelId="{58E10247-3EDA-4241-B7F9-32C6782A528B}" type="pres">
      <dgm:prSet presAssocID="{DEA0A094-D436-4983-B65F-29F0E132B2C7}" presName="sibTrans" presStyleLbl="node1" presStyleIdx="0" presStyleCnt="3"/>
      <dgm:spPr>
        <a:prstGeom prst="circularArrow">
          <a:avLst>
            <a:gd name="adj1" fmla="val 8252"/>
            <a:gd name="adj2" fmla="val 576426"/>
            <a:gd name="adj3" fmla="val 10170905"/>
            <a:gd name="adj4" fmla="val 7261132"/>
            <a:gd name="adj5" fmla="val 9627"/>
          </a:avLst>
        </a:prstGeom>
      </dgm:spPr>
    </dgm:pt>
    <dgm:pt modelId="{B8499757-77A3-4C3E-97F0-953A4557B929}" type="pres">
      <dgm:prSet presAssocID="{E5D5E74B-0BC9-4033-94F4-8F6AA25509E1}" presName="dummy" presStyleCnt="0"/>
      <dgm:spPr/>
    </dgm:pt>
    <dgm:pt modelId="{18ADD215-9148-46DF-94DC-E36C4DFB07D8}" type="pres">
      <dgm:prSet presAssocID="{E5D5E74B-0BC9-4033-94F4-8F6AA25509E1}" presName="node" presStyleLbl="revTx" presStyleIdx="1" presStyleCnt="3" custRadScaleRad="102264" custRadScaleInc="-23575">
        <dgm:presLayoutVars>
          <dgm:bulletEnabled val="1"/>
        </dgm:presLayoutVars>
      </dgm:prSet>
      <dgm:spPr>
        <a:prstGeom prst="rect">
          <a:avLst/>
        </a:prstGeom>
      </dgm:spPr>
    </dgm:pt>
    <dgm:pt modelId="{E58DCD19-7261-4354-9301-0CBCD4E5AA3F}" type="pres">
      <dgm:prSet presAssocID="{E0680C60-89F9-4BFF-A0D5-9E62087CADCE}" presName="sibTrans" presStyleLbl="node1" presStyleIdx="1" presStyleCnt="3" custLinFactNeighborX="3259" custLinFactNeighborY="0"/>
      <dgm:spPr>
        <a:prstGeom prst="circularArrow">
          <a:avLst>
            <a:gd name="adj1" fmla="val 8252"/>
            <a:gd name="adj2" fmla="val 576426"/>
            <a:gd name="adj3" fmla="val 16855402"/>
            <a:gd name="adj4" fmla="val 14968173"/>
            <a:gd name="adj5" fmla="val 9627"/>
          </a:avLst>
        </a:prstGeom>
      </dgm:spPr>
    </dgm:pt>
    <dgm:pt modelId="{D1B098CB-DEFF-4766-8754-A43EB6C18209}" type="pres">
      <dgm:prSet presAssocID="{7F3A3CF9-3DB9-450A-B5E7-A3A943C2362F}" presName="dummy" presStyleCnt="0"/>
      <dgm:spPr/>
    </dgm:pt>
    <dgm:pt modelId="{4DA65490-6507-4A37-AA5E-DA446B8843FF}" type="pres">
      <dgm:prSet presAssocID="{7F3A3CF9-3DB9-450A-B5E7-A3A943C2362F}" presName="node" presStyleLbl="revTx" presStyleIdx="2" presStyleCnt="3">
        <dgm:presLayoutVars>
          <dgm:bulletEnabled val="1"/>
        </dgm:presLayoutVars>
      </dgm:prSet>
      <dgm:spPr>
        <a:prstGeom prst="rect">
          <a:avLst/>
        </a:prstGeom>
      </dgm:spPr>
    </dgm:pt>
    <dgm:pt modelId="{4890C509-AD90-47FB-AD8D-7CB1B76EB788}" type="pres">
      <dgm:prSet presAssocID="{2CE2048C-541D-451F-8B5E-7916C5D560FA}" presName="sibTrans" presStyleLbl="node1" presStyleIdx="2" presStyleCnt="3"/>
      <dgm:spPr>
        <a:prstGeom prst="circularArrow">
          <a:avLst>
            <a:gd name="adj1" fmla="val 8252"/>
            <a:gd name="adj2" fmla="val 576426"/>
            <a:gd name="adj3" fmla="val 2962443"/>
            <a:gd name="adj4" fmla="val 52669"/>
            <a:gd name="adj5" fmla="val 9627"/>
          </a:avLst>
        </a:prstGeom>
      </dgm:spPr>
    </dgm:pt>
  </dgm:ptLst>
  <dgm:cxnLst>
    <dgm:cxn modelId="{5D466737-BDF2-2D4A-9A69-36BA9323E77C}" type="presOf" srcId="{7F3A3CF9-3DB9-450A-B5E7-A3A943C2362F}" destId="{4DA65490-6507-4A37-AA5E-DA446B8843FF}" srcOrd="0" destOrd="0" presId="urn:microsoft.com/office/officeart/2005/8/layout/cycle1"/>
    <dgm:cxn modelId="{92F1E645-A1CA-9043-850F-DC15A80CA6DF}" type="presOf" srcId="{E5D5E74B-0BC9-4033-94F4-8F6AA25509E1}" destId="{18ADD215-9148-46DF-94DC-E36C4DFB07D8}" srcOrd="0" destOrd="0" presId="urn:microsoft.com/office/officeart/2005/8/layout/cycle1"/>
    <dgm:cxn modelId="{8521CB51-4E99-0342-8693-B3C8BAF0DCD2}" type="presOf" srcId="{2CE2048C-541D-451F-8B5E-7916C5D560FA}" destId="{4890C509-AD90-47FB-AD8D-7CB1B76EB788}" srcOrd="0" destOrd="0" presId="urn:microsoft.com/office/officeart/2005/8/layout/cycle1"/>
    <dgm:cxn modelId="{65311452-8307-47A7-AD9C-E3258B9F4FBB}" srcId="{0E061846-0AE0-4B50-8A76-C1273582BB8D}" destId="{7F3A3CF9-3DB9-450A-B5E7-A3A943C2362F}" srcOrd="2" destOrd="0" parTransId="{01F643B1-01D3-433D-A038-6F6F9886CA9F}" sibTransId="{2CE2048C-541D-451F-8B5E-7916C5D560FA}"/>
    <dgm:cxn modelId="{9D545360-2993-4245-8856-1874A107E780}" type="presOf" srcId="{DEA0A094-D436-4983-B65F-29F0E132B2C7}" destId="{58E10247-3EDA-4241-B7F9-32C6782A528B}" srcOrd="0" destOrd="0" presId="urn:microsoft.com/office/officeart/2005/8/layout/cycle1"/>
    <dgm:cxn modelId="{F4748971-7792-1548-95FA-B90BF83931F8}" type="presOf" srcId="{BE402F7E-E63C-4EAE-A7FB-A44E6A256752}" destId="{2DDD0FD9-ECBB-47C2-9987-52A50CE9F216}" srcOrd="0" destOrd="0" presId="urn:microsoft.com/office/officeart/2005/8/layout/cycle1"/>
    <dgm:cxn modelId="{3088F197-F4F0-481E-858C-6F3D4430018D}" type="presOf" srcId="{0E061846-0AE0-4B50-8A76-C1273582BB8D}" destId="{63222F9E-0009-41AA-8177-0F0CCB4FCF1E}" srcOrd="0" destOrd="0" presId="urn:microsoft.com/office/officeart/2005/8/layout/cycle1"/>
    <dgm:cxn modelId="{C96A3DB4-7225-4611-87AA-8C399FE47626}" srcId="{0E061846-0AE0-4B50-8A76-C1273582BB8D}" destId="{BE402F7E-E63C-4EAE-A7FB-A44E6A256752}" srcOrd="0" destOrd="0" parTransId="{C133F20A-4708-4E42-B1CA-62F1A8B06297}" sibTransId="{DEA0A094-D436-4983-B65F-29F0E132B2C7}"/>
    <dgm:cxn modelId="{79C065C9-CADD-49D8-AFF6-4FF67C69297D}" srcId="{0E061846-0AE0-4B50-8A76-C1273582BB8D}" destId="{E5D5E74B-0BC9-4033-94F4-8F6AA25509E1}" srcOrd="1" destOrd="0" parTransId="{F041DEC3-237B-469D-8CE1-6E494CB93EE8}" sibTransId="{E0680C60-89F9-4BFF-A0D5-9E62087CADCE}"/>
    <dgm:cxn modelId="{71593EF1-C590-5545-9891-E2AD643A61D1}" type="presOf" srcId="{E0680C60-89F9-4BFF-A0D5-9E62087CADCE}" destId="{E58DCD19-7261-4354-9301-0CBCD4E5AA3F}" srcOrd="0" destOrd="0" presId="urn:microsoft.com/office/officeart/2005/8/layout/cycle1"/>
    <dgm:cxn modelId="{45C2EC72-FD4B-8243-AD8F-E83E058834C2}" type="presParOf" srcId="{63222F9E-0009-41AA-8177-0F0CCB4FCF1E}" destId="{ACC5B538-74BA-4146-933B-AA81FBB50E1D}" srcOrd="0" destOrd="0" presId="urn:microsoft.com/office/officeart/2005/8/layout/cycle1"/>
    <dgm:cxn modelId="{42AF1069-EE17-AA47-AD99-49DB922677F2}" type="presParOf" srcId="{63222F9E-0009-41AA-8177-0F0CCB4FCF1E}" destId="{2DDD0FD9-ECBB-47C2-9987-52A50CE9F216}" srcOrd="1" destOrd="0" presId="urn:microsoft.com/office/officeart/2005/8/layout/cycle1"/>
    <dgm:cxn modelId="{3C65D1F4-0913-4748-BC00-635DD8EEF5EB}" type="presParOf" srcId="{63222F9E-0009-41AA-8177-0F0CCB4FCF1E}" destId="{58E10247-3EDA-4241-B7F9-32C6782A528B}" srcOrd="2" destOrd="0" presId="urn:microsoft.com/office/officeart/2005/8/layout/cycle1"/>
    <dgm:cxn modelId="{BC3C044B-B818-E14E-B4F4-180D47B6847B}" type="presParOf" srcId="{63222F9E-0009-41AA-8177-0F0CCB4FCF1E}" destId="{B8499757-77A3-4C3E-97F0-953A4557B929}" srcOrd="3" destOrd="0" presId="urn:microsoft.com/office/officeart/2005/8/layout/cycle1"/>
    <dgm:cxn modelId="{63132C73-4C13-4B46-B2C4-AF41C787A694}" type="presParOf" srcId="{63222F9E-0009-41AA-8177-0F0CCB4FCF1E}" destId="{18ADD215-9148-46DF-94DC-E36C4DFB07D8}" srcOrd="4" destOrd="0" presId="urn:microsoft.com/office/officeart/2005/8/layout/cycle1"/>
    <dgm:cxn modelId="{7D90BC20-8BE6-EE4C-9D51-EEA83F75EC07}" type="presParOf" srcId="{63222F9E-0009-41AA-8177-0F0CCB4FCF1E}" destId="{E58DCD19-7261-4354-9301-0CBCD4E5AA3F}" srcOrd="5" destOrd="0" presId="urn:microsoft.com/office/officeart/2005/8/layout/cycle1"/>
    <dgm:cxn modelId="{EE04F45B-CC69-3745-BBF4-B319E099604F}" type="presParOf" srcId="{63222F9E-0009-41AA-8177-0F0CCB4FCF1E}" destId="{D1B098CB-DEFF-4766-8754-A43EB6C18209}" srcOrd="6" destOrd="0" presId="urn:microsoft.com/office/officeart/2005/8/layout/cycle1"/>
    <dgm:cxn modelId="{A5C40659-08B8-8449-99C4-4A0AA2715D91}" type="presParOf" srcId="{63222F9E-0009-41AA-8177-0F0CCB4FCF1E}" destId="{4DA65490-6507-4A37-AA5E-DA446B8843FF}" srcOrd="7" destOrd="0" presId="urn:microsoft.com/office/officeart/2005/8/layout/cycle1"/>
    <dgm:cxn modelId="{B8484605-F2D9-8148-86AA-59FCB6FC79B1}" type="presParOf" srcId="{63222F9E-0009-41AA-8177-0F0CCB4FCF1E}" destId="{4890C509-AD90-47FB-AD8D-7CB1B76EB788}"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B05018F-AA71-FB42-ACD7-B1D33BFA035A}"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014F34AE-D81D-E64D-95C7-75385165856A}">
      <dgm:prSet/>
      <dgm:spPr/>
      <dgm:t>
        <a:bodyPr/>
        <a:lstStyle/>
        <a:p>
          <a:r>
            <a:rPr lang="en-US" b="0" i="0"/>
            <a:t>Registering to Vote</a:t>
          </a:r>
          <a:endParaRPr lang="en-US"/>
        </a:p>
      </dgm:t>
    </dgm:pt>
    <dgm:pt modelId="{4D61C53B-8203-7E4F-8C19-22A20FBDF5D3}" type="parTrans" cxnId="{578F3A0A-BC8D-684B-967E-5ABF286174CB}">
      <dgm:prSet/>
      <dgm:spPr/>
      <dgm:t>
        <a:bodyPr/>
        <a:lstStyle/>
        <a:p>
          <a:endParaRPr lang="en-US">
            <a:solidFill>
              <a:schemeClr val="bg1"/>
            </a:solidFill>
          </a:endParaRPr>
        </a:p>
      </dgm:t>
    </dgm:pt>
    <dgm:pt modelId="{54F7F292-E097-6E4C-A665-069CC0D77424}" type="sibTrans" cxnId="{578F3A0A-BC8D-684B-967E-5ABF286174CB}">
      <dgm:prSet/>
      <dgm:spPr/>
      <dgm:t>
        <a:bodyPr/>
        <a:lstStyle/>
        <a:p>
          <a:endParaRPr lang="en-US">
            <a:solidFill>
              <a:schemeClr val="bg1"/>
            </a:solidFill>
          </a:endParaRPr>
        </a:p>
      </dgm:t>
    </dgm:pt>
    <dgm:pt modelId="{20A3820B-8BEC-C243-A088-210DE2211FCA}">
      <dgm:prSet/>
      <dgm:spPr/>
      <dgm:t>
        <a:bodyPr/>
        <a:lstStyle/>
        <a:p>
          <a:r>
            <a:rPr lang="en-US" b="0" i="0"/>
            <a:t>Registration deadlines</a:t>
          </a:r>
          <a:endParaRPr lang="en-US" dirty="0"/>
        </a:p>
      </dgm:t>
    </dgm:pt>
    <dgm:pt modelId="{A76CB17D-D191-C147-AF42-D388DD013F89}" type="parTrans" cxnId="{07ACC6A9-17B3-E143-9EE8-4330301A1DC6}">
      <dgm:prSet/>
      <dgm:spPr/>
      <dgm:t>
        <a:bodyPr/>
        <a:lstStyle/>
        <a:p>
          <a:endParaRPr lang="en-US">
            <a:solidFill>
              <a:schemeClr val="bg1"/>
            </a:solidFill>
          </a:endParaRPr>
        </a:p>
      </dgm:t>
    </dgm:pt>
    <dgm:pt modelId="{093E7656-0A65-7E43-ADB8-1675BF70B1CF}" type="sibTrans" cxnId="{07ACC6A9-17B3-E143-9EE8-4330301A1DC6}">
      <dgm:prSet/>
      <dgm:spPr/>
      <dgm:t>
        <a:bodyPr/>
        <a:lstStyle/>
        <a:p>
          <a:endParaRPr lang="en-US">
            <a:solidFill>
              <a:schemeClr val="bg1"/>
            </a:solidFill>
          </a:endParaRPr>
        </a:p>
      </dgm:t>
    </dgm:pt>
    <dgm:pt modelId="{54B02AA3-B0C2-B64F-B0F0-8BB948069852}">
      <dgm:prSet/>
      <dgm:spPr/>
      <dgm:t>
        <a:bodyPr/>
        <a:lstStyle/>
        <a:p>
          <a:r>
            <a:rPr lang="en-US" b="0" i="0"/>
            <a:t>Voter registration restrictions</a:t>
          </a:r>
          <a:endParaRPr lang="en-US" dirty="0"/>
        </a:p>
      </dgm:t>
    </dgm:pt>
    <dgm:pt modelId="{13E8771C-AC31-F741-8869-5F658DF1C792}" type="parTrans" cxnId="{FA170231-4921-2743-A601-4DECE112E7CE}">
      <dgm:prSet/>
      <dgm:spPr/>
      <dgm:t>
        <a:bodyPr/>
        <a:lstStyle/>
        <a:p>
          <a:endParaRPr lang="en-US">
            <a:solidFill>
              <a:schemeClr val="bg1"/>
            </a:solidFill>
          </a:endParaRPr>
        </a:p>
      </dgm:t>
    </dgm:pt>
    <dgm:pt modelId="{664DEB63-A9FB-9F4E-A2F2-6C2430EFC271}" type="sibTrans" cxnId="{FA170231-4921-2743-A601-4DECE112E7CE}">
      <dgm:prSet/>
      <dgm:spPr/>
      <dgm:t>
        <a:bodyPr/>
        <a:lstStyle/>
        <a:p>
          <a:endParaRPr lang="en-US">
            <a:solidFill>
              <a:schemeClr val="bg1"/>
            </a:solidFill>
          </a:endParaRPr>
        </a:p>
      </dgm:t>
    </dgm:pt>
    <dgm:pt modelId="{C801BA10-7F1C-0747-B96B-84D009297850}">
      <dgm:prSet/>
      <dgm:spPr/>
      <dgm:t>
        <a:bodyPr/>
        <a:lstStyle/>
        <a:p>
          <a:r>
            <a:rPr lang="en-US" b="0" i="0" dirty="0"/>
            <a:t>Registration drive restrictions</a:t>
          </a:r>
          <a:endParaRPr lang="en-US" dirty="0"/>
        </a:p>
      </dgm:t>
    </dgm:pt>
    <dgm:pt modelId="{84BA3DAF-E81D-EA4C-994F-6AE968399189}" type="parTrans" cxnId="{49B2CE3C-3C6C-F444-8C46-6F9CB4A2C1E0}">
      <dgm:prSet/>
      <dgm:spPr/>
      <dgm:t>
        <a:bodyPr/>
        <a:lstStyle/>
        <a:p>
          <a:endParaRPr lang="en-US">
            <a:solidFill>
              <a:schemeClr val="bg1"/>
            </a:solidFill>
          </a:endParaRPr>
        </a:p>
      </dgm:t>
    </dgm:pt>
    <dgm:pt modelId="{F1AFC485-73B3-904C-ADA1-F98743412B06}" type="sibTrans" cxnId="{49B2CE3C-3C6C-F444-8C46-6F9CB4A2C1E0}">
      <dgm:prSet/>
      <dgm:spPr/>
      <dgm:t>
        <a:bodyPr/>
        <a:lstStyle/>
        <a:p>
          <a:endParaRPr lang="en-US">
            <a:solidFill>
              <a:schemeClr val="bg1"/>
            </a:solidFill>
          </a:endParaRPr>
        </a:p>
      </dgm:t>
    </dgm:pt>
    <dgm:pt modelId="{3B697A26-D601-C441-A418-43B16A01E9CB}">
      <dgm:prSet/>
      <dgm:spPr/>
      <dgm:t>
        <a:bodyPr/>
        <a:lstStyle/>
        <a:p>
          <a:r>
            <a:rPr lang="en-US" b="0" i="0"/>
            <a:t>Pre-registration laws</a:t>
          </a:r>
          <a:endParaRPr lang="en-US" dirty="0"/>
        </a:p>
      </dgm:t>
    </dgm:pt>
    <dgm:pt modelId="{E5BA0C61-0AAC-AE4B-AB07-7E7F91E40853}" type="parTrans" cxnId="{7F52D893-AA6A-C54A-A30D-C907C12153DD}">
      <dgm:prSet/>
      <dgm:spPr/>
      <dgm:t>
        <a:bodyPr/>
        <a:lstStyle/>
        <a:p>
          <a:endParaRPr lang="en-US">
            <a:solidFill>
              <a:schemeClr val="bg1"/>
            </a:solidFill>
          </a:endParaRPr>
        </a:p>
      </dgm:t>
    </dgm:pt>
    <dgm:pt modelId="{5FFC860C-42E0-984B-A628-9BFDCC4BEB3C}" type="sibTrans" cxnId="{7F52D893-AA6A-C54A-A30D-C907C12153DD}">
      <dgm:prSet/>
      <dgm:spPr/>
      <dgm:t>
        <a:bodyPr/>
        <a:lstStyle/>
        <a:p>
          <a:endParaRPr lang="en-US">
            <a:solidFill>
              <a:schemeClr val="bg1"/>
            </a:solidFill>
          </a:endParaRPr>
        </a:p>
      </dgm:t>
    </dgm:pt>
    <dgm:pt modelId="{8516F34D-ABF3-254A-9A28-8DD218EEDCE8}">
      <dgm:prSet/>
      <dgm:spPr/>
      <dgm:t>
        <a:bodyPr/>
        <a:lstStyle/>
        <a:p>
          <a:r>
            <a:rPr lang="en-US" b="0" i="0" dirty="0"/>
            <a:t>Automatic voter registration</a:t>
          </a:r>
          <a:endParaRPr lang="en-US" dirty="0"/>
        </a:p>
      </dgm:t>
    </dgm:pt>
    <dgm:pt modelId="{EE11DF8B-D671-A043-A8E3-9350ECC0112B}" type="parTrans" cxnId="{4E0145E9-C67B-D54F-BD66-7114B7304B53}">
      <dgm:prSet/>
      <dgm:spPr/>
      <dgm:t>
        <a:bodyPr/>
        <a:lstStyle/>
        <a:p>
          <a:endParaRPr lang="en-US">
            <a:solidFill>
              <a:schemeClr val="bg1"/>
            </a:solidFill>
          </a:endParaRPr>
        </a:p>
      </dgm:t>
    </dgm:pt>
    <dgm:pt modelId="{7BBAF12F-23F3-5B41-9CF7-21B85DB2A5F8}" type="sibTrans" cxnId="{4E0145E9-C67B-D54F-BD66-7114B7304B53}">
      <dgm:prSet/>
      <dgm:spPr/>
      <dgm:t>
        <a:bodyPr/>
        <a:lstStyle/>
        <a:p>
          <a:endParaRPr lang="en-US">
            <a:solidFill>
              <a:schemeClr val="bg1"/>
            </a:solidFill>
          </a:endParaRPr>
        </a:p>
      </dgm:t>
    </dgm:pt>
    <dgm:pt modelId="{58E57DBA-21C5-AC4B-9B9E-A3AAA7F4A9B6}">
      <dgm:prSet/>
      <dgm:spPr/>
      <dgm:t>
        <a:bodyPr/>
        <a:lstStyle/>
        <a:p>
          <a:r>
            <a:rPr lang="en-US" b="0" i="0"/>
            <a:t>Casting a Ballot</a:t>
          </a:r>
          <a:endParaRPr lang="en-US"/>
        </a:p>
      </dgm:t>
    </dgm:pt>
    <dgm:pt modelId="{788CAFBE-9EB3-1645-86FF-F40E1707B8BB}" type="parTrans" cxnId="{153727FB-FE1F-1B43-81BB-A411F45BECD5}">
      <dgm:prSet/>
      <dgm:spPr/>
      <dgm:t>
        <a:bodyPr/>
        <a:lstStyle/>
        <a:p>
          <a:endParaRPr lang="en-US">
            <a:solidFill>
              <a:schemeClr val="bg1"/>
            </a:solidFill>
          </a:endParaRPr>
        </a:p>
      </dgm:t>
    </dgm:pt>
    <dgm:pt modelId="{763E6F63-7717-3F43-894E-97D8981244CF}" type="sibTrans" cxnId="{153727FB-FE1F-1B43-81BB-A411F45BECD5}">
      <dgm:prSet/>
      <dgm:spPr/>
      <dgm:t>
        <a:bodyPr/>
        <a:lstStyle/>
        <a:p>
          <a:endParaRPr lang="en-US">
            <a:solidFill>
              <a:schemeClr val="bg1"/>
            </a:solidFill>
          </a:endParaRPr>
        </a:p>
      </dgm:t>
    </dgm:pt>
    <dgm:pt modelId="{314F905B-5D71-EB44-ADFB-E599CC986B39}">
      <dgm:prSet/>
      <dgm:spPr/>
      <dgm:t>
        <a:bodyPr/>
        <a:lstStyle/>
        <a:p>
          <a:r>
            <a:rPr lang="en-US" b="0" i="0"/>
            <a:t>Voting inconvenience</a:t>
          </a:r>
          <a:endParaRPr lang="en-US" dirty="0"/>
        </a:p>
      </dgm:t>
    </dgm:pt>
    <dgm:pt modelId="{7C0AF8EC-DB9F-A248-9044-449FE14B6087}" type="parTrans" cxnId="{DEEAD5D7-ED09-C140-9F79-C9CAFCFECF4F}">
      <dgm:prSet/>
      <dgm:spPr/>
      <dgm:t>
        <a:bodyPr/>
        <a:lstStyle/>
        <a:p>
          <a:endParaRPr lang="en-US">
            <a:solidFill>
              <a:schemeClr val="bg1"/>
            </a:solidFill>
          </a:endParaRPr>
        </a:p>
      </dgm:t>
    </dgm:pt>
    <dgm:pt modelId="{0D648653-2D69-234C-BAE5-0249C6F8FCFE}" type="sibTrans" cxnId="{DEEAD5D7-ED09-C140-9F79-C9CAFCFECF4F}">
      <dgm:prSet/>
      <dgm:spPr/>
      <dgm:t>
        <a:bodyPr/>
        <a:lstStyle/>
        <a:p>
          <a:endParaRPr lang="en-US">
            <a:solidFill>
              <a:schemeClr val="bg1"/>
            </a:solidFill>
          </a:endParaRPr>
        </a:p>
      </dgm:t>
    </dgm:pt>
    <dgm:pt modelId="{20DBF93A-C087-1747-A33D-E4BBF7D2D055}">
      <dgm:prSet/>
      <dgm:spPr/>
      <dgm:t>
        <a:bodyPr/>
        <a:lstStyle/>
        <a:p>
          <a:r>
            <a:rPr lang="en-US" b="0" i="0"/>
            <a:t>Voter ID laws</a:t>
          </a:r>
          <a:endParaRPr lang="en-US" dirty="0"/>
        </a:p>
      </dgm:t>
    </dgm:pt>
    <dgm:pt modelId="{7961C251-42A3-DD45-B85B-E5F96EE740ED}" type="parTrans" cxnId="{CA70E61A-59C3-344E-BB6C-DF09501557A7}">
      <dgm:prSet/>
      <dgm:spPr/>
      <dgm:t>
        <a:bodyPr/>
        <a:lstStyle/>
        <a:p>
          <a:endParaRPr lang="en-US">
            <a:solidFill>
              <a:schemeClr val="bg1"/>
            </a:solidFill>
          </a:endParaRPr>
        </a:p>
      </dgm:t>
    </dgm:pt>
    <dgm:pt modelId="{0EC08478-4DA6-3243-87CA-025210FBAEEA}" type="sibTrans" cxnId="{CA70E61A-59C3-344E-BB6C-DF09501557A7}">
      <dgm:prSet/>
      <dgm:spPr/>
      <dgm:t>
        <a:bodyPr/>
        <a:lstStyle/>
        <a:p>
          <a:endParaRPr lang="en-US">
            <a:solidFill>
              <a:schemeClr val="bg1"/>
            </a:solidFill>
          </a:endParaRPr>
        </a:p>
      </dgm:t>
    </dgm:pt>
    <dgm:pt modelId="{5FCF28E1-E7E1-984C-ABDC-1C3309DE7BB1}">
      <dgm:prSet/>
      <dgm:spPr/>
      <dgm:t>
        <a:bodyPr/>
        <a:lstStyle/>
        <a:p>
          <a:r>
            <a:rPr lang="en-US" b="0" i="0" dirty="0"/>
            <a:t>Poll hours</a:t>
          </a:r>
          <a:endParaRPr lang="en-US" dirty="0"/>
        </a:p>
      </dgm:t>
    </dgm:pt>
    <dgm:pt modelId="{79BBBD8D-5586-4B4C-9CD7-7EFBFB4A9696}" type="parTrans" cxnId="{497E5D47-04E1-6D4C-B092-7B45602C1426}">
      <dgm:prSet/>
      <dgm:spPr/>
      <dgm:t>
        <a:bodyPr/>
        <a:lstStyle/>
        <a:p>
          <a:endParaRPr lang="en-US">
            <a:solidFill>
              <a:schemeClr val="bg1"/>
            </a:solidFill>
          </a:endParaRPr>
        </a:p>
      </dgm:t>
    </dgm:pt>
    <dgm:pt modelId="{B82AD960-E039-1C47-A858-A126B5653678}" type="sibTrans" cxnId="{497E5D47-04E1-6D4C-B092-7B45602C1426}">
      <dgm:prSet/>
      <dgm:spPr/>
      <dgm:t>
        <a:bodyPr/>
        <a:lstStyle/>
        <a:p>
          <a:endParaRPr lang="en-US">
            <a:solidFill>
              <a:schemeClr val="bg1"/>
            </a:solidFill>
          </a:endParaRPr>
        </a:p>
      </dgm:t>
    </dgm:pt>
    <dgm:pt modelId="{65F9E1B0-479E-BA47-A95E-481C6A30BD3C}">
      <dgm:prSet/>
      <dgm:spPr/>
      <dgm:t>
        <a:bodyPr/>
        <a:lstStyle/>
        <a:p>
          <a:r>
            <a:rPr lang="en-US" b="0" i="0"/>
            <a:t>Early voting</a:t>
          </a:r>
          <a:endParaRPr lang="en-US" dirty="0"/>
        </a:p>
      </dgm:t>
    </dgm:pt>
    <dgm:pt modelId="{3801F195-54E7-A648-B6AA-6DF3D58DA196}" type="parTrans" cxnId="{EF014A9F-319E-4D4D-A435-FA9A04D187F3}">
      <dgm:prSet/>
      <dgm:spPr/>
      <dgm:t>
        <a:bodyPr/>
        <a:lstStyle/>
        <a:p>
          <a:endParaRPr lang="en-US">
            <a:solidFill>
              <a:schemeClr val="bg1"/>
            </a:solidFill>
          </a:endParaRPr>
        </a:p>
      </dgm:t>
    </dgm:pt>
    <dgm:pt modelId="{A8FDA6E5-ACBB-F14D-866C-3FCC582FFC94}" type="sibTrans" cxnId="{EF014A9F-319E-4D4D-A435-FA9A04D187F3}">
      <dgm:prSet/>
      <dgm:spPr/>
      <dgm:t>
        <a:bodyPr/>
        <a:lstStyle/>
        <a:p>
          <a:endParaRPr lang="en-US">
            <a:solidFill>
              <a:schemeClr val="bg1"/>
            </a:solidFill>
          </a:endParaRPr>
        </a:p>
      </dgm:t>
    </dgm:pt>
    <dgm:pt modelId="{2B60EBFD-31FA-B049-A121-91C5707B1901}" type="pres">
      <dgm:prSet presAssocID="{EB05018F-AA71-FB42-ACD7-B1D33BFA035A}" presName="Name0" presStyleCnt="0">
        <dgm:presLayoutVars>
          <dgm:dir/>
          <dgm:animLvl val="lvl"/>
          <dgm:resizeHandles val="exact"/>
        </dgm:presLayoutVars>
      </dgm:prSet>
      <dgm:spPr/>
    </dgm:pt>
    <dgm:pt modelId="{6C37F46A-9493-AC41-9F74-67AE583FC34E}" type="pres">
      <dgm:prSet presAssocID="{014F34AE-D81D-E64D-95C7-75385165856A}" presName="composite" presStyleCnt="0"/>
      <dgm:spPr/>
    </dgm:pt>
    <dgm:pt modelId="{E3FB84B2-DAD7-4F49-BB62-1972D0C6D459}" type="pres">
      <dgm:prSet presAssocID="{014F34AE-D81D-E64D-95C7-75385165856A}" presName="parTx" presStyleLbl="alignNode1" presStyleIdx="0" presStyleCnt="2">
        <dgm:presLayoutVars>
          <dgm:chMax val="0"/>
          <dgm:chPref val="0"/>
          <dgm:bulletEnabled val="1"/>
        </dgm:presLayoutVars>
      </dgm:prSet>
      <dgm:spPr/>
    </dgm:pt>
    <dgm:pt modelId="{0BBBFE1F-A5EC-7742-B96A-213F8D25D51B}" type="pres">
      <dgm:prSet presAssocID="{014F34AE-D81D-E64D-95C7-75385165856A}" presName="desTx" presStyleLbl="alignAccFollowNode1" presStyleIdx="0" presStyleCnt="2">
        <dgm:presLayoutVars>
          <dgm:bulletEnabled val="1"/>
        </dgm:presLayoutVars>
      </dgm:prSet>
      <dgm:spPr/>
    </dgm:pt>
    <dgm:pt modelId="{131B9EDF-6684-584F-9FA9-3C50C801B76A}" type="pres">
      <dgm:prSet presAssocID="{54F7F292-E097-6E4C-A665-069CC0D77424}" presName="space" presStyleCnt="0"/>
      <dgm:spPr/>
    </dgm:pt>
    <dgm:pt modelId="{95EF0EE9-9A69-4D4A-8040-301587ABEF71}" type="pres">
      <dgm:prSet presAssocID="{58E57DBA-21C5-AC4B-9B9E-A3AAA7F4A9B6}" presName="composite" presStyleCnt="0"/>
      <dgm:spPr/>
    </dgm:pt>
    <dgm:pt modelId="{41E73725-88D4-4C44-8185-A3ED258BE0A9}" type="pres">
      <dgm:prSet presAssocID="{58E57DBA-21C5-AC4B-9B9E-A3AAA7F4A9B6}" presName="parTx" presStyleLbl="alignNode1" presStyleIdx="1" presStyleCnt="2">
        <dgm:presLayoutVars>
          <dgm:chMax val="0"/>
          <dgm:chPref val="0"/>
          <dgm:bulletEnabled val="1"/>
        </dgm:presLayoutVars>
      </dgm:prSet>
      <dgm:spPr/>
    </dgm:pt>
    <dgm:pt modelId="{AB67FD00-632D-764F-8C7D-53AF79B61BEE}" type="pres">
      <dgm:prSet presAssocID="{58E57DBA-21C5-AC4B-9B9E-A3AAA7F4A9B6}" presName="desTx" presStyleLbl="alignAccFollowNode1" presStyleIdx="1" presStyleCnt="2">
        <dgm:presLayoutVars>
          <dgm:bulletEnabled val="1"/>
        </dgm:presLayoutVars>
      </dgm:prSet>
      <dgm:spPr/>
    </dgm:pt>
  </dgm:ptLst>
  <dgm:cxnLst>
    <dgm:cxn modelId="{6BDB5C00-5FE4-3E43-ACB0-E7BB3ECFD62D}" type="presOf" srcId="{C801BA10-7F1C-0747-B96B-84D009297850}" destId="{0BBBFE1F-A5EC-7742-B96A-213F8D25D51B}" srcOrd="0" destOrd="2" presId="urn:microsoft.com/office/officeart/2005/8/layout/hList1"/>
    <dgm:cxn modelId="{578F3A0A-BC8D-684B-967E-5ABF286174CB}" srcId="{EB05018F-AA71-FB42-ACD7-B1D33BFA035A}" destId="{014F34AE-D81D-E64D-95C7-75385165856A}" srcOrd="0" destOrd="0" parTransId="{4D61C53B-8203-7E4F-8C19-22A20FBDF5D3}" sibTransId="{54F7F292-E097-6E4C-A665-069CC0D77424}"/>
    <dgm:cxn modelId="{3742D41A-4E08-7245-ADF2-63C5DF25C56C}" type="presOf" srcId="{EB05018F-AA71-FB42-ACD7-B1D33BFA035A}" destId="{2B60EBFD-31FA-B049-A121-91C5707B1901}" srcOrd="0" destOrd="0" presId="urn:microsoft.com/office/officeart/2005/8/layout/hList1"/>
    <dgm:cxn modelId="{CA70E61A-59C3-344E-BB6C-DF09501557A7}" srcId="{58E57DBA-21C5-AC4B-9B9E-A3AAA7F4A9B6}" destId="{20DBF93A-C087-1747-A33D-E4BBF7D2D055}" srcOrd="1" destOrd="0" parTransId="{7961C251-42A3-DD45-B85B-E5F96EE740ED}" sibTransId="{0EC08478-4DA6-3243-87CA-025210FBAEEA}"/>
    <dgm:cxn modelId="{FA170231-4921-2743-A601-4DECE112E7CE}" srcId="{014F34AE-D81D-E64D-95C7-75385165856A}" destId="{54B02AA3-B0C2-B64F-B0F0-8BB948069852}" srcOrd="1" destOrd="0" parTransId="{13E8771C-AC31-F741-8869-5F658DF1C792}" sibTransId="{664DEB63-A9FB-9F4E-A2F2-6C2430EFC271}"/>
    <dgm:cxn modelId="{C3781938-E137-3D47-8B71-F91E7D0DB271}" type="presOf" srcId="{314F905B-5D71-EB44-ADFB-E599CC986B39}" destId="{AB67FD00-632D-764F-8C7D-53AF79B61BEE}" srcOrd="0" destOrd="0" presId="urn:microsoft.com/office/officeart/2005/8/layout/hList1"/>
    <dgm:cxn modelId="{49B2CE3C-3C6C-F444-8C46-6F9CB4A2C1E0}" srcId="{014F34AE-D81D-E64D-95C7-75385165856A}" destId="{C801BA10-7F1C-0747-B96B-84D009297850}" srcOrd="2" destOrd="0" parTransId="{84BA3DAF-E81D-EA4C-994F-6AE968399189}" sibTransId="{F1AFC485-73B3-904C-ADA1-F98743412B06}"/>
    <dgm:cxn modelId="{497E5D47-04E1-6D4C-B092-7B45602C1426}" srcId="{58E57DBA-21C5-AC4B-9B9E-A3AAA7F4A9B6}" destId="{5FCF28E1-E7E1-984C-ABDC-1C3309DE7BB1}" srcOrd="2" destOrd="0" parTransId="{79BBBD8D-5586-4B4C-9CD7-7EFBFB4A9696}" sibTransId="{B82AD960-E039-1C47-A858-A126B5653678}"/>
    <dgm:cxn modelId="{7F52D893-AA6A-C54A-A30D-C907C12153DD}" srcId="{014F34AE-D81D-E64D-95C7-75385165856A}" destId="{3B697A26-D601-C441-A418-43B16A01E9CB}" srcOrd="3" destOrd="0" parTransId="{E5BA0C61-0AAC-AE4B-AB07-7E7F91E40853}" sibTransId="{5FFC860C-42E0-984B-A628-9BFDCC4BEB3C}"/>
    <dgm:cxn modelId="{EF014A9F-319E-4D4D-A435-FA9A04D187F3}" srcId="{58E57DBA-21C5-AC4B-9B9E-A3AAA7F4A9B6}" destId="{65F9E1B0-479E-BA47-A95E-481C6A30BD3C}" srcOrd="3" destOrd="0" parTransId="{3801F195-54E7-A648-B6AA-6DF3D58DA196}" sibTransId="{A8FDA6E5-ACBB-F14D-866C-3FCC582FFC94}"/>
    <dgm:cxn modelId="{412B64A1-6DBF-FA45-B9B6-559DA54D9B3A}" type="presOf" srcId="{58E57DBA-21C5-AC4B-9B9E-A3AAA7F4A9B6}" destId="{41E73725-88D4-4C44-8185-A3ED258BE0A9}" srcOrd="0" destOrd="0" presId="urn:microsoft.com/office/officeart/2005/8/layout/hList1"/>
    <dgm:cxn modelId="{AD1A5CA7-FDBA-374F-964F-E9679C080D32}" type="presOf" srcId="{014F34AE-D81D-E64D-95C7-75385165856A}" destId="{E3FB84B2-DAD7-4F49-BB62-1972D0C6D459}" srcOrd="0" destOrd="0" presId="urn:microsoft.com/office/officeart/2005/8/layout/hList1"/>
    <dgm:cxn modelId="{302B0AA9-C371-7D4B-B683-23BE4990A057}" type="presOf" srcId="{20A3820B-8BEC-C243-A088-210DE2211FCA}" destId="{0BBBFE1F-A5EC-7742-B96A-213F8D25D51B}" srcOrd="0" destOrd="0" presId="urn:microsoft.com/office/officeart/2005/8/layout/hList1"/>
    <dgm:cxn modelId="{07ACC6A9-17B3-E143-9EE8-4330301A1DC6}" srcId="{014F34AE-D81D-E64D-95C7-75385165856A}" destId="{20A3820B-8BEC-C243-A088-210DE2211FCA}" srcOrd="0" destOrd="0" parTransId="{A76CB17D-D191-C147-AF42-D388DD013F89}" sibTransId="{093E7656-0A65-7E43-ADB8-1675BF70B1CF}"/>
    <dgm:cxn modelId="{2D28BEB0-ED71-614B-BE8A-83DC1A7E57DC}" type="presOf" srcId="{54B02AA3-B0C2-B64F-B0F0-8BB948069852}" destId="{0BBBFE1F-A5EC-7742-B96A-213F8D25D51B}" srcOrd="0" destOrd="1" presId="urn:microsoft.com/office/officeart/2005/8/layout/hList1"/>
    <dgm:cxn modelId="{F25CCCBB-90F2-674C-9D2A-60F406AAED08}" type="presOf" srcId="{65F9E1B0-479E-BA47-A95E-481C6A30BD3C}" destId="{AB67FD00-632D-764F-8C7D-53AF79B61BEE}" srcOrd="0" destOrd="3" presId="urn:microsoft.com/office/officeart/2005/8/layout/hList1"/>
    <dgm:cxn modelId="{9DF0CEC7-2654-334C-80F9-9256EF556C1C}" type="presOf" srcId="{20DBF93A-C087-1747-A33D-E4BBF7D2D055}" destId="{AB67FD00-632D-764F-8C7D-53AF79B61BEE}" srcOrd="0" destOrd="1" presId="urn:microsoft.com/office/officeart/2005/8/layout/hList1"/>
    <dgm:cxn modelId="{E6DF4FC9-B186-C346-9E98-28FAD1923D97}" type="presOf" srcId="{8516F34D-ABF3-254A-9A28-8DD218EEDCE8}" destId="{0BBBFE1F-A5EC-7742-B96A-213F8D25D51B}" srcOrd="0" destOrd="4" presId="urn:microsoft.com/office/officeart/2005/8/layout/hList1"/>
    <dgm:cxn modelId="{DEEAD5D7-ED09-C140-9F79-C9CAFCFECF4F}" srcId="{58E57DBA-21C5-AC4B-9B9E-A3AAA7F4A9B6}" destId="{314F905B-5D71-EB44-ADFB-E599CC986B39}" srcOrd="0" destOrd="0" parTransId="{7C0AF8EC-DB9F-A248-9044-449FE14B6087}" sibTransId="{0D648653-2D69-234C-BAE5-0249C6F8FCFE}"/>
    <dgm:cxn modelId="{4E0145E9-C67B-D54F-BD66-7114B7304B53}" srcId="{014F34AE-D81D-E64D-95C7-75385165856A}" destId="{8516F34D-ABF3-254A-9A28-8DD218EEDCE8}" srcOrd="4" destOrd="0" parTransId="{EE11DF8B-D671-A043-A8E3-9350ECC0112B}" sibTransId="{7BBAF12F-23F3-5B41-9CF7-21B85DB2A5F8}"/>
    <dgm:cxn modelId="{D9B75EF7-3AC0-7A45-823E-2224D90A66A6}" type="presOf" srcId="{3B697A26-D601-C441-A418-43B16A01E9CB}" destId="{0BBBFE1F-A5EC-7742-B96A-213F8D25D51B}" srcOrd="0" destOrd="3" presId="urn:microsoft.com/office/officeart/2005/8/layout/hList1"/>
    <dgm:cxn modelId="{153727FB-FE1F-1B43-81BB-A411F45BECD5}" srcId="{EB05018F-AA71-FB42-ACD7-B1D33BFA035A}" destId="{58E57DBA-21C5-AC4B-9B9E-A3AAA7F4A9B6}" srcOrd="1" destOrd="0" parTransId="{788CAFBE-9EB3-1645-86FF-F40E1707B8BB}" sibTransId="{763E6F63-7717-3F43-894E-97D8981244CF}"/>
    <dgm:cxn modelId="{918FEEFB-4DB8-A84A-9E14-322ED06CFDB4}" type="presOf" srcId="{5FCF28E1-E7E1-984C-ABDC-1C3309DE7BB1}" destId="{AB67FD00-632D-764F-8C7D-53AF79B61BEE}" srcOrd="0" destOrd="2" presId="urn:microsoft.com/office/officeart/2005/8/layout/hList1"/>
    <dgm:cxn modelId="{54F94D72-9D52-A145-9CD0-6F6BB578EDF7}" type="presParOf" srcId="{2B60EBFD-31FA-B049-A121-91C5707B1901}" destId="{6C37F46A-9493-AC41-9F74-67AE583FC34E}" srcOrd="0" destOrd="0" presId="urn:microsoft.com/office/officeart/2005/8/layout/hList1"/>
    <dgm:cxn modelId="{8141AEF7-1DD1-2E4E-B6F6-758785B2145A}" type="presParOf" srcId="{6C37F46A-9493-AC41-9F74-67AE583FC34E}" destId="{E3FB84B2-DAD7-4F49-BB62-1972D0C6D459}" srcOrd="0" destOrd="0" presId="urn:microsoft.com/office/officeart/2005/8/layout/hList1"/>
    <dgm:cxn modelId="{09413742-ACA7-8E4D-AC45-22BD41638918}" type="presParOf" srcId="{6C37F46A-9493-AC41-9F74-67AE583FC34E}" destId="{0BBBFE1F-A5EC-7742-B96A-213F8D25D51B}" srcOrd="1" destOrd="0" presId="urn:microsoft.com/office/officeart/2005/8/layout/hList1"/>
    <dgm:cxn modelId="{8FF8256F-12B1-344D-A6FC-A69E148093FA}" type="presParOf" srcId="{2B60EBFD-31FA-B049-A121-91C5707B1901}" destId="{131B9EDF-6684-584F-9FA9-3C50C801B76A}" srcOrd="1" destOrd="0" presId="urn:microsoft.com/office/officeart/2005/8/layout/hList1"/>
    <dgm:cxn modelId="{8BD5F4A7-46E0-854F-9684-27569D32DACB}" type="presParOf" srcId="{2B60EBFD-31FA-B049-A121-91C5707B1901}" destId="{95EF0EE9-9A69-4D4A-8040-301587ABEF71}" srcOrd="2" destOrd="0" presId="urn:microsoft.com/office/officeart/2005/8/layout/hList1"/>
    <dgm:cxn modelId="{2A59F3FD-191B-AC47-887D-8E471463B688}" type="presParOf" srcId="{95EF0EE9-9A69-4D4A-8040-301587ABEF71}" destId="{41E73725-88D4-4C44-8185-A3ED258BE0A9}" srcOrd="0" destOrd="0" presId="urn:microsoft.com/office/officeart/2005/8/layout/hList1"/>
    <dgm:cxn modelId="{5E71B0BB-9E80-8A40-A689-DAC7D361D41B}" type="presParOf" srcId="{95EF0EE9-9A69-4D4A-8040-301587ABEF71}" destId="{AB67FD00-632D-764F-8C7D-53AF79B61BE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33221A7-17F5-4E45-8CF9-136986F51976}" type="doc">
      <dgm:prSet loTypeId="urn:microsoft.com/office/officeart/2005/8/layout/default" loCatId="list" qsTypeId="urn:microsoft.com/office/officeart/2005/8/quickstyle/simple1" qsCatId="simple" csTypeId="urn:microsoft.com/office/officeart/2005/8/colors/colorful5" csCatId="colorful" phldr="1"/>
      <dgm:spPr/>
      <dgm:t>
        <a:bodyPr/>
        <a:lstStyle/>
        <a:p>
          <a:endParaRPr lang="en-US"/>
        </a:p>
      </dgm:t>
    </dgm:pt>
    <dgm:pt modelId="{E5F2C1D8-A3B9-9448-9DF9-EFE613840E76}">
      <dgm:prSet custT="1"/>
      <dgm:spPr>
        <a:solidFill>
          <a:schemeClr val="accent1"/>
        </a:solidFill>
      </dgm:spPr>
      <dgm:t>
        <a:bodyPr/>
        <a:lstStyle/>
        <a:p>
          <a:r>
            <a:rPr lang="en-US" sz="1800" dirty="0"/>
            <a:t>Research shows a negative correlation between Medicaid enrollment and voter registration</a:t>
          </a:r>
        </a:p>
      </dgm:t>
    </dgm:pt>
    <dgm:pt modelId="{D1682BD6-AE46-0F4E-B433-45107DBEA7F2}" type="parTrans" cxnId="{3797ABD0-A7C7-CF4D-80C1-8CC1BECD487A}">
      <dgm:prSet/>
      <dgm:spPr/>
      <dgm:t>
        <a:bodyPr/>
        <a:lstStyle/>
        <a:p>
          <a:endParaRPr lang="en-US" sz="1800"/>
        </a:p>
      </dgm:t>
    </dgm:pt>
    <dgm:pt modelId="{F77D8A27-33DB-AB4B-AFA7-07AE851196E9}" type="sibTrans" cxnId="{3797ABD0-A7C7-CF4D-80C1-8CC1BECD487A}">
      <dgm:prSet/>
      <dgm:spPr/>
      <dgm:t>
        <a:bodyPr/>
        <a:lstStyle/>
        <a:p>
          <a:endParaRPr lang="en-US" sz="1800"/>
        </a:p>
      </dgm:t>
    </dgm:pt>
    <dgm:pt modelId="{6C20243D-C7B8-064D-9247-A641012A1AFB}">
      <dgm:prSet custT="1"/>
      <dgm:spPr>
        <a:solidFill>
          <a:schemeClr val="accent1"/>
        </a:solidFill>
      </dgm:spPr>
      <dgm:t>
        <a:bodyPr/>
        <a:lstStyle/>
        <a:p>
          <a:r>
            <a:rPr lang="en-US" sz="1800" dirty="0"/>
            <a:t>This affects more people of color, low-income people, persons with disabilities, new and young voters, and people who move often</a:t>
          </a:r>
        </a:p>
      </dgm:t>
    </dgm:pt>
    <dgm:pt modelId="{697ED9F1-7943-A94A-9D26-40CEFD0C7B1E}" type="parTrans" cxnId="{872E1991-712F-AF49-9B6E-F08F4EF204AF}">
      <dgm:prSet/>
      <dgm:spPr/>
      <dgm:t>
        <a:bodyPr/>
        <a:lstStyle/>
        <a:p>
          <a:endParaRPr lang="en-US" sz="1800"/>
        </a:p>
      </dgm:t>
    </dgm:pt>
    <dgm:pt modelId="{D7BA630B-AE94-3A4D-865B-3346628EA3DE}" type="sibTrans" cxnId="{872E1991-712F-AF49-9B6E-F08F4EF204AF}">
      <dgm:prSet/>
      <dgm:spPr/>
      <dgm:t>
        <a:bodyPr/>
        <a:lstStyle/>
        <a:p>
          <a:endParaRPr lang="en-US" sz="1800"/>
        </a:p>
      </dgm:t>
    </dgm:pt>
    <dgm:pt modelId="{A04E4FB4-C3A4-BC4A-ACD9-7678EE41437E}">
      <dgm:prSet custT="1"/>
      <dgm:spPr>
        <a:solidFill>
          <a:schemeClr val="accent1"/>
        </a:solidFill>
      </dgm:spPr>
      <dgm:t>
        <a:bodyPr/>
        <a:lstStyle/>
        <a:p>
          <a:r>
            <a:rPr lang="en-US" sz="1800" dirty="0"/>
            <a:t>Research also shows that Medicaid expansion can increase voter turnout</a:t>
          </a:r>
        </a:p>
      </dgm:t>
    </dgm:pt>
    <dgm:pt modelId="{8888727B-3049-8545-9D71-E91FFDFD0BED}" type="parTrans" cxnId="{EACB072E-6A34-DF41-B507-93773C92CA30}">
      <dgm:prSet/>
      <dgm:spPr/>
      <dgm:t>
        <a:bodyPr/>
        <a:lstStyle/>
        <a:p>
          <a:endParaRPr lang="en-US" sz="1800"/>
        </a:p>
      </dgm:t>
    </dgm:pt>
    <dgm:pt modelId="{66F15C8B-0C7C-F243-AB2B-D7E3452A9B4B}" type="sibTrans" cxnId="{EACB072E-6A34-DF41-B507-93773C92CA30}">
      <dgm:prSet/>
      <dgm:spPr/>
      <dgm:t>
        <a:bodyPr/>
        <a:lstStyle/>
        <a:p>
          <a:endParaRPr lang="en-US" sz="1800"/>
        </a:p>
      </dgm:t>
    </dgm:pt>
    <dgm:pt modelId="{E9A93446-ECE9-D745-8DC3-C90FE5510AAD}">
      <dgm:prSet custT="1"/>
      <dgm:spPr>
        <a:solidFill>
          <a:schemeClr val="accent1"/>
        </a:solidFill>
      </dgm:spPr>
      <dgm:t>
        <a:bodyPr/>
        <a:lstStyle/>
        <a:p>
          <a:r>
            <a:rPr lang="en-US" sz="1800" dirty="0"/>
            <a:t>Medicaid expansion has reduced disparities in coverage and access to care and increased financial stability</a:t>
          </a:r>
        </a:p>
      </dgm:t>
    </dgm:pt>
    <dgm:pt modelId="{3A44C219-6966-7C42-BD7E-A0EB0258294D}" type="parTrans" cxnId="{CC7DBEC2-5BA7-644D-B8DC-9FC9C1D73122}">
      <dgm:prSet/>
      <dgm:spPr/>
      <dgm:t>
        <a:bodyPr/>
        <a:lstStyle/>
        <a:p>
          <a:endParaRPr lang="en-US" sz="1800"/>
        </a:p>
      </dgm:t>
    </dgm:pt>
    <dgm:pt modelId="{F0286874-F12A-3740-81C4-C2259EBD09A4}" type="sibTrans" cxnId="{CC7DBEC2-5BA7-644D-B8DC-9FC9C1D73122}">
      <dgm:prSet/>
      <dgm:spPr/>
      <dgm:t>
        <a:bodyPr/>
        <a:lstStyle/>
        <a:p>
          <a:endParaRPr lang="en-US" sz="1800"/>
        </a:p>
      </dgm:t>
    </dgm:pt>
    <dgm:pt modelId="{AFE51922-4BF7-D247-9429-3633B7E4E3B6}" type="pres">
      <dgm:prSet presAssocID="{733221A7-17F5-4E45-8CF9-136986F51976}" presName="diagram" presStyleCnt="0">
        <dgm:presLayoutVars>
          <dgm:dir/>
          <dgm:resizeHandles val="exact"/>
        </dgm:presLayoutVars>
      </dgm:prSet>
      <dgm:spPr/>
    </dgm:pt>
    <dgm:pt modelId="{F3451C35-6263-B34E-88A1-7BC6A89540FA}" type="pres">
      <dgm:prSet presAssocID="{E5F2C1D8-A3B9-9448-9DF9-EFE613840E76}" presName="node" presStyleLbl="node1" presStyleIdx="0" presStyleCnt="4">
        <dgm:presLayoutVars>
          <dgm:bulletEnabled val="1"/>
        </dgm:presLayoutVars>
      </dgm:prSet>
      <dgm:spPr/>
    </dgm:pt>
    <dgm:pt modelId="{E462CFAE-6C58-0349-9956-FB506FF029A7}" type="pres">
      <dgm:prSet presAssocID="{F77D8A27-33DB-AB4B-AFA7-07AE851196E9}" presName="sibTrans" presStyleCnt="0"/>
      <dgm:spPr/>
    </dgm:pt>
    <dgm:pt modelId="{26EB627E-4A1C-434A-9AFC-ABB3F2F357AF}" type="pres">
      <dgm:prSet presAssocID="{6C20243D-C7B8-064D-9247-A641012A1AFB}" presName="node" presStyleLbl="node1" presStyleIdx="1" presStyleCnt="4">
        <dgm:presLayoutVars>
          <dgm:bulletEnabled val="1"/>
        </dgm:presLayoutVars>
      </dgm:prSet>
      <dgm:spPr/>
    </dgm:pt>
    <dgm:pt modelId="{E43B64B3-877D-7543-B4B8-A049A4B8A90A}" type="pres">
      <dgm:prSet presAssocID="{D7BA630B-AE94-3A4D-865B-3346628EA3DE}" presName="sibTrans" presStyleCnt="0"/>
      <dgm:spPr/>
    </dgm:pt>
    <dgm:pt modelId="{9A425931-183D-2C4B-A03A-2ECFB7067C9B}" type="pres">
      <dgm:prSet presAssocID="{A04E4FB4-C3A4-BC4A-ACD9-7678EE41437E}" presName="node" presStyleLbl="node1" presStyleIdx="2" presStyleCnt="4">
        <dgm:presLayoutVars>
          <dgm:bulletEnabled val="1"/>
        </dgm:presLayoutVars>
      </dgm:prSet>
      <dgm:spPr/>
    </dgm:pt>
    <dgm:pt modelId="{0D203669-8D32-5E4E-BF97-71159793044D}" type="pres">
      <dgm:prSet presAssocID="{66F15C8B-0C7C-F243-AB2B-D7E3452A9B4B}" presName="sibTrans" presStyleCnt="0"/>
      <dgm:spPr/>
    </dgm:pt>
    <dgm:pt modelId="{D76BF6D3-817D-2141-8E43-833710CC4171}" type="pres">
      <dgm:prSet presAssocID="{E9A93446-ECE9-D745-8DC3-C90FE5510AAD}" presName="node" presStyleLbl="node1" presStyleIdx="3" presStyleCnt="4">
        <dgm:presLayoutVars>
          <dgm:bulletEnabled val="1"/>
        </dgm:presLayoutVars>
      </dgm:prSet>
      <dgm:spPr/>
    </dgm:pt>
  </dgm:ptLst>
  <dgm:cxnLst>
    <dgm:cxn modelId="{EACB072E-6A34-DF41-B507-93773C92CA30}" srcId="{733221A7-17F5-4E45-8CF9-136986F51976}" destId="{A04E4FB4-C3A4-BC4A-ACD9-7678EE41437E}" srcOrd="2" destOrd="0" parTransId="{8888727B-3049-8545-9D71-E91FFDFD0BED}" sibTransId="{66F15C8B-0C7C-F243-AB2B-D7E3452A9B4B}"/>
    <dgm:cxn modelId="{872E1991-712F-AF49-9B6E-F08F4EF204AF}" srcId="{733221A7-17F5-4E45-8CF9-136986F51976}" destId="{6C20243D-C7B8-064D-9247-A641012A1AFB}" srcOrd="1" destOrd="0" parTransId="{697ED9F1-7943-A94A-9D26-40CEFD0C7B1E}" sibTransId="{D7BA630B-AE94-3A4D-865B-3346628EA3DE}"/>
    <dgm:cxn modelId="{F783CD98-01D5-9B47-BAF9-BA6E4FE8DFB8}" type="presOf" srcId="{E9A93446-ECE9-D745-8DC3-C90FE5510AAD}" destId="{D76BF6D3-817D-2141-8E43-833710CC4171}" srcOrd="0" destOrd="0" presId="urn:microsoft.com/office/officeart/2005/8/layout/default"/>
    <dgm:cxn modelId="{5C0EF89D-12FE-B743-BADB-975E1F3C3DEE}" type="presOf" srcId="{E5F2C1D8-A3B9-9448-9DF9-EFE613840E76}" destId="{F3451C35-6263-B34E-88A1-7BC6A89540FA}" srcOrd="0" destOrd="0" presId="urn:microsoft.com/office/officeart/2005/8/layout/default"/>
    <dgm:cxn modelId="{CC8A1EB1-9CB6-3147-B2E5-109A8E228460}" type="presOf" srcId="{6C20243D-C7B8-064D-9247-A641012A1AFB}" destId="{26EB627E-4A1C-434A-9AFC-ABB3F2F357AF}" srcOrd="0" destOrd="0" presId="urn:microsoft.com/office/officeart/2005/8/layout/default"/>
    <dgm:cxn modelId="{CC7DBEC2-5BA7-644D-B8DC-9FC9C1D73122}" srcId="{733221A7-17F5-4E45-8CF9-136986F51976}" destId="{E9A93446-ECE9-D745-8DC3-C90FE5510AAD}" srcOrd="3" destOrd="0" parTransId="{3A44C219-6966-7C42-BD7E-A0EB0258294D}" sibTransId="{F0286874-F12A-3740-81C4-C2259EBD09A4}"/>
    <dgm:cxn modelId="{3797ABD0-A7C7-CF4D-80C1-8CC1BECD487A}" srcId="{733221A7-17F5-4E45-8CF9-136986F51976}" destId="{E5F2C1D8-A3B9-9448-9DF9-EFE613840E76}" srcOrd="0" destOrd="0" parTransId="{D1682BD6-AE46-0F4E-B433-45107DBEA7F2}" sibTransId="{F77D8A27-33DB-AB4B-AFA7-07AE851196E9}"/>
    <dgm:cxn modelId="{6D6308DD-877E-0948-85F3-7697E1F28DCF}" type="presOf" srcId="{733221A7-17F5-4E45-8CF9-136986F51976}" destId="{AFE51922-4BF7-D247-9429-3633B7E4E3B6}" srcOrd="0" destOrd="0" presId="urn:microsoft.com/office/officeart/2005/8/layout/default"/>
    <dgm:cxn modelId="{D8CAC5FD-978A-A84D-A354-874A935AC92A}" type="presOf" srcId="{A04E4FB4-C3A4-BC4A-ACD9-7678EE41437E}" destId="{9A425931-183D-2C4B-A03A-2ECFB7067C9B}" srcOrd="0" destOrd="0" presId="urn:microsoft.com/office/officeart/2005/8/layout/default"/>
    <dgm:cxn modelId="{5B4C3910-FB24-6642-95E6-8D5BDE1ABB4A}" type="presParOf" srcId="{AFE51922-4BF7-D247-9429-3633B7E4E3B6}" destId="{F3451C35-6263-B34E-88A1-7BC6A89540FA}" srcOrd="0" destOrd="0" presId="urn:microsoft.com/office/officeart/2005/8/layout/default"/>
    <dgm:cxn modelId="{AB9B5E9D-AE84-B94D-B5CB-193CBB6F643F}" type="presParOf" srcId="{AFE51922-4BF7-D247-9429-3633B7E4E3B6}" destId="{E462CFAE-6C58-0349-9956-FB506FF029A7}" srcOrd="1" destOrd="0" presId="urn:microsoft.com/office/officeart/2005/8/layout/default"/>
    <dgm:cxn modelId="{4F9B3CE3-1A42-1140-91CF-EF441DF9A9CD}" type="presParOf" srcId="{AFE51922-4BF7-D247-9429-3633B7E4E3B6}" destId="{26EB627E-4A1C-434A-9AFC-ABB3F2F357AF}" srcOrd="2" destOrd="0" presId="urn:microsoft.com/office/officeart/2005/8/layout/default"/>
    <dgm:cxn modelId="{92F9CFC3-8739-1341-B925-3FED87529C14}" type="presParOf" srcId="{AFE51922-4BF7-D247-9429-3633B7E4E3B6}" destId="{E43B64B3-877D-7543-B4B8-A049A4B8A90A}" srcOrd="3" destOrd="0" presId="urn:microsoft.com/office/officeart/2005/8/layout/default"/>
    <dgm:cxn modelId="{B598FF94-220C-C84C-928A-593673B2ED35}" type="presParOf" srcId="{AFE51922-4BF7-D247-9429-3633B7E4E3B6}" destId="{9A425931-183D-2C4B-A03A-2ECFB7067C9B}" srcOrd="4" destOrd="0" presId="urn:microsoft.com/office/officeart/2005/8/layout/default"/>
    <dgm:cxn modelId="{708F3C73-4C77-C24D-B0F4-DDC9BE53A7D5}" type="presParOf" srcId="{AFE51922-4BF7-D247-9429-3633B7E4E3B6}" destId="{0D203669-8D32-5E4E-BF97-71159793044D}" srcOrd="5" destOrd="0" presId="urn:microsoft.com/office/officeart/2005/8/layout/default"/>
    <dgm:cxn modelId="{386FAD4A-1F00-9944-824C-7FB74C877956}" type="presParOf" srcId="{AFE51922-4BF7-D247-9429-3633B7E4E3B6}" destId="{D76BF6D3-817D-2141-8E43-833710CC4171}"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0D8B9F-3469-CE4B-BF2E-C8546ED62277}">
      <dsp:nvSpPr>
        <dsp:cNvPr id="0" name=""/>
        <dsp:cNvSpPr/>
      </dsp:nvSpPr>
      <dsp:spPr>
        <a:xfrm>
          <a:off x="948387" y="1562"/>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Vaccinations</a:t>
          </a:r>
        </a:p>
      </dsp:txBody>
      <dsp:txXfrm>
        <a:off x="948387" y="1562"/>
        <a:ext cx="1811181" cy="1086708"/>
      </dsp:txXfrm>
    </dsp:sp>
    <dsp:sp modelId="{40117166-1914-504D-AA43-58DE3945469A}">
      <dsp:nvSpPr>
        <dsp:cNvPr id="0" name=""/>
        <dsp:cNvSpPr/>
      </dsp:nvSpPr>
      <dsp:spPr>
        <a:xfrm>
          <a:off x="2940687" y="1562"/>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Motor vehicle safety</a:t>
          </a:r>
        </a:p>
      </dsp:txBody>
      <dsp:txXfrm>
        <a:off x="2940687" y="1562"/>
        <a:ext cx="1811181" cy="1086708"/>
      </dsp:txXfrm>
    </dsp:sp>
    <dsp:sp modelId="{D2AFB239-D8D9-304A-A990-765114DE2064}">
      <dsp:nvSpPr>
        <dsp:cNvPr id="0" name=""/>
        <dsp:cNvSpPr/>
      </dsp:nvSpPr>
      <dsp:spPr>
        <a:xfrm>
          <a:off x="4932986" y="1562"/>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Safer workplaces</a:t>
          </a:r>
        </a:p>
      </dsp:txBody>
      <dsp:txXfrm>
        <a:off x="4932986" y="1562"/>
        <a:ext cx="1811181" cy="1086708"/>
      </dsp:txXfrm>
    </dsp:sp>
    <dsp:sp modelId="{2D2F0CA2-FA22-E948-BACF-0EA7B84775F7}">
      <dsp:nvSpPr>
        <dsp:cNvPr id="0" name=""/>
        <dsp:cNvSpPr/>
      </dsp:nvSpPr>
      <dsp:spPr>
        <a:xfrm>
          <a:off x="6925286" y="1562"/>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Control of infectious diseases</a:t>
          </a:r>
        </a:p>
      </dsp:txBody>
      <dsp:txXfrm>
        <a:off x="6925286" y="1562"/>
        <a:ext cx="1811181" cy="1086708"/>
      </dsp:txXfrm>
    </dsp:sp>
    <dsp:sp modelId="{8790EAAB-3A1D-8843-8A2D-1D7864D81EFB}">
      <dsp:nvSpPr>
        <dsp:cNvPr id="0" name=""/>
        <dsp:cNvSpPr/>
      </dsp:nvSpPr>
      <dsp:spPr>
        <a:xfrm>
          <a:off x="948387" y="1269389"/>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Decline in heart disease/stroke deaths</a:t>
          </a:r>
        </a:p>
      </dsp:txBody>
      <dsp:txXfrm>
        <a:off x="948387" y="1269389"/>
        <a:ext cx="1811181" cy="1086708"/>
      </dsp:txXfrm>
    </dsp:sp>
    <dsp:sp modelId="{81058492-5F01-E346-9E8E-5AF4EE77855C}">
      <dsp:nvSpPr>
        <dsp:cNvPr id="0" name=""/>
        <dsp:cNvSpPr/>
      </dsp:nvSpPr>
      <dsp:spPr>
        <a:xfrm>
          <a:off x="2940687" y="1269389"/>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Safer and healthier foods</a:t>
          </a:r>
        </a:p>
      </dsp:txBody>
      <dsp:txXfrm>
        <a:off x="2940687" y="1269389"/>
        <a:ext cx="1811181" cy="1086708"/>
      </dsp:txXfrm>
    </dsp:sp>
    <dsp:sp modelId="{23C7C020-CA85-2E45-A240-69D671F9E4D0}">
      <dsp:nvSpPr>
        <dsp:cNvPr id="0" name=""/>
        <dsp:cNvSpPr/>
      </dsp:nvSpPr>
      <dsp:spPr>
        <a:xfrm>
          <a:off x="4932986" y="1269389"/>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dirty="0"/>
            <a:t>Healthier mothers and babies</a:t>
          </a:r>
        </a:p>
      </dsp:txBody>
      <dsp:txXfrm>
        <a:off x="4932986" y="1269389"/>
        <a:ext cx="1811181" cy="1086708"/>
      </dsp:txXfrm>
    </dsp:sp>
    <dsp:sp modelId="{CAF2D748-8FF5-494A-9324-18844F44DEB5}">
      <dsp:nvSpPr>
        <dsp:cNvPr id="0" name=""/>
        <dsp:cNvSpPr/>
      </dsp:nvSpPr>
      <dsp:spPr>
        <a:xfrm>
          <a:off x="6925286" y="1269389"/>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Family planning</a:t>
          </a:r>
        </a:p>
      </dsp:txBody>
      <dsp:txXfrm>
        <a:off x="6925286" y="1269389"/>
        <a:ext cx="1811181" cy="1086708"/>
      </dsp:txXfrm>
    </dsp:sp>
    <dsp:sp modelId="{22FF3827-05E5-354B-AB4C-335285DDB4F0}">
      <dsp:nvSpPr>
        <dsp:cNvPr id="0" name=""/>
        <dsp:cNvSpPr/>
      </dsp:nvSpPr>
      <dsp:spPr>
        <a:xfrm>
          <a:off x="2940687" y="2537216"/>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Fluoridation of drinking water</a:t>
          </a:r>
        </a:p>
      </dsp:txBody>
      <dsp:txXfrm>
        <a:off x="2940687" y="2537216"/>
        <a:ext cx="1811181" cy="1086708"/>
      </dsp:txXfrm>
    </dsp:sp>
    <dsp:sp modelId="{AEB30A73-2304-C54D-B514-DD03F7B2E528}">
      <dsp:nvSpPr>
        <dsp:cNvPr id="0" name=""/>
        <dsp:cNvSpPr/>
      </dsp:nvSpPr>
      <dsp:spPr>
        <a:xfrm>
          <a:off x="4932986" y="2537216"/>
          <a:ext cx="1811181" cy="1086708"/>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t>Recognition of tobacco as a health hazard</a:t>
          </a:r>
        </a:p>
      </dsp:txBody>
      <dsp:txXfrm>
        <a:off x="4932986" y="2537216"/>
        <a:ext cx="1811181" cy="108670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A07BD2-E00B-DB4B-8921-518D4526D8F7}">
      <dsp:nvSpPr>
        <dsp:cNvPr id="0" name=""/>
        <dsp:cNvSpPr/>
      </dsp:nvSpPr>
      <dsp:spPr>
        <a:xfrm>
          <a:off x="0" y="12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School Vaccination Laws</a:t>
          </a:r>
          <a:endParaRPr lang="en-US" sz="1800" kern="1200" dirty="0"/>
        </a:p>
      </dsp:txBody>
      <dsp:txXfrm>
        <a:off x="31984" y="44236"/>
        <a:ext cx="3395584" cy="591232"/>
      </dsp:txXfrm>
    </dsp:sp>
    <dsp:sp modelId="{7C3BB9AC-B6FF-5F43-AA41-E185E474A113}">
      <dsp:nvSpPr>
        <dsp:cNvPr id="0" name=""/>
        <dsp:cNvSpPr/>
      </dsp:nvSpPr>
      <dsp:spPr>
        <a:xfrm>
          <a:off x="0" y="768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Helmet and Seatbelt Laws</a:t>
          </a:r>
          <a:endParaRPr lang="en-US" sz="1800" kern="1200" dirty="0"/>
        </a:p>
      </dsp:txBody>
      <dsp:txXfrm>
        <a:off x="31984" y="800236"/>
        <a:ext cx="3395584" cy="591232"/>
      </dsp:txXfrm>
    </dsp:sp>
    <dsp:sp modelId="{A639C3F8-B768-B546-BF3D-7E9DD648D6C8}">
      <dsp:nvSpPr>
        <dsp:cNvPr id="0" name=""/>
        <dsp:cNvSpPr/>
      </dsp:nvSpPr>
      <dsp:spPr>
        <a:xfrm>
          <a:off x="0" y="1524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a:t>Speed Limits</a:t>
          </a:r>
          <a:endParaRPr lang="en-US" sz="1800" kern="1200"/>
        </a:p>
      </dsp:txBody>
      <dsp:txXfrm>
        <a:off x="31984" y="1556236"/>
        <a:ext cx="3395584" cy="591232"/>
      </dsp:txXfrm>
    </dsp:sp>
    <dsp:sp modelId="{0415E9AB-729E-8B40-95F2-C502D08B065E}">
      <dsp:nvSpPr>
        <dsp:cNvPr id="0" name=""/>
        <dsp:cNvSpPr/>
      </dsp:nvSpPr>
      <dsp:spPr>
        <a:xfrm>
          <a:off x="0" y="2280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a:t>OSHA</a:t>
          </a:r>
          <a:endParaRPr lang="en-US" sz="1800" kern="1200"/>
        </a:p>
      </dsp:txBody>
      <dsp:txXfrm>
        <a:off x="31984" y="2312236"/>
        <a:ext cx="3395584" cy="591232"/>
      </dsp:txXfrm>
    </dsp:sp>
    <dsp:sp modelId="{3A74FF51-8BC5-6749-8A72-12DDF59DA4F8}">
      <dsp:nvSpPr>
        <dsp:cNvPr id="0" name=""/>
        <dsp:cNvSpPr/>
      </dsp:nvSpPr>
      <dsp:spPr>
        <a:xfrm>
          <a:off x="0" y="3036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a:t>Biosafety Standards</a:t>
          </a:r>
          <a:endParaRPr lang="en-US" sz="1800" kern="1200"/>
        </a:p>
      </dsp:txBody>
      <dsp:txXfrm>
        <a:off x="31984" y="3068236"/>
        <a:ext cx="3395584" cy="591232"/>
      </dsp:txXfrm>
    </dsp:sp>
    <dsp:sp modelId="{AF1308CF-ABD5-E84B-83E6-2B265D5071A7}">
      <dsp:nvSpPr>
        <dsp:cNvPr id="0" name=""/>
        <dsp:cNvSpPr/>
      </dsp:nvSpPr>
      <dsp:spPr>
        <a:xfrm>
          <a:off x="0" y="3792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a:t>Quarantine and Isolation</a:t>
          </a:r>
          <a:endParaRPr lang="en-US" sz="1800" kern="1200"/>
        </a:p>
      </dsp:txBody>
      <dsp:txXfrm>
        <a:off x="31984" y="3824236"/>
        <a:ext cx="3395584" cy="591232"/>
      </dsp:txXfrm>
    </dsp:sp>
    <dsp:sp modelId="{41783526-2EF2-9F47-BFA0-D9701873B78D}">
      <dsp:nvSpPr>
        <dsp:cNvPr id="0" name=""/>
        <dsp:cNvSpPr/>
      </dsp:nvSpPr>
      <dsp:spPr>
        <a:xfrm>
          <a:off x="0" y="4548252"/>
          <a:ext cx="3459552" cy="655200"/>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Drinking Water Standards</a:t>
          </a:r>
          <a:endParaRPr lang="en-US" sz="1800" kern="1200" dirty="0"/>
        </a:p>
      </dsp:txBody>
      <dsp:txXfrm>
        <a:off x="31984" y="4580236"/>
        <a:ext cx="3395584" cy="59123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8C8EFF-042B-3548-A820-F6BEFF352EB2}">
      <dsp:nvSpPr>
        <dsp:cNvPr id="0" name=""/>
        <dsp:cNvSpPr/>
      </dsp:nvSpPr>
      <dsp:spPr>
        <a:xfrm>
          <a:off x="0" y="7414"/>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FDA, USDA and state food inspections</a:t>
          </a:r>
          <a:endParaRPr lang="en-US" sz="1800" b="1" kern="1200" dirty="0"/>
        </a:p>
      </dsp:txBody>
      <dsp:txXfrm>
        <a:off x="33498" y="40912"/>
        <a:ext cx="3392556" cy="619209"/>
      </dsp:txXfrm>
    </dsp:sp>
    <dsp:sp modelId="{C59BB615-47DB-D340-B31B-8E4C72C29A60}">
      <dsp:nvSpPr>
        <dsp:cNvPr id="0" name=""/>
        <dsp:cNvSpPr/>
      </dsp:nvSpPr>
      <dsp:spPr>
        <a:xfrm>
          <a:off x="0" y="759859"/>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Food fortification (flour, salt)</a:t>
          </a:r>
          <a:endParaRPr lang="en-US" sz="1800" b="1" kern="1200" dirty="0"/>
        </a:p>
      </dsp:txBody>
      <dsp:txXfrm>
        <a:off x="33498" y="793357"/>
        <a:ext cx="3392556" cy="619209"/>
      </dsp:txXfrm>
    </dsp:sp>
    <dsp:sp modelId="{0FEBB2A6-588A-4A40-A2A8-05E175B29335}">
      <dsp:nvSpPr>
        <dsp:cNvPr id="0" name=""/>
        <dsp:cNvSpPr/>
      </dsp:nvSpPr>
      <dsp:spPr>
        <a:xfrm>
          <a:off x="0" y="1512304"/>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a:t>School Lunch Programs</a:t>
          </a:r>
          <a:endParaRPr lang="en-US" sz="1800" b="1" kern="1200"/>
        </a:p>
      </dsp:txBody>
      <dsp:txXfrm>
        <a:off x="33498" y="1545802"/>
        <a:ext cx="3392556" cy="619209"/>
      </dsp:txXfrm>
    </dsp:sp>
    <dsp:sp modelId="{C7FD6CBE-7640-914C-8B85-DF45CB6CBB42}">
      <dsp:nvSpPr>
        <dsp:cNvPr id="0" name=""/>
        <dsp:cNvSpPr/>
      </dsp:nvSpPr>
      <dsp:spPr>
        <a:xfrm>
          <a:off x="0" y="2264749"/>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Women, Infants, and Children Program (WIC)</a:t>
          </a:r>
          <a:endParaRPr lang="en-US" sz="1800" b="1" kern="1200" dirty="0"/>
        </a:p>
      </dsp:txBody>
      <dsp:txXfrm>
        <a:off x="33498" y="2298247"/>
        <a:ext cx="3392556" cy="619209"/>
      </dsp:txXfrm>
    </dsp:sp>
    <dsp:sp modelId="{82E011C0-2109-9F4B-A0DE-E52B5E4D8318}">
      <dsp:nvSpPr>
        <dsp:cNvPr id="0" name=""/>
        <dsp:cNvSpPr/>
      </dsp:nvSpPr>
      <dsp:spPr>
        <a:xfrm>
          <a:off x="0" y="3017194"/>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a:t>Newborn Screening</a:t>
          </a:r>
          <a:endParaRPr lang="en-US" sz="1800" b="1" kern="1200"/>
        </a:p>
      </dsp:txBody>
      <dsp:txXfrm>
        <a:off x="33498" y="3050692"/>
        <a:ext cx="3392556" cy="619209"/>
      </dsp:txXfrm>
    </dsp:sp>
    <dsp:sp modelId="{C2055682-A653-7644-8477-330E97608486}">
      <dsp:nvSpPr>
        <dsp:cNvPr id="0" name=""/>
        <dsp:cNvSpPr/>
      </dsp:nvSpPr>
      <dsp:spPr>
        <a:xfrm>
          <a:off x="0" y="3769639"/>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Master Settlement Agreement</a:t>
          </a:r>
          <a:endParaRPr lang="en-US" sz="1800" b="1" kern="1200" dirty="0"/>
        </a:p>
      </dsp:txBody>
      <dsp:txXfrm>
        <a:off x="33498" y="3803137"/>
        <a:ext cx="3392556" cy="619209"/>
      </dsp:txXfrm>
    </dsp:sp>
    <dsp:sp modelId="{37567638-2F95-704C-AAE9-8DB099B1B42E}">
      <dsp:nvSpPr>
        <dsp:cNvPr id="0" name=""/>
        <dsp:cNvSpPr/>
      </dsp:nvSpPr>
      <dsp:spPr>
        <a:xfrm>
          <a:off x="0" y="4522084"/>
          <a:ext cx="3459552" cy="686205"/>
        </a:xfrm>
        <a:prstGeom prst="round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n-US" sz="1800" b="1" kern="1200" dirty="0"/>
            <a:t>Clean Indoor Air laws</a:t>
          </a:r>
        </a:p>
      </dsp:txBody>
      <dsp:txXfrm>
        <a:off x="33498" y="4555582"/>
        <a:ext cx="3392556" cy="61920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2C0CE81-9974-F544-A26F-DD0B253F572C}">
      <dsp:nvSpPr>
        <dsp:cNvPr id="0" name=""/>
        <dsp:cNvSpPr/>
      </dsp:nvSpPr>
      <dsp:spPr>
        <a:xfrm>
          <a:off x="0" y="453780"/>
          <a:ext cx="3062252" cy="1837351"/>
        </a:xfrm>
        <a:prstGeom prst="rect">
          <a:avLst/>
        </a:prstGeom>
        <a:solidFill>
          <a:schemeClr val="accent1">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 affects lifelong health outcomes even before birth and across every stage of life.</a:t>
          </a:r>
        </a:p>
      </dsp:txBody>
      <dsp:txXfrm>
        <a:off x="0" y="453780"/>
        <a:ext cx="3062252" cy="1837351"/>
      </dsp:txXfrm>
    </dsp:sp>
    <dsp:sp modelId="{52EE7DE8-1170-DA4A-B8D5-5A09C2BCA7C9}">
      <dsp:nvSpPr>
        <dsp:cNvPr id="0" name=""/>
        <dsp:cNvSpPr/>
      </dsp:nvSpPr>
      <dsp:spPr>
        <a:xfrm>
          <a:off x="3368477" y="453780"/>
          <a:ext cx="3062252" cy="1837351"/>
        </a:xfrm>
        <a:prstGeom prst="rect">
          <a:avLst/>
        </a:prstGeom>
        <a:solidFill>
          <a:schemeClr val="accent4">
            <a:hueOff val="5109087"/>
            <a:satOff val="-6243"/>
            <a:lumOff val="294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Racism significantly reduces life expectancy and increases premature mortality.</a:t>
          </a:r>
        </a:p>
      </dsp:txBody>
      <dsp:txXfrm>
        <a:off x="3368477" y="453780"/>
        <a:ext cx="3062252" cy="1837351"/>
      </dsp:txXfrm>
    </dsp:sp>
    <dsp:sp modelId="{377B5EB4-A303-2449-B92E-F3D7C6071490}">
      <dsp:nvSpPr>
        <dsp:cNvPr id="0" name=""/>
        <dsp:cNvSpPr/>
      </dsp:nvSpPr>
      <dsp:spPr>
        <a:xfrm>
          <a:off x="6736954" y="453780"/>
          <a:ext cx="3062252" cy="1837351"/>
        </a:xfrm>
        <a:prstGeom prst="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Unequal access to opportunity affects economic stability, homeownership, and intergenerational wealth accumulation.</a:t>
          </a:r>
        </a:p>
      </dsp:txBody>
      <dsp:txXfrm>
        <a:off x="6736954" y="453780"/>
        <a:ext cx="3062252" cy="183735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80C60D-DA0D-7E48-9FEC-1AF8BAEDC59F}">
      <dsp:nvSpPr>
        <dsp:cNvPr id="0" name=""/>
        <dsp:cNvSpPr/>
      </dsp:nvSpPr>
      <dsp:spPr>
        <a:xfrm>
          <a:off x="0" y="338071"/>
          <a:ext cx="4890260" cy="504000"/>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A9D7F94-4982-D249-8005-C9C9AB16CF31}">
      <dsp:nvSpPr>
        <dsp:cNvPr id="0" name=""/>
        <dsp:cNvSpPr/>
      </dsp:nvSpPr>
      <dsp:spPr>
        <a:xfrm>
          <a:off x="244513" y="42871"/>
          <a:ext cx="4144001" cy="590399"/>
        </a:xfrm>
        <a:prstGeom prst="roundRect">
          <a:avLst/>
        </a:prstGeom>
        <a:solidFill>
          <a:schemeClr val="accent2">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388" tIns="0" rIns="129388" bIns="0" numCol="1" spcCol="1270" anchor="ctr" anchorCtr="0">
          <a:noAutofit/>
        </a:bodyPr>
        <a:lstStyle/>
        <a:p>
          <a:pPr marL="0" lvl="0" indent="0" algn="l" defTabSz="889000">
            <a:lnSpc>
              <a:spcPct val="90000"/>
            </a:lnSpc>
            <a:spcBef>
              <a:spcPct val="0"/>
            </a:spcBef>
            <a:spcAft>
              <a:spcPct val="35000"/>
            </a:spcAft>
            <a:buNone/>
          </a:pPr>
          <a:r>
            <a:rPr lang="en-US" sz="2000" b="1" kern="1200" baseline="0">
              <a:latin typeface="+mj-lt"/>
            </a:rPr>
            <a:t>Civil rights laws </a:t>
          </a:r>
          <a:endParaRPr lang="en-US" sz="2000" kern="1200">
            <a:latin typeface="+mj-lt"/>
          </a:endParaRPr>
        </a:p>
      </dsp:txBody>
      <dsp:txXfrm>
        <a:off x="273334" y="71692"/>
        <a:ext cx="4086359" cy="532757"/>
      </dsp:txXfrm>
    </dsp:sp>
    <dsp:sp modelId="{E7893675-163B-464E-AE8E-CE96DC21547D}">
      <dsp:nvSpPr>
        <dsp:cNvPr id="0" name=""/>
        <dsp:cNvSpPr/>
      </dsp:nvSpPr>
      <dsp:spPr>
        <a:xfrm>
          <a:off x="0" y="1245271"/>
          <a:ext cx="4890260" cy="504000"/>
        </a:xfrm>
        <a:prstGeom prst="rect">
          <a:avLst/>
        </a:prstGeom>
        <a:solidFill>
          <a:schemeClr val="lt1">
            <a:alpha val="90000"/>
            <a:hueOff val="0"/>
            <a:satOff val="0"/>
            <a:lumOff val="0"/>
            <a:alphaOff val="0"/>
          </a:schemeClr>
        </a:solidFill>
        <a:ln w="25400" cap="flat" cmpd="sng" algn="ctr">
          <a:solidFill>
            <a:schemeClr val="accent2">
              <a:shade val="50000"/>
              <a:hueOff val="108623"/>
              <a:satOff val="8871"/>
              <a:lumOff val="15080"/>
              <a:alphaOff val="0"/>
            </a:schemeClr>
          </a:solidFill>
          <a:prstDash val="solid"/>
        </a:ln>
        <a:effectLst/>
      </dsp:spPr>
      <dsp:style>
        <a:lnRef idx="2">
          <a:scrgbClr r="0" g="0" b="0"/>
        </a:lnRef>
        <a:fillRef idx="1">
          <a:scrgbClr r="0" g="0" b="0"/>
        </a:fillRef>
        <a:effectRef idx="0">
          <a:scrgbClr r="0" g="0" b="0"/>
        </a:effectRef>
        <a:fontRef idx="minor"/>
      </dsp:style>
    </dsp:sp>
    <dsp:sp modelId="{FAC7FDCB-A9BE-684A-AB39-01EF5B96D5C8}">
      <dsp:nvSpPr>
        <dsp:cNvPr id="0" name=""/>
        <dsp:cNvSpPr/>
      </dsp:nvSpPr>
      <dsp:spPr>
        <a:xfrm>
          <a:off x="244513" y="950071"/>
          <a:ext cx="4144001" cy="590399"/>
        </a:xfrm>
        <a:prstGeom prst="roundRect">
          <a:avLst/>
        </a:prstGeom>
        <a:solidFill>
          <a:schemeClr val="accent2">
            <a:shade val="50000"/>
            <a:hueOff val="121316"/>
            <a:satOff val="8477"/>
            <a:lumOff val="163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388" tIns="0" rIns="129388" bIns="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j-lt"/>
            </a:rPr>
            <a:t>Minimum wage laws</a:t>
          </a:r>
          <a:endParaRPr lang="en-US" sz="2000" kern="1200" dirty="0">
            <a:latin typeface="+mj-lt"/>
          </a:endParaRPr>
        </a:p>
      </dsp:txBody>
      <dsp:txXfrm>
        <a:off x="273334" y="978892"/>
        <a:ext cx="4086359" cy="532757"/>
      </dsp:txXfrm>
    </dsp:sp>
    <dsp:sp modelId="{7449E0F9-E092-AF40-BEFA-2D0DCF62F64D}">
      <dsp:nvSpPr>
        <dsp:cNvPr id="0" name=""/>
        <dsp:cNvSpPr/>
      </dsp:nvSpPr>
      <dsp:spPr>
        <a:xfrm>
          <a:off x="0" y="2152471"/>
          <a:ext cx="4890260" cy="504000"/>
        </a:xfrm>
        <a:prstGeom prst="rect">
          <a:avLst/>
        </a:prstGeom>
        <a:solidFill>
          <a:schemeClr val="lt1">
            <a:alpha val="90000"/>
            <a:hueOff val="0"/>
            <a:satOff val="0"/>
            <a:lumOff val="0"/>
            <a:alphaOff val="0"/>
          </a:schemeClr>
        </a:solidFill>
        <a:ln w="25400" cap="flat" cmpd="sng" algn="ctr">
          <a:solidFill>
            <a:schemeClr val="accent2">
              <a:shade val="50000"/>
              <a:hueOff val="217245"/>
              <a:satOff val="17742"/>
              <a:lumOff val="30161"/>
              <a:alphaOff val="0"/>
            </a:schemeClr>
          </a:solidFill>
          <a:prstDash val="solid"/>
        </a:ln>
        <a:effectLst/>
      </dsp:spPr>
      <dsp:style>
        <a:lnRef idx="2">
          <a:scrgbClr r="0" g="0" b="0"/>
        </a:lnRef>
        <a:fillRef idx="1">
          <a:scrgbClr r="0" g="0" b="0"/>
        </a:fillRef>
        <a:effectRef idx="0">
          <a:scrgbClr r="0" g="0" b="0"/>
        </a:effectRef>
        <a:fontRef idx="minor"/>
      </dsp:style>
    </dsp:sp>
    <dsp:sp modelId="{52D57B10-B321-BF4D-8E35-CB1CC64F3AD1}">
      <dsp:nvSpPr>
        <dsp:cNvPr id="0" name=""/>
        <dsp:cNvSpPr/>
      </dsp:nvSpPr>
      <dsp:spPr>
        <a:xfrm>
          <a:off x="244513" y="1857271"/>
          <a:ext cx="4147527" cy="590399"/>
        </a:xfrm>
        <a:prstGeom prst="roundRect">
          <a:avLst/>
        </a:prstGeom>
        <a:solidFill>
          <a:schemeClr val="accent1">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388" tIns="0" rIns="129388" bIns="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j-lt"/>
            </a:rPr>
            <a:t>Public health laws – (e.g. mortality review committees)</a:t>
          </a:r>
          <a:endParaRPr lang="en-US" sz="2000" kern="1200" dirty="0">
            <a:latin typeface="+mj-lt"/>
          </a:endParaRPr>
        </a:p>
      </dsp:txBody>
      <dsp:txXfrm>
        <a:off x="273334" y="1886092"/>
        <a:ext cx="4089885" cy="532757"/>
      </dsp:txXfrm>
    </dsp:sp>
    <dsp:sp modelId="{5F700EC3-F2A9-DB45-BA52-6F766E84AC5A}">
      <dsp:nvSpPr>
        <dsp:cNvPr id="0" name=""/>
        <dsp:cNvSpPr/>
      </dsp:nvSpPr>
      <dsp:spPr>
        <a:xfrm>
          <a:off x="0" y="3059670"/>
          <a:ext cx="4890260" cy="504000"/>
        </a:xfrm>
        <a:prstGeom prst="rect">
          <a:avLst/>
        </a:prstGeom>
        <a:solidFill>
          <a:schemeClr val="lt1">
            <a:alpha val="90000"/>
            <a:hueOff val="0"/>
            <a:satOff val="0"/>
            <a:lumOff val="0"/>
            <a:alphaOff val="0"/>
          </a:schemeClr>
        </a:solidFill>
        <a:ln w="25400" cap="flat" cmpd="sng" algn="ctr">
          <a:solidFill>
            <a:schemeClr val="accent2">
              <a:shade val="50000"/>
              <a:hueOff val="217245"/>
              <a:satOff val="17742"/>
              <a:lumOff val="30161"/>
              <a:alphaOff val="0"/>
            </a:schemeClr>
          </a:solidFill>
          <a:prstDash val="solid"/>
        </a:ln>
        <a:effectLst/>
      </dsp:spPr>
      <dsp:style>
        <a:lnRef idx="2">
          <a:scrgbClr r="0" g="0" b="0"/>
        </a:lnRef>
        <a:fillRef idx="1">
          <a:scrgbClr r="0" g="0" b="0"/>
        </a:fillRef>
        <a:effectRef idx="0">
          <a:scrgbClr r="0" g="0" b="0"/>
        </a:effectRef>
        <a:fontRef idx="minor"/>
      </dsp:style>
    </dsp:sp>
    <dsp:sp modelId="{966194D6-11BE-9249-93FB-6AE4CA6324D9}">
      <dsp:nvSpPr>
        <dsp:cNvPr id="0" name=""/>
        <dsp:cNvSpPr/>
      </dsp:nvSpPr>
      <dsp:spPr>
        <a:xfrm>
          <a:off x="244513" y="2764471"/>
          <a:ext cx="4147527" cy="590399"/>
        </a:xfrm>
        <a:prstGeom prst="roundRect">
          <a:avLst/>
        </a:prstGeom>
        <a:solidFill>
          <a:schemeClr val="accent2">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388" tIns="0" rIns="129388" bIns="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j-lt"/>
            </a:rPr>
            <a:t>Medicaid expansion</a:t>
          </a:r>
          <a:endParaRPr lang="en-US" sz="2000" kern="1200" dirty="0">
            <a:latin typeface="+mj-lt"/>
          </a:endParaRPr>
        </a:p>
      </dsp:txBody>
      <dsp:txXfrm>
        <a:off x="273334" y="2793292"/>
        <a:ext cx="4089885" cy="532757"/>
      </dsp:txXfrm>
    </dsp:sp>
    <dsp:sp modelId="{E4860230-72D5-6042-82DB-A55AEFA02B79}">
      <dsp:nvSpPr>
        <dsp:cNvPr id="0" name=""/>
        <dsp:cNvSpPr/>
      </dsp:nvSpPr>
      <dsp:spPr>
        <a:xfrm>
          <a:off x="0" y="3966870"/>
          <a:ext cx="4890260" cy="504000"/>
        </a:xfrm>
        <a:prstGeom prst="rect">
          <a:avLst/>
        </a:prstGeom>
        <a:solidFill>
          <a:schemeClr val="lt1">
            <a:alpha val="90000"/>
            <a:hueOff val="0"/>
            <a:satOff val="0"/>
            <a:lumOff val="0"/>
            <a:alphaOff val="0"/>
          </a:schemeClr>
        </a:solidFill>
        <a:ln w="25400" cap="flat" cmpd="sng" algn="ctr">
          <a:solidFill>
            <a:schemeClr val="accent2">
              <a:shade val="50000"/>
              <a:hueOff val="108623"/>
              <a:satOff val="8871"/>
              <a:lumOff val="15080"/>
              <a:alphaOff val="0"/>
            </a:schemeClr>
          </a:solidFill>
          <a:prstDash val="solid"/>
        </a:ln>
        <a:effectLst/>
      </dsp:spPr>
      <dsp:style>
        <a:lnRef idx="2">
          <a:scrgbClr r="0" g="0" b="0"/>
        </a:lnRef>
        <a:fillRef idx="1">
          <a:scrgbClr r="0" g="0" b="0"/>
        </a:fillRef>
        <a:effectRef idx="0">
          <a:scrgbClr r="0" g="0" b="0"/>
        </a:effectRef>
        <a:fontRef idx="minor"/>
      </dsp:style>
    </dsp:sp>
    <dsp:sp modelId="{167AB7CB-F1A2-0C4D-8D8B-C20A57D76639}">
      <dsp:nvSpPr>
        <dsp:cNvPr id="0" name=""/>
        <dsp:cNvSpPr/>
      </dsp:nvSpPr>
      <dsp:spPr>
        <a:xfrm>
          <a:off x="244513" y="3671671"/>
          <a:ext cx="4147527" cy="590399"/>
        </a:xfrm>
        <a:prstGeom prst="roundRect">
          <a:avLst/>
        </a:prstGeom>
        <a:solidFill>
          <a:schemeClr val="accent2">
            <a:shade val="50000"/>
            <a:hueOff val="121316"/>
            <a:satOff val="8477"/>
            <a:lumOff val="1637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388" tIns="0" rIns="129388" bIns="0" numCol="1" spcCol="1270" anchor="ctr" anchorCtr="0">
          <a:noAutofit/>
        </a:bodyPr>
        <a:lstStyle/>
        <a:p>
          <a:pPr marL="0" lvl="0" indent="0" algn="l" defTabSz="889000">
            <a:lnSpc>
              <a:spcPct val="90000"/>
            </a:lnSpc>
            <a:spcBef>
              <a:spcPct val="0"/>
            </a:spcBef>
            <a:spcAft>
              <a:spcPct val="35000"/>
            </a:spcAft>
            <a:buNone/>
          </a:pPr>
          <a:r>
            <a:rPr lang="en-US" sz="2000" b="1" kern="1200" baseline="0" dirty="0">
              <a:latin typeface="+mj-lt"/>
            </a:rPr>
            <a:t>Education and Training Requirements</a:t>
          </a:r>
          <a:endParaRPr lang="en-US" sz="2000" kern="1200" dirty="0">
            <a:latin typeface="+mj-lt"/>
          </a:endParaRPr>
        </a:p>
      </dsp:txBody>
      <dsp:txXfrm>
        <a:off x="273334" y="3700492"/>
        <a:ext cx="4089885" cy="5327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EF8F03-8DFC-FA40-A177-18E4D886ED42}">
      <dsp:nvSpPr>
        <dsp:cNvPr id="0" name=""/>
        <dsp:cNvSpPr/>
      </dsp:nvSpPr>
      <dsp:spPr>
        <a:xfrm>
          <a:off x="0" y="1170753"/>
          <a:ext cx="10551065" cy="1561004"/>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EB8DD25-8D21-9243-B1B0-1EDD00DB9461}">
      <dsp:nvSpPr>
        <dsp:cNvPr id="0" name=""/>
        <dsp:cNvSpPr/>
      </dsp:nvSpPr>
      <dsp:spPr>
        <a:xfrm>
          <a:off x="4752" y="0"/>
          <a:ext cx="2285892" cy="1561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US" sz="2300" kern="1200" dirty="0">
              <a:latin typeface="+mj-lt"/>
            </a:rPr>
            <a:t>Flexner Report of 1910</a:t>
          </a:r>
        </a:p>
      </dsp:txBody>
      <dsp:txXfrm>
        <a:off x="4752" y="0"/>
        <a:ext cx="2285892" cy="1561004"/>
      </dsp:txXfrm>
    </dsp:sp>
    <dsp:sp modelId="{E46E78F1-AF28-DE49-BCC3-564A1D234FF2}">
      <dsp:nvSpPr>
        <dsp:cNvPr id="0" name=""/>
        <dsp:cNvSpPr/>
      </dsp:nvSpPr>
      <dsp:spPr>
        <a:xfrm>
          <a:off x="952573" y="1756130"/>
          <a:ext cx="390251" cy="3902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47898A4-1853-9249-8C49-91055CBC7ABD}">
      <dsp:nvSpPr>
        <dsp:cNvPr id="0" name=""/>
        <dsp:cNvSpPr/>
      </dsp:nvSpPr>
      <dsp:spPr>
        <a:xfrm>
          <a:off x="2404939" y="2341507"/>
          <a:ext cx="2285892" cy="1561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a:latin typeface="+mj-lt"/>
            </a:rPr>
            <a:t>Fewer Black Physicians</a:t>
          </a:r>
        </a:p>
      </dsp:txBody>
      <dsp:txXfrm>
        <a:off x="2404939" y="2341507"/>
        <a:ext cx="2285892" cy="1561004"/>
      </dsp:txXfrm>
    </dsp:sp>
    <dsp:sp modelId="{578AA579-2DE2-764B-ADB0-758E7B9C3D0F}">
      <dsp:nvSpPr>
        <dsp:cNvPr id="0" name=""/>
        <dsp:cNvSpPr/>
      </dsp:nvSpPr>
      <dsp:spPr>
        <a:xfrm>
          <a:off x="3352760" y="1756130"/>
          <a:ext cx="390251" cy="3902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10F0CC-1D05-0446-A8AB-EDCD88254216}">
      <dsp:nvSpPr>
        <dsp:cNvPr id="0" name=""/>
        <dsp:cNvSpPr/>
      </dsp:nvSpPr>
      <dsp:spPr>
        <a:xfrm>
          <a:off x="4805126" y="0"/>
          <a:ext cx="2285892" cy="1561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b" anchorCtr="0">
          <a:noAutofit/>
        </a:bodyPr>
        <a:lstStyle/>
        <a:p>
          <a:pPr marL="0" lvl="0" indent="0" algn="ctr" defTabSz="1022350">
            <a:lnSpc>
              <a:spcPct val="90000"/>
            </a:lnSpc>
            <a:spcBef>
              <a:spcPct val="0"/>
            </a:spcBef>
            <a:spcAft>
              <a:spcPct val="35000"/>
            </a:spcAft>
            <a:buNone/>
          </a:pPr>
          <a:r>
            <a:rPr lang="en-US" sz="2300" kern="1200">
              <a:latin typeface="+mj-lt"/>
            </a:rPr>
            <a:t>Worse experience and quality of care</a:t>
          </a:r>
        </a:p>
      </dsp:txBody>
      <dsp:txXfrm>
        <a:off x="4805126" y="0"/>
        <a:ext cx="2285892" cy="1561004"/>
      </dsp:txXfrm>
    </dsp:sp>
    <dsp:sp modelId="{7E607DAE-02F6-114E-B073-636524842787}">
      <dsp:nvSpPr>
        <dsp:cNvPr id="0" name=""/>
        <dsp:cNvSpPr/>
      </dsp:nvSpPr>
      <dsp:spPr>
        <a:xfrm>
          <a:off x="5752947" y="1756130"/>
          <a:ext cx="390251" cy="3902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63CD85D-14DC-8749-992D-EC390859A80B}">
      <dsp:nvSpPr>
        <dsp:cNvPr id="0" name=""/>
        <dsp:cNvSpPr/>
      </dsp:nvSpPr>
      <dsp:spPr>
        <a:xfrm>
          <a:off x="7205313" y="2341507"/>
          <a:ext cx="2285892" cy="15610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3576" tIns="163576" rIns="163576" bIns="163576" numCol="1" spcCol="1270" anchor="t" anchorCtr="0">
          <a:noAutofit/>
        </a:bodyPr>
        <a:lstStyle/>
        <a:p>
          <a:pPr marL="0" lvl="0" indent="0" algn="ctr" defTabSz="1022350">
            <a:lnSpc>
              <a:spcPct val="90000"/>
            </a:lnSpc>
            <a:spcBef>
              <a:spcPct val="0"/>
            </a:spcBef>
            <a:spcAft>
              <a:spcPct val="35000"/>
            </a:spcAft>
            <a:buNone/>
          </a:pPr>
          <a:r>
            <a:rPr lang="en-US" sz="2300" kern="1200" dirty="0">
              <a:latin typeface="+mj-lt"/>
            </a:rPr>
            <a:t>Higher infant mortality</a:t>
          </a:r>
        </a:p>
      </dsp:txBody>
      <dsp:txXfrm>
        <a:off x="7205313" y="2341507"/>
        <a:ext cx="2285892" cy="1561004"/>
      </dsp:txXfrm>
    </dsp:sp>
    <dsp:sp modelId="{D36D97CF-02C7-AA44-B58C-A29FECCE6156}">
      <dsp:nvSpPr>
        <dsp:cNvPr id="0" name=""/>
        <dsp:cNvSpPr/>
      </dsp:nvSpPr>
      <dsp:spPr>
        <a:xfrm>
          <a:off x="8153134" y="1756130"/>
          <a:ext cx="390251" cy="390251"/>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DD0FD9-ECBB-47C2-9987-52A50CE9F216}">
      <dsp:nvSpPr>
        <dsp:cNvPr id="0" name=""/>
        <dsp:cNvSpPr/>
      </dsp:nvSpPr>
      <dsp:spPr>
        <a:xfrm>
          <a:off x="4296960" y="436812"/>
          <a:ext cx="2062858" cy="176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i="0" kern="1200" dirty="0">
              <a:solidFill>
                <a:schemeClr val="tx1"/>
              </a:solidFill>
              <a:latin typeface="Lato"/>
              <a:ea typeface="Lato"/>
              <a:cs typeface="Lato"/>
              <a:sym typeface="Lato"/>
            </a:rPr>
            <a:t>More Inclusive Health Policy (power, access, social cohesion)</a:t>
          </a:r>
          <a:endParaRPr lang="en-US" sz="2000" i="0" kern="1200" dirty="0">
            <a:solidFill>
              <a:schemeClr val="tx1"/>
            </a:solidFill>
            <a:latin typeface="Calibri" panose="020F0502020204030204"/>
            <a:ea typeface="+mn-ea"/>
            <a:cs typeface="+mn-cs"/>
          </a:endParaRPr>
        </a:p>
      </dsp:txBody>
      <dsp:txXfrm>
        <a:off x="4296960" y="436812"/>
        <a:ext cx="2062858" cy="1763805"/>
      </dsp:txXfrm>
    </dsp:sp>
    <dsp:sp modelId="{58E10247-3EDA-4241-B7F9-32C6782A528B}">
      <dsp:nvSpPr>
        <dsp:cNvPr id="0" name=""/>
        <dsp:cNvSpPr/>
      </dsp:nvSpPr>
      <dsp:spPr>
        <a:xfrm>
          <a:off x="1706095" y="-128097"/>
          <a:ext cx="4169776" cy="4169776"/>
        </a:xfrm>
        <a:prstGeom prst="circularArrow">
          <a:avLst>
            <a:gd name="adj1" fmla="val 8252"/>
            <a:gd name="adj2" fmla="val 576426"/>
            <a:gd name="adj3" fmla="val 10170905"/>
            <a:gd name="adj4" fmla="val 7261132"/>
            <a:gd name="adj5" fmla="val 9627"/>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ADD215-9148-46DF-94DC-E36C4DFB07D8}">
      <dsp:nvSpPr>
        <dsp:cNvPr id="0" name=""/>
        <dsp:cNvSpPr/>
      </dsp:nvSpPr>
      <dsp:spPr>
        <a:xfrm>
          <a:off x="2993794" y="2916206"/>
          <a:ext cx="1763805" cy="176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Calibri" panose="020F0502020204030204"/>
              <a:ea typeface="+mn-ea"/>
              <a:cs typeface="+mn-cs"/>
            </a:rPr>
            <a:t>Better Health Outcomes</a:t>
          </a:r>
        </a:p>
      </dsp:txBody>
      <dsp:txXfrm>
        <a:off x="2993794" y="2916206"/>
        <a:ext cx="1763805" cy="1763805"/>
      </dsp:txXfrm>
    </dsp:sp>
    <dsp:sp modelId="{E58DCD19-7261-4354-9301-0CBCD4E5AA3F}">
      <dsp:nvSpPr>
        <dsp:cNvPr id="0" name=""/>
        <dsp:cNvSpPr/>
      </dsp:nvSpPr>
      <dsp:spPr>
        <a:xfrm>
          <a:off x="1639998" y="26516"/>
          <a:ext cx="4169776" cy="4169776"/>
        </a:xfrm>
        <a:prstGeom prst="circularArrow">
          <a:avLst>
            <a:gd name="adj1" fmla="val 8252"/>
            <a:gd name="adj2" fmla="val 576426"/>
            <a:gd name="adj3" fmla="val 16855402"/>
            <a:gd name="adj4" fmla="val 14968173"/>
            <a:gd name="adj5" fmla="val 9627"/>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A65490-6507-4A37-AA5E-DA446B8843FF}">
      <dsp:nvSpPr>
        <dsp:cNvPr id="0" name=""/>
        <dsp:cNvSpPr/>
      </dsp:nvSpPr>
      <dsp:spPr>
        <a:xfrm>
          <a:off x="1224015" y="346209"/>
          <a:ext cx="1763805" cy="17638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ysClr val="windowText" lastClr="000000">
                  <a:hueOff val="0"/>
                  <a:satOff val="0"/>
                  <a:lumOff val="0"/>
                  <a:alphaOff val="0"/>
                </a:sysClr>
              </a:solidFill>
              <a:latin typeface="Calibri" panose="020F0502020204030204"/>
              <a:ea typeface="+mn-ea"/>
              <a:cs typeface="+mn-cs"/>
            </a:rPr>
            <a:t>Increased Civic Engagement</a:t>
          </a:r>
        </a:p>
      </dsp:txBody>
      <dsp:txXfrm>
        <a:off x="1224015" y="346209"/>
        <a:ext cx="1763805" cy="1763805"/>
      </dsp:txXfrm>
    </dsp:sp>
    <dsp:sp modelId="{4890C509-AD90-47FB-AD8D-7CB1B76EB788}">
      <dsp:nvSpPr>
        <dsp:cNvPr id="0" name=""/>
        <dsp:cNvSpPr/>
      </dsp:nvSpPr>
      <dsp:spPr>
        <a:xfrm>
          <a:off x="1720732" y="-99619"/>
          <a:ext cx="4169776" cy="4169776"/>
        </a:xfrm>
        <a:prstGeom prst="circularArrow">
          <a:avLst>
            <a:gd name="adj1" fmla="val 8252"/>
            <a:gd name="adj2" fmla="val 576426"/>
            <a:gd name="adj3" fmla="val 2962443"/>
            <a:gd name="adj4" fmla="val 52669"/>
            <a:gd name="adj5" fmla="val 9627"/>
          </a:avLst>
        </a:prstGeom>
        <a:solidFill>
          <a:srgbClr val="7030A0"/>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FB84B2-DAD7-4F49-BB62-1972D0C6D459}">
      <dsp:nvSpPr>
        <dsp:cNvPr id="0" name=""/>
        <dsp:cNvSpPr/>
      </dsp:nvSpPr>
      <dsp:spPr>
        <a:xfrm>
          <a:off x="35" y="189290"/>
          <a:ext cx="3420883" cy="662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0" i="0" kern="1200"/>
            <a:t>Registering to Vote</a:t>
          </a:r>
          <a:endParaRPr lang="en-US" sz="2300" kern="1200"/>
        </a:p>
      </dsp:txBody>
      <dsp:txXfrm>
        <a:off x="35" y="189290"/>
        <a:ext cx="3420883" cy="662400"/>
      </dsp:txXfrm>
    </dsp:sp>
    <dsp:sp modelId="{0BBBFE1F-A5EC-7742-B96A-213F8D25D51B}">
      <dsp:nvSpPr>
        <dsp:cNvPr id="0" name=""/>
        <dsp:cNvSpPr/>
      </dsp:nvSpPr>
      <dsp:spPr>
        <a:xfrm>
          <a:off x="35" y="851690"/>
          <a:ext cx="3420883" cy="29673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a:t>Registration deadlines</a:t>
          </a:r>
          <a:endParaRPr lang="en-US" sz="2300" kern="1200" dirty="0"/>
        </a:p>
        <a:p>
          <a:pPr marL="228600" lvl="1" indent="-228600" algn="l" defTabSz="1022350">
            <a:lnSpc>
              <a:spcPct val="90000"/>
            </a:lnSpc>
            <a:spcBef>
              <a:spcPct val="0"/>
            </a:spcBef>
            <a:spcAft>
              <a:spcPct val="15000"/>
            </a:spcAft>
            <a:buChar char="•"/>
          </a:pPr>
          <a:r>
            <a:rPr lang="en-US" sz="2300" b="0" i="0" kern="1200"/>
            <a:t>Voter registration restrictions</a:t>
          </a:r>
          <a:endParaRPr lang="en-US" sz="2300" kern="1200" dirty="0"/>
        </a:p>
        <a:p>
          <a:pPr marL="228600" lvl="1" indent="-228600" algn="l" defTabSz="1022350">
            <a:lnSpc>
              <a:spcPct val="90000"/>
            </a:lnSpc>
            <a:spcBef>
              <a:spcPct val="0"/>
            </a:spcBef>
            <a:spcAft>
              <a:spcPct val="15000"/>
            </a:spcAft>
            <a:buChar char="•"/>
          </a:pPr>
          <a:r>
            <a:rPr lang="en-US" sz="2300" b="0" i="0" kern="1200" dirty="0"/>
            <a:t>Registration drive restrictions</a:t>
          </a:r>
          <a:endParaRPr lang="en-US" sz="2300" kern="1200" dirty="0"/>
        </a:p>
        <a:p>
          <a:pPr marL="228600" lvl="1" indent="-228600" algn="l" defTabSz="1022350">
            <a:lnSpc>
              <a:spcPct val="90000"/>
            </a:lnSpc>
            <a:spcBef>
              <a:spcPct val="0"/>
            </a:spcBef>
            <a:spcAft>
              <a:spcPct val="15000"/>
            </a:spcAft>
            <a:buChar char="•"/>
          </a:pPr>
          <a:r>
            <a:rPr lang="en-US" sz="2300" b="0" i="0" kern="1200"/>
            <a:t>Pre-registration laws</a:t>
          </a:r>
          <a:endParaRPr lang="en-US" sz="2300" kern="1200" dirty="0"/>
        </a:p>
        <a:p>
          <a:pPr marL="228600" lvl="1" indent="-228600" algn="l" defTabSz="1022350">
            <a:lnSpc>
              <a:spcPct val="90000"/>
            </a:lnSpc>
            <a:spcBef>
              <a:spcPct val="0"/>
            </a:spcBef>
            <a:spcAft>
              <a:spcPct val="15000"/>
            </a:spcAft>
            <a:buChar char="•"/>
          </a:pPr>
          <a:r>
            <a:rPr lang="en-US" sz="2300" b="0" i="0" kern="1200" dirty="0"/>
            <a:t>Automatic voter registration</a:t>
          </a:r>
          <a:endParaRPr lang="en-US" sz="2300" kern="1200" dirty="0"/>
        </a:p>
      </dsp:txBody>
      <dsp:txXfrm>
        <a:off x="35" y="851690"/>
        <a:ext cx="3420883" cy="2967344"/>
      </dsp:txXfrm>
    </dsp:sp>
    <dsp:sp modelId="{41E73725-88D4-4C44-8185-A3ED258BE0A9}">
      <dsp:nvSpPr>
        <dsp:cNvPr id="0" name=""/>
        <dsp:cNvSpPr/>
      </dsp:nvSpPr>
      <dsp:spPr>
        <a:xfrm>
          <a:off x="3899843" y="189290"/>
          <a:ext cx="3420883" cy="662400"/>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3576" tIns="93472" rIns="163576" bIns="93472" numCol="1" spcCol="1270" anchor="ctr" anchorCtr="0">
          <a:noAutofit/>
        </a:bodyPr>
        <a:lstStyle/>
        <a:p>
          <a:pPr marL="0" lvl="0" indent="0" algn="ctr" defTabSz="1022350">
            <a:lnSpc>
              <a:spcPct val="90000"/>
            </a:lnSpc>
            <a:spcBef>
              <a:spcPct val="0"/>
            </a:spcBef>
            <a:spcAft>
              <a:spcPct val="35000"/>
            </a:spcAft>
            <a:buNone/>
          </a:pPr>
          <a:r>
            <a:rPr lang="en-US" sz="2300" b="0" i="0" kern="1200"/>
            <a:t>Casting a Ballot</a:t>
          </a:r>
          <a:endParaRPr lang="en-US" sz="2300" kern="1200"/>
        </a:p>
      </dsp:txBody>
      <dsp:txXfrm>
        <a:off x="3899843" y="189290"/>
        <a:ext cx="3420883" cy="662400"/>
      </dsp:txXfrm>
    </dsp:sp>
    <dsp:sp modelId="{AB67FD00-632D-764F-8C7D-53AF79B61BEE}">
      <dsp:nvSpPr>
        <dsp:cNvPr id="0" name=""/>
        <dsp:cNvSpPr/>
      </dsp:nvSpPr>
      <dsp:spPr>
        <a:xfrm>
          <a:off x="3899843" y="851690"/>
          <a:ext cx="3420883" cy="2967344"/>
        </a:xfrm>
        <a:prstGeom prst="rect">
          <a:avLst/>
        </a:prstGeom>
        <a:solidFill>
          <a:schemeClr val="accent2">
            <a:alpha val="90000"/>
            <a:tint val="40000"/>
            <a:hueOff val="0"/>
            <a:satOff val="0"/>
            <a:lumOff val="0"/>
            <a:alphaOff val="0"/>
          </a:schemeClr>
        </a:solidFill>
        <a:ln w="2540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b="0" i="0" kern="1200"/>
            <a:t>Voting inconvenience</a:t>
          </a:r>
          <a:endParaRPr lang="en-US" sz="2300" kern="1200" dirty="0"/>
        </a:p>
        <a:p>
          <a:pPr marL="228600" lvl="1" indent="-228600" algn="l" defTabSz="1022350">
            <a:lnSpc>
              <a:spcPct val="90000"/>
            </a:lnSpc>
            <a:spcBef>
              <a:spcPct val="0"/>
            </a:spcBef>
            <a:spcAft>
              <a:spcPct val="15000"/>
            </a:spcAft>
            <a:buChar char="•"/>
          </a:pPr>
          <a:r>
            <a:rPr lang="en-US" sz="2300" b="0" i="0" kern="1200"/>
            <a:t>Voter ID laws</a:t>
          </a:r>
          <a:endParaRPr lang="en-US" sz="2300" kern="1200" dirty="0"/>
        </a:p>
        <a:p>
          <a:pPr marL="228600" lvl="1" indent="-228600" algn="l" defTabSz="1022350">
            <a:lnSpc>
              <a:spcPct val="90000"/>
            </a:lnSpc>
            <a:spcBef>
              <a:spcPct val="0"/>
            </a:spcBef>
            <a:spcAft>
              <a:spcPct val="15000"/>
            </a:spcAft>
            <a:buChar char="•"/>
          </a:pPr>
          <a:r>
            <a:rPr lang="en-US" sz="2300" b="0" i="0" kern="1200" dirty="0"/>
            <a:t>Poll hours</a:t>
          </a:r>
          <a:endParaRPr lang="en-US" sz="2300" kern="1200" dirty="0"/>
        </a:p>
        <a:p>
          <a:pPr marL="228600" lvl="1" indent="-228600" algn="l" defTabSz="1022350">
            <a:lnSpc>
              <a:spcPct val="90000"/>
            </a:lnSpc>
            <a:spcBef>
              <a:spcPct val="0"/>
            </a:spcBef>
            <a:spcAft>
              <a:spcPct val="15000"/>
            </a:spcAft>
            <a:buChar char="•"/>
          </a:pPr>
          <a:r>
            <a:rPr lang="en-US" sz="2300" b="0" i="0" kern="1200"/>
            <a:t>Early voting</a:t>
          </a:r>
          <a:endParaRPr lang="en-US" sz="2300" kern="1200" dirty="0"/>
        </a:p>
      </dsp:txBody>
      <dsp:txXfrm>
        <a:off x="3899843" y="851690"/>
        <a:ext cx="3420883" cy="296734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451C35-6263-B34E-88A1-7BC6A89540FA}">
      <dsp:nvSpPr>
        <dsp:cNvPr id="0" name=""/>
        <dsp:cNvSpPr/>
      </dsp:nvSpPr>
      <dsp:spPr>
        <a:xfrm>
          <a:off x="3393" y="388705"/>
          <a:ext cx="2692002" cy="1615201"/>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Research shows a negative correlation between Medicaid enrollment and voter registration</a:t>
          </a:r>
        </a:p>
      </dsp:txBody>
      <dsp:txXfrm>
        <a:off x="3393" y="388705"/>
        <a:ext cx="2692002" cy="1615201"/>
      </dsp:txXfrm>
    </dsp:sp>
    <dsp:sp modelId="{26EB627E-4A1C-434A-9AFC-ABB3F2F357AF}">
      <dsp:nvSpPr>
        <dsp:cNvPr id="0" name=""/>
        <dsp:cNvSpPr/>
      </dsp:nvSpPr>
      <dsp:spPr>
        <a:xfrm>
          <a:off x="2964596" y="388705"/>
          <a:ext cx="2692002" cy="1615201"/>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This affects more people of color, low-income people, persons with disabilities, new and young voters, and people who move often</a:t>
          </a:r>
        </a:p>
      </dsp:txBody>
      <dsp:txXfrm>
        <a:off x="2964596" y="388705"/>
        <a:ext cx="2692002" cy="1615201"/>
      </dsp:txXfrm>
    </dsp:sp>
    <dsp:sp modelId="{9A425931-183D-2C4B-A03A-2ECFB7067C9B}">
      <dsp:nvSpPr>
        <dsp:cNvPr id="0" name=""/>
        <dsp:cNvSpPr/>
      </dsp:nvSpPr>
      <dsp:spPr>
        <a:xfrm>
          <a:off x="5925799" y="388705"/>
          <a:ext cx="2692002" cy="1615201"/>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Research also shows that Medicaid expansion can increase voter turnout</a:t>
          </a:r>
        </a:p>
      </dsp:txBody>
      <dsp:txXfrm>
        <a:off x="5925799" y="388705"/>
        <a:ext cx="2692002" cy="1615201"/>
      </dsp:txXfrm>
    </dsp:sp>
    <dsp:sp modelId="{D76BF6D3-817D-2141-8E43-833710CC4171}">
      <dsp:nvSpPr>
        <dsp:cNvPr id="0" name=""/>
        <dsp:cNvSpPr/>
      </dsp:nvSpPr>
      <dsp:spPr>
        <a:xfrm>
          <a:off x="8887002" y="388705"/>
          <a:ext cx="2692002" cy="1615201"/>
        </a:xfrm>
        <a:prstGeom prst="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kern="1200" dirty="0"/>
            <a:t>Medicaid expansion has reduced disparities in coverage and access to care and increased financial stability</a:t>
          </a:r>
        </a:p>
      </dsp:txBody>
      <dsp:txXfrm>
        <a:off x="8887002" y="388705"/>
        <a:ext cx="2692002" cy="161520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975FE34-0254-CB4E-A5E4-5F0B8F700389}" type="datetimeFigureOut">
              <a:rPr lang="en-US" smtClean="0"/>
              <a:pPr/>
              <a:t>10/27/23</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1B5725CC-1AA9-CA45-AB75-91D94092D047}" type="slidenum">
              <a:rPr lang="en-US" smtClean="0"/>
              <a:pPr/>
              <a:t>‹#›</a:t>
            </a:fld>
            <a:endParaRPr lang="en-US"/>
          </a:p>
        </p:txBody>
      </p:sp>
    </p:spTree>
    <p:extLst>
      <p:ext uri="{BB962C8B-B14F-4D97-AF65-F5344CB8AC3E}">
        <p14:creationId xmlns:p14="http://schemas.microsoft.com/office/powerpoint/2010/main" val="23053474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71D3BD-027A-A147-A84A-68BC2B27E5A1}" type="datetimeFigureOut">
              <a:rPr lang="en-US" smtClean="0"/>
              <a:pPr/>
              <a:t>10/27/23</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A568234-3C94-5441-9BE6-F55F3848C366}" type="slidenum">
              <a:rPr lang="en-US" smtClean="0"/>
              <a:pPr/>
              <a:t>‹#›</a:t>
            </a:fld>
            <a:endParaRPr lang="en-US"/>
          </a:p>
        </p:txBody>
      </p:sp>
    </p:spTree>
    <p:extLst>
      <p:ext uri="{BB962C8B-B14F-4D97-AF65-F5344CB8AC3E}">
        <p14:creationId xmlns:p14="http://schemas.microsoft.com/office/powerpoint/2010/main" val="101048457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ongress.gov/bill/117th-congress/house-bill/1319/text"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www.kff.org/coronavirus-covid-19/issue-brief/new-incentive-for-states-to-adopt-the-aca-medicaid-expansion-implications-for-state-spending/"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We believe in the power of public health law and policy to improve lives and make our communities safer, healthier, stronger and more equitable. We know that understanding, navigating and using law and policy can transform our communities so we work to help public health leaders, policymakers, researchers, educators, advocates and health care providers do just that.</a:t>
            </a:r>
          </a:p>
          <a:p>
            <a:endParaRPr lang="en-US" dirty="0"/>
          </a:p>
        </p:txBody>
      </p:sp>
      <p:sp>
        <p:nvSpPr>
          <p:cNvPr id="4" name="Slide Number Placeholder 3"/>
          <p:cNvSpPr>
            <a:spLocks noGrp="1"/>
          </p:cNvSpPr>
          <p:nvPr>
            <p:ph type="sldNum" sz="quarter" idx="10"/>
          </p:nvPr>
        </p:nvSpPr>
        <p:spPr/>
        <p:txBody>
          <a:bodyPr/>
          <a:lstStyle/>
          <a:p>
            <a:fld id="{0A568234-3C94-5441-9BE6-F55F3848C366}" type="slidenum">
              <a:rPr lang="en-US" smtClean="0"/>
              <a:pPr/>
              <a:t>2</a:t>
            </a:fld>
            <a:endParaRPr lang="en-US" dirty="0"/>
          </a:p>
        </p:txBody>
      </p:sp>
    </p:spTree>
    <p:extLst>
      <p:ext uri="{BB962C8B-B14F-4D97-AF65-F5344CB8AC3E}">
        <p14:creationId xmlns:p14="http://schemas.microsoft.com/office/powerpoint/2010/main" val="14722700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Also occurred within the context of other reforms, like the expansion in the 60s also of the maternal and infant care section of Title V of the 1935 Social Security Act, which resulted in increases in MCH funding.</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Medicaid expansion states are required to cover the ten essential health benefits, including maternity and newborn care.  Prior to the ACA, insurers did not have to cover these services as part of standard plans.</a:t>
            </a:r>
          </a:p>
          <a:p>
            <a:endParaRPr lang="en-US" dirty="0"/>
          </a:p>
          <a:p>
            <a:r>
              <a:rPr lang="en-US" dirty="0"/>
              <a:t>Nearly 60% of uninsured adults in non-expansion states are people of color. </a:t>
            </a:r>
          </a:p>
          <a:p>
            <a:endParaRPr lang="en-US" sz="1600" dirty="0"/>
          </a:p>
        </p:txBody>
      </p:sp>
      <p:sp>
        <p:nvSpPr>
          <p:cNvPr id="4" name="Slide Number Placeholder 3"/>
          <p:cNvSpPr>
            <a:spLocks noGrp="1"/>
          </p:cNvSpPr>
          <p:nvPr>
            <p:ph type="sldNum" sz="quarter" idx="5"/>
          </p:nvPr>
        </p:nvSpPr>
        <p:spPr/>
        <p:txBody>
          <a:bodyPr/>
          <a:lstStyle/>
          <a:p>
            <a:fld id="{253BCD33-14B6-7D4F-ABF3-4F1B5BAF6E0A}" type="slidenum">
              <a:rPr lang="en-US" smtClean="0"/>
              <a:t>16</a:t>
            </a:fld>
            <a:endParaRPr lang="en-US"/>
          </a:p>
        </p:txBody>
      </p:sp>
    </p:spTree>
    <p:extLst>
      <p:ext uri="{BB962C8B-B14F-4D97-AF65-F5344CB8AC3E}">
        <p14:creationId xmlns:p14="http://schemas.microsoft.com/office/powerpoint/2010/main" val="3253136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US" dirty="0"/>
          </a:p>
        </p:txBody>
      </p:sp>
    </p:spTree>
    <p:extLst>
      <p:ext uri="{BB962C8B-B14F-4D97-AF65-F5344CB8AC3E}">
        <p14:creationId xmlns:p14="http://schemas.microsoft.com/office/powerpoint/2010/main" val="416951274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03bebec79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03bebec79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None/>
            </a:pPr>
            <a:r>
              <a:rPr lang="en" sz="1058" i="1" dirty="0">
                <a:solidFill>
                  <a:srgbClr val="595959"/>
                </a:solidFill>
                <a:latin typeface="Lato"/>
                <a:ea typeface="Lato"/>
                <a:cs typeface="Lato"/>
                <a:sym typeface="Lato"/>
              </a:rPr>
              <a:t>There are significant disparities in health outcomes related to opportunities for health and healthy conditions---connected to power.  Health is a </a:t>
            </a:r>
            <a:r>
              <a:rPr lang="en" sz="1058" i="1" u="sng" dirty="0">
                <a:solidFill>
                  <a:srgbClr val="595959"/>
                </a:solidFill>
                <a:latin typeface="Lato"/>
                <a:ea typeface="Lato"/>
                <a:cs typeface="Lato"/>
                <a:sym typeface="Lato"/>
              </a:rPr>
              <a:t>complex system</a:t>
            </a:r>
            <a:r>
              <a:rPr lang="en" sz="1058" i="1" dirty="0">
                <a:solidFill>
                  <a:srgbClr val="595959"/>
                </a:solidFill>
                <a:latin typeface="Lato"/>
                <a:ea typeface="Lato"/>
                <a:cs typeface="Lato"/>
                <a:sym typeface="Lato"/>
              </a:rPr>
              <a:t> or set of systems that intersect and influence one another.</a:t>
            </a:r>
            <a:endParaRPr sz="1058" i="1" dirty="0">
              <a:solidFill>
                <a:srgbClr val="595959"/>
              </a:solidFill>
              <a:latin typeface="Lato"/>
              <a:ea typeface="Lato"/>
              <a:cs typeface="Lato"/>
              <a:sym typeface="Lato"/>
            </a:endParaRPr>
          </a:p>
          <a:p>
            <a:pPr marL="0" lvl="0" indent="0" algn="l" rtl="0">
              <a:lnSpc>
                <a:spcPct val="115000"/>
              </a:lnSpc>
              <a:spcBef>
                <a:spcPts val="0"/>
              </a:spcBef>
              <a:spcAft>
                <a:spcPts val="0"/>
              </a:spcAft>
              <a:buNone/>
            </a:pPr>
            <a:endParaRPr sz="1058" i="1" dirty="0">
              <a:solidFill>
                <a:srgbClr val="595959"/>
              </a:solidFill>
              <a:latin typeface="Lato"/>
              <a:ea typeface="Lato"/>
              <a:cs typeface="Lato"/>
              <a:sym typeface="Lato"/>
            </a:endParaRPr>
          </a:p>
          <a:p>
            <a:pPr marL="0" lvl="0" indent="0" algn="l" rtl="0">
              <a:lnSpc>
                <a:spcPct val="115000"/>
              </a:lnSpc>
              <a:spcBef>
                <a:spcPts val="0"/>
              </a:spcBef>
              <a:spcAft>
                <a:spcPts val="0"/>
              </a:spcAft>
              <a:buNone/>
            </a:pPr>
            <a:r>
              <a:rPr lang="en" sz="1150" dirty="0">
                <a:solidFill>
                  <a:srgbClr val="1D1C1D"/>
                </a:solidFill>
                <a:highlight>
                  <a:srgbClr val="F8F8F8"/>
                </a:highlight>
              </a:rPr>
              <a:t>Public health - "what we do collectively to assure the conditions for everyone to thrive and be healthy."</a:t>
            </a:r>
            <a:endParaRPr sz="1058" i="1" dirty="0">
              <a:solidFill>
                <a:srgbClr val="595959"/>
              </a:solidFill>
              <a:latin typeface="Lato"/>
              <a:ea typeface="Lato"/>
              <a:cs typeface="Lato"/>
              <a:sym typeface="Lato"/>
            </a:endParaRPr>
          </a:p>
          <a:p>
            <a:pPr marL="0" lvl="0" indent="0" algn="l" rtl="0">
              <a:lnSpc>
                <a:spcPct val="115000"/>
              </a:lnSpc>
              <a:spcBef>
                <a:spcPts val="0"/>
              </a:spcBef>
              <a:spcAft>
                <a:spcPts val="0"/>
              </a:spcAft>
              <a:buNone/>
            </a:pPr>
            <a:endParaRPr sz="1058" i="1" dirty="0">
              <a:solidFill>
                <a:srgbClr val="595959"/>
              </a:solidFill>
              <a:latin typeface="Lato"/>
              <a:ea typeface="Lato"/>
              <a:cs typeface="Lato"/>
              <a:sym typeface="Lato"/>
            </a:endParaRPr>
          </a:p>
          <a:p>
            <a:pPr marL="0" lvl="0" indent="0" algn="l" rtl="0">
              <a:lnSpc>
                <a:spcPct val="115000"/>
              </a:lnSpc>
              <a:spcBef>
                <a:spcPts val="0"/>
              </a:spcBef>
              <a:spcAft>
                <a:spcPts val="0"/>
              </a:spcAft>
              <a:buNone/>
            </a:pPr>
            <a:r>
              <a:rPr lang="en" sz="1058" i="1" dirty="0">
                <a:solidFill>
                  <a:srgbClr val="595959"/>
                </a:solidFill>
                <a:latin typeface="Lato"/>
                <a:ea typeface="Lato"/>
                <a:cs typeface="Lato"/>
                <a:sym typeface="Lato"/>
              </a:rPr>
              <a:t>To advance health equity we need to </a:t>
            </a:r>
            <a:r>
              <a:rPr lang="en" sz="1058" i="1" u="sng" dirty="0">
                <a:solidFill>
                  <a:srgbClr val="595959"/>
                </a:solidFill>
                <a:latin typeface="Lato"/>
                <a:ea typeface="Lato"/>
                <a:cs typeface="Lato"/>
                <a:sym typeface="Lato"/>
              </a:rPr>
              <a:t>develop the power to influence the systems</a:t>
            </a:r>
            <a:r>
              <a:rPr lang="en" sz="1058" i="1" dirty="0">
                <a:solidFill>
                  <a:srgbClr val="595959"/>
                </a:solidFill>
                <a:latin typeface="Lato"/>
                <a:ea typeface="Lato"/>
                <a:cs typeface="Lato"/>
                <a:sym typeface="Lato"/>
              </a:rPr>
              <a:t> that create healthy communities, the social and political determinants of health.  </a:t>
            </a:r>
            <a:endParaRPr sz="1058" i="1" dirty="0">
              <a:solidFill>
                <a:srgbClr val="595959"/>
              </a:solidFill>
              <a:latin typeface="Lato"/>
              <a:ea typeface="Lato"/>
              <a:cs typeface="Lato"/>
              <a:sym typeface="Lato"/>
            </a:endParaRPr>
          </a:p>
          <a:p>
            <a:pPr marL="0" lvl="0" indent="0" algn="l" rtl="0">
              <a:lnSpc>
                <a:spcPct val="115000"/>
              </a:lnSpc>
              <a:spcBef>
                <a:spcPts val="0"/>
              </a:spcBef>
              <a:spcAft>
                <a:spcPts val="0"/>
              </a:spcAft>
              <a:buNone/>
            </a:pPr>
            <a:endParaRPr sz="1058" i="1" dirty="0">
              <a:solidFill>
                <a:srgbClr val="595959"/>
              </a:solidFill>
              <a:latin typeface="Lato"/>
              <a:ea typeface="Lato"/>
              <a:cs typeface="Lato"/>
              <a:sym typeface="Lato"/>
            </a:endParaRPr>
          </a:p>
          <a:p>
            <a:pPr marL="0" lvl="0" indent="0" algn="l" rtl="0">
              <a:lnSpc>
                <a:spcPct val="115000"/>
              </a:lnSpc>
              <a:spcBef>
                <a:spcPts val="0"/>
              </a:spcBef>
              <a:spcAft>
                <a:spcPts val="0"/>
              </a:spcAft>
              <a:buNone/>
            </a:pPr>
            <a:r>
              <a:rPr lang="en" sz="1058" i="1" dirty="0">
                <a:solidFill>
                  <a:srgbClr val="595959"/>
                </a:solidFill>
                <a:latin typeface="Lato"/>
                <a:ea typeface="Lato"/>
                <a:cs typeface="Lato"/>
                <a:sym typeface="Lato"/>
              </a:rPr>
              <a:t>To assure health we must build our collective capacity to act = </a:t>
            </a:r>
            <a:r>
              <a:rPr lang="en" sz="1058" i="1" u="sng" dirty="0">
                <a:solidFill>
                  <a:srgbClr val="595959"/>
                </a:solidFill>
                <a:latin typeface="Lato"/>
                <a:ea typeface="Lato"/>
                <a:cs typeface="Lato"/>
                <a:sym typeface="Lato"/>
              </a:rPr>
              <a:t>power</a:t>
            </a:r>
            <a:endParaRPr sz="1058" i="1" u="sng" dirty="0">
              <a:solidFill>
                <a:srgbClr val="595959"/>
              </a:solidFill>
              <a:latin typeface="Lato"/>
              <a:ea typeface="Lato"/>
              <a:cs typeface="Lato"/>
              <a:sym typeface="Lato"/>
            </a:endParaRPr>
          </a:p>
          <a:p>
            <a:pPr marL="0" lvl="0" indent="0" algn="l" rtl="0">
              <a:lnSpc>
                <a:spcPct val="115000"/>
              </a:lnSpc>
              <a:spcBef>
                <a:spcPts val="0"/>
              </a:spcBef>
              <a:spcAft>
                <a:spcPts val="0"/>
              </a:spcAft>
              <a:buNone/>
            </a:pPr>
            <a:endParaRPr sz="300" dirty="0">
              <a:solidFill>
                <a:srgbClr val="595959"/>
              </a:solidFill>
              <a:latin typeface="Lato"/>
              <a:ea typeface="Lato"/>
              <a:cs typeface="Lato"/>
              <a:sym typeface="Lato"/>
            </a:endParaRPr>
          </a:p>
          <a:p>
            <a:pPr marL="0" lvl="0" indent="0" algn="l" rtl="0">
              <a:lnSpc>
                <a:spcPct val="115000"/>
              </a:lnSpc>
              <a:spcBef>
                <a:spcPts val="1200"/>
              </a:spcBef>
              <a:spcAft>
                <a:spcPts val="0"/>
              </a:spcAft>
              <a:buClr>
                <a:schemeClr val="dk1"/>
              </a:buClr>
              <a:buSzPts val="1100"/>
              <a:buFont typeface="Arial"/>
              <a:buNone/>
            </a:pPr>
            <a:endParaRPr sz="100" dirty="0">
              <a:solidFill>
                <a:schemeClr val="dk1"/>
              </a:solidFill>
            </a:endParaRPr>
          </a:p>
          <a:p>
            <a:pPr marL="0" lvl="0" indent="0" algn="l" rtl="0">
              <a:spcBef>
                <a:spcPts val="0"/>
              </a:spcBef>
              <a:spcAft>
                <a:spcPts val="0"/>
              </a:spcAft>
              <a:buNone/>
            </a:pPr>
            <a:endParaRPr sz="100"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dirty="0"/>
              <a:t>or, in other words, the extent to which each state embraces inclusivity in the electoral process versus restriction or exclusion.</a:t>
            </a:r>
            <a:endParaRPr lang="en-US" dirty="0"/>
          </a:p>
        </p:txBody>
      </p:sp>
    </p:spTree>
    <p:extLst>
      <p:ext uri="{BB962C8B-B14F-4D97-AF65-F5344CB8AC3E}">
        <p14:creationId xmlns:p14="http://schemas.microsoft.com/office/powerpoint/2010/main" val="191117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362665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e440cd3f2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e440cd3f2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where Florida stands</a:t>
            </a:r>
          </a:p>
        </p:txBody>
      </p:sp>
      <p:sp>
        <p:nvSpPr>
          <p:cNvPr id="4" name="Slide Number Placeholder 3"/>
          <p:cNvSpPr>
            <a:spLocks noGrp="1"/>
          </p:cNvSpPr>
          <p:nvPr>
            <p:ph type="sldNum" sz="quarter" idx="5"/>
          </p:nvPr>
        </p:nvSpPr>
        <p:spPr/>
        <p:txBody>
          <a:bodyPr/>
          <a:lstStyle/>
          <a:p>
            <a:fld id="{0A568234-3C94-5441-9BE6-F55F3848C366}" type="slidenum">
              <a:rPr lang="en-US" smtClean="0"/>
              <a:pPr/>
              <a:t>26</a:t>
            </a:fld>
            <a:endParaRPr lang="en-US"/>
          </a:p>
        </p:txBody>
      </p:sp>
    </p:spTree>
    <p:extLst>
      <p:ext uri="{BB962C8B-B14F-4D97-AF65-F5344CB8AC3E}">
        <p14:creationId xmlns:p14="http://schemas.microsoft.com/office/powerpoint/2010/main" val="22341721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Maine, Missouri, Oklahoma – ballot initiative</a:t>
            </a:r>
          </a:p>
        </p:txBody>
      </p:sp>
      <p:sp>
        <p:nvSpPr>
          <p:cNvPr id="4" name="Slide Number Placeholder 3"/>
          <p:cNvSpPr>
            <a:spLocks noGrp="1"/>
          </p:cNvSpPr>
          <p:nvPr>
            <p:ph type="sldNum" sz="quarter" idx="5"/>
          </p:nvPr>
        </p:nvSpPr>
        <p:spPr/>
        <p:txBody>
          <a:bodyPr/>
          <a:lstStyle/>
          <a:p>
            <a:fld id="{0A568234-3C94-5441-9BE6-F55F3848C366}" type="slidenum">
              <a:rPr lang="en-US" smtClean="0"/>
              <a:pPr/>
              <a:t>40</a:t>
            </a:fld>
            <a:endParaRPr lang="en-US"/>
          </a:p>
        </p:txBody>
      </p:sp>
    </p:spTree>
    <p:extLst>
      <p:ext uri="{BB962C8B-B14F-4D97-AF65-F5344CB8AC3E}">
        <p14:creationId xmlns:p14="http://schemas.microsoft.com/office/powerpoint/2010/main" val="38591016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Nearly 60% of uninsured adults in non-expansion states are people of color. </a:t>
            </a:r>
          </a:p>
          <a:p>
            <a:endParaRPr lang="en-US" dirty="0"/>
          </a:p>
          <a:p>
            <a:r>
              <a:rPr lang="en-US" dirty="0"/>
              <a:t>The </a:t>
            </a:r>
            <a:r>
              <a:rPr lang="en-US" dirty="0">
                <a:hlinkClick r:id="rId3"/>
              </a:rPr>
              <a:t>American Rescue Plan</a:t>
            </a:r>
            <a:r>
              <a:rPr lang="en-US" dirty="0"/>
              <a:t> (ARP) is incentivizing states to expand Medicaid by providing money, flexibility, or both</a:t>
            </a:r>
          </a:p>
          <a:p>
            <a:endParaRPr lang="en-US" dirty="0"/>
          </a:p>
          <a:p>
            <a:r>
              <a:rPr lang="en-US" dirty="0"/>
              <a:t>An </a:t>
            </a:r>
            <a:r>
              <a:rPr lang="en-US" dirty="0">
                <a:hlinkClick r:id="rId4"/>
              </a:rPr>
              <a:t>estimate by the Kaiser Family Foundation</a:t>
            </a:r>
            <a:r>
              <a:rPr lang="en-US" dirty="0"/>
              <a:t> found that for North Carolina, that boost to the bottom line would be about $1.7 billion overall, while the cost to the state would be about a half-billion dollars a year, a net gain of as much as $1.2 billion for the state.</a:t>
            </a:r>
          </a:p>
          <a:p>
            <a:endParaRPr lang="en-US" dirty="0"/>
          </a:p>
          <a:p>
            <a:r>
              <a:rPr lang="en-US" dirty="0"/>
              <a:t>I know that Medicaid expansion can be a touchy subject but it’s important when having that discussion to have all the relevant data - health, economic, and otherwise.</a:t>
            </a:r>
          </a:p>
          <a:p>
            <a:endParaRPr lang="en-US" dirty="0"/>
          </a:p>
          <a:p>
            <a:r>
              <a:rPr lang="en-US" dirty="0"/>
              <a:t>Also – it benefits the uninsured </a:t>
            </a:r>
          </a:p>
        </p:txBody>
      </p:sp>
      <p:sp>
        <p:nvSpPr>
          <p:cNvPr id="4" name="Slide Number Placeholder 3"/>
          <p:cNvSpPr>
            <a:spLocks noGrp="1"/>
          </p:cNvSpPr>
          <p:nvPr>
            <p:ph type="sldNum" sz="quarter" idx="5"/>
          </p:nvPr>
        </p:nvSpPr>
        <p:spPr/>
        <p:txBody>
          <a:bodyPr/>
          <a:lstStyle/>
          <a:p>
            <a:fld id="{0A568234-3C94-5441-9BE6-F55F3848C366}" type="slidenum">
              <a:rPr lang="en-US" smtClean="0"/>
              <a:pPr/>
              <a:t>42</a:t>
            </a:fld>
            <a:endParaRPr lang="en-US"/>
          </a:p>
        </p:txBody>
      </p:sp>
    </p:spTree>
    <p:extLst>
      <p:ext uri="{BB962C8B-B14F-4D97-AF65-F5344CB8AC3E}">
        <p14:creationId xmlns:p14="http://schemas.microsoft.com/office/powerpoint/2010/main" val="15173444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DCF3014-FEA3-0243-8B67-2AF1630F89AB}" type="slidenum">
              <a:rPr lang="en-US" smtClean="0"/>
              <a:t>50</a:t>
            </a:fld>
            <a:endParaRPr lang="en-US"/>
          </a:p>
        </p:txBody>
      </p:sp>
    </p:spTree>
    <p:extLst>
      <p:ext uri="{BB962C8B-B14F-4D97-AF65-F5344CB8AC3E}">
        <p14:creationId xmlns:p14="http://schemas.microsoft.com/office/powerpoint/2010/main" val="36118600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A568234-3C94-5441-9BE6-F55F3848C366}" type="slidenum">
              <a:rPr lang="en-US" smtClean="0"/>
              <a:pPr/>
              <a:t>3</a:t>
            </a:fld>
            <a:endParaRPr lang="en-US" dirty="0"/>
          </a:p>
        </p:txBody>
      </p:sp>
    </p:spTree>
    <p:extLst>
      <p:ext uri="{BB962C8B-B14F-4D97-AF65-F5344CB8AC3E}">
        <p14:creationId xmlns:p14="http://schemas.microsoft.com/office/powerpoint/2010/main" val="1069388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solidFill>
            </a:endParaRPr>
          </a:p>
        </p:txBody>
      </p:sp>
      <p:sp>
        <p:nvSpPr>
          <p:cNvPr id="4" name="Slide Number Placeholder 3"/>
          <p:cNvSpPr>
            <a:spLocks noGrp="1"/>
          </p:cNvSpPr>
          <p:nvPr>
            <p:ph type="sldNum" sz="quarter" idx="5"/>
          </p:nvPr>
        </p:nvSpPr>
        <p:spPr/>
        <p:txBody>
          <a:bodyPr/>
          <a:lstStyle/>
          <a:p>
            <a:fld id="{253BCD33-14B6-7D4F-ABF3-4F1B5BAF6E0A}" type="slidenum">
              <a:rPr lang="en-US" smtClean="0"/>
              <a:t>51</a:t>
            </a:fld>
            <a:endParaRPr lang="en-US"/>
          </a:p>
        </p:txBody>
      </p:sp>
    </p:spTree>
    <p:extLst>
      <p:ext uri="{BB962C8B-B14F-4D97-AF65-F5344CB8AC3E}">
        <p14:creationId xmlns:p14="http://schemas.microsoft.com/office/powerpoint/2010/main" val="73387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a:t>Civic Spaces to Connect, Learn, and Collectively Act</a:t>
            </a:r>
          </a:p>
          <a:p>
            <a:pPr lvl="0"/>
            <a:r>
              <a:rPr lang="en-US" dirty="0"/>
              <a:t>Governance and Resources</a:t>
            </a:r>
          </a:p>
          <a:p>
            <a:pPr lvl="0"/>
            <a:r>
              <a:rPr lang="en-US" dirty="0"/>
              <a:t>Social Networks and Shared Culture</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4</a:t>
            </a:fld>
            <a:endParaRPr lang="en-US"/>
          </a:p>
        </p:txBody>
      </p:sp>
    </p:spTree>
    <p:extLst>
      <p:ext uri="{BB962C8B-B14F-4D97-AF65-F5344CB8AC3E}">
        <p14:creationId xmlns:p14="http://schemas.microsoft.com/office/powerpoint/2010/main" val="14600577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Behind every public health outcome (good or bad) is a law or </a:t>
            </a:r>
            <a:r>
              <a:rPr lang="en-US" b="1" dirty="0" err="1"/>
              <a:t>polic</a:t>
            </a:r>
            <a:endParaRPr lang="en-US" dirty="0"/>
          </a:p>
          <a:p>
            <a:endParaRPr lang="en-US" dirty="0"/>
          </a:p>
          <a:p>
            <a:r>
              <a:rPr lang="en-US" dirty="0"/>
              <a:t>From the MMWR</a:t>
            </a:r>
          </a:p>
          <a:p>
            <a:r>
              <a:rPr lang="en-US" sz="1200" kern="1200" dirty="0">
                <a:solidFill>
                  <a:schemeClr val="tx1"/>
                </a:solidFill>
                <a:effectLst/>
                <a:latin typeface="+mn-lt"/>
                <a:ea typeface="+mn-ea"/>
                <a:cs typeface="+mn-cs"/>
              </a:rPr>
              <a:t>In the twentieth century, public health interventions helped to increase life expectancy among U.S. </a:t>
            </a:r>
            <a:br>
              <a:rPr lang="en-US" dirty="0"/>
            </a:br>
            <a:r>
              <a:rPr lang="en-US" sz="1200" kern="1200" dirty="0">
                <a:solidFill>
                  <a:schemeClr val="tx1"/>
                </a:solidFill>
                <a:effectLst/>
                <a:latin typeface="+mn-lt"/>
                <a:ea typeface="+mn-ea"/>
                <a:cs typeface="+mn-cs"/>
              </a:rPr>
              <a:t>residents by 62%, from 47.3 years in 1900 to 76.8 in 2000.1 In this timeframe, the most notable </a:t>
            </a:r>
            <a:br>
              <a:rPr lang="en-US" dirty="0"/>
            </a:br>
            <a:r>
              <a:rPr lang="en-US" sz="1200" kern="1200" dirty="0">
                <a:solidFill>
                  <a:schemeClr val="tx1"/>
                </a:solidFill>
                <a:effectLst/>
                <a:latin typeface="+mn-lt"/>
                <a:ea typeface="+mn-ea"/>
                <a:cs typeface="+mn-cs"/>
              </a:rPr>
              <a:t>achievements in public health, assisted by the efforts of public health agencies across the country, </a:t>
            </a:r>
            <a:br>
              <a:rPr lang="en-US" dirty="0"/>
            </a:br>
            <a:r>
              <a:rPr lang="en-US" sz="1200" kern="1200" dirty="0">
                <a:solidFill>
                  <a:schemeClr val="tx1"/>
                </a:solidFill>
                <a:effectLst/>
                <a:latin typeface="+mn-lt"/>
                <a:ea typeface="+mn-ea"/>
                <a:cs typeface="+mn-cs"/>
              </a:rPr>
              <a:t>include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Modern public health agencies use their authority for more than preventing epidemics and tracking, </a:t>
            </a:r>
            <a:br>
              <a:rPr lang="en-US" dirty="0"/>
            </a:br>
            <a:r>
              <a:rPr lang="en-US" sz="1200" kern="1200" dirty="0">
                <a:solidFill>
                  <a:schemeClr val="tx1"/>
                </a:solidFill>
                <a:effectLst/>
                <a:latin typeface="+mn-lt"/>
                <a:ea typeface="+mn-ea"/>
                <a:cs typeface="+mn-cs"/>
              </a:rPr>
              <a:t>investigating and stopping the spread of disease and other health threats (e.g. foodborne illness, </a:t>
            </a:r>
            <a:br>
              <a:rPr lang="en-US" dirty="0"/>
            </a:br>
            <a:r>
              <a:rPr lang="en-US" sz="1200" kern="1200" dirty="0">
                <a:solidFill>
                  <a:schemeClr val="tx1"/>
                </a:solidFill>
                <a:effectLst/>
                <a:latin typeface="+mn-lt"/>
                <a:ea typeface="+mn-ea"/>
                <a:cs typeface="+mn-cs"/>
              </a:rPr>
              <a:t>HIV/AIDS, measles). These agencies serve many other critical functions, such as preventing injuries; </a:t>
            </a:r>
            <a:br>
              <a:rPr lang="en-US" dirty="0"/>
            </a:br>
            <a:r>
              <a:rPr lang="en-US" sz="1200" kern="1200" dirty="0">
                <a:solidFill>
                  <a:schemeClr val="tx1"/>
                </a:solidFill>
                <a:effectLst/>
                <a:latin typeface="+mn-lt"/>
                <a:ea typeface="+mn-ea"/>
                <a:cs typeface="+mn-cs"/>
              </a:rPr>
              <a:t>promoting and encouraging healthy behaviors such as diet and exercise; preventing chronic diseases, </a:t>
            </a:r>
            <a:br>
              <a:rPr lang="en-US" dirty="0"/>
            </a:br>
            <a:r>
              <a:rPr lang="en-US" sz="1200" kern="1200" dirty="0">
                <a:solidFill>
                  <a:schemeClr val="tx1"/>
                </a:solidFill>
                <a:effectLst/>
                <a:latin typeface="+mn-lt"/>
                <a:ea typeface="+mn-ea"/>
                <a:cs typeface="+mn-cs"/>
              </a:rPr>
              <a:t>including cancer and diabetes; planning for and responding to disasters and assisting communities in </a:t>
            </a:r>
            <a:br>
              <a:rPr lang="en-US" dirty="0"/>
            </a:br>
            <a:r>
              <a:rPr lang="en-US" sz="1200" kern="1200" dirty="0">
                <a:solidFill>
                  <a:schemeClr val="tx1"/>
                </a:solidFill>
                <a:effectLst/>
                <a:latin typeface="+mn-lt"/>
                <a:ea typeface="+mn-ea"/>
                <a:cs typeface="+mn-cs"/>
              </a:rPr>
              <a:t>recovery; protecting against environmental hazards; assuring the quality and accessibility of services, </a:t>
            </a:r>
            <a:br>
              <a:rPr lang="en-US" dirty="0"/>
            </a:br>
            <a:r>
              <a:rPr lang="en-US" sz="1200" kern="1200" dirty="0">
                <a:solidFill>
                  <a:schemeClr val="tx1"/>
                </a:solidFill>
                <a:effectLst/>
                <a:latin typeface="+mn-lt"/>
                <a:ea typeface="+mn-ea"/>
                <a:cs typeface="+mn-cs"/>
              </a:rPr>
              <a:t>and advancing health equity. </a:t>
            </a:r>
            <a:endParaRPr lang="en-US" dirty="0"/>
          </a:p>
        </p:txBody>
      </p:sp>
      <p:sp>
        <p:nvSpPr>
          <p:cNvPr id="4" name="Slide Number Placeholder 3"/>
          <p:cNvSpPr>
            <a:spLocks noGrp="1"/>
          </p:cNvSpPr>
          <p:nvPr>
            <p:ph type="sldNum" sz="quarter" idx="5"/>
          </p:nvPr>
        </p:nvSpPr>
        <p:spPr/>
        <p:txBody>
          <a:bodyPr/>
          <a:lstStyle/>
          <a:p>
            <a:fld id="{BA1EADC6-6CB9-2841-8114-56D31C3C422A}" type="slidenum">
              <a:rPr lang="en-US" smtClean="0"/>
              <a:t>6</a:t>
            </a:fld>
            <a:endParaRPr lang="en-US"/>
          </a:p>
        </p:txBody>
      </p:sp>
    </p:spTree>
    <p:extLst>
      <p:ext uri="{BB962C8B-B14F-4D97-AF65-F5344CB8AC3E}">
        <p14:creationId xmlns:p14="http://schemas.microsoft.com/office/powerpoint/2010/main" val="12682184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F8E4A56-AACB-554A-ADE7-EE028F00CF13}" type="slidenum">
              <a:rPr lang="en-US" smtClean="0"/>
              <a:t>7</a:t>
            </a:fld>
            <a:endParaRPr lang="en-US"/>
          </a:p>
        </p:txBody>
      </p:sp>
    </p:spTree>
    <p:extLst>
      <p:ext uri="{BB962C8B-B14F-4D97-AF65-F5344CB8AC3E}">
        <p14:creationId xmlns:p14="http://schemas.microsoft.com/office/powerpoint/2010/main" val="32159594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9"/>
        <p:cNvGrpSpPr/>
        <p:nvPr/>
      </p:nvGrpSpPr>
      <p:grpSpPr>
        <a:xfrm>
          <a:off x="0" y="0"/>
          <a:ext cx="0" cy="0"/>
          <a:chOff x="0" y="0"/>
          <a:chExt cx="0" cy="0"/>
        </a:xfrm>
      </p:grpSpPr>
      <p:sp>
        <p:nvSpPr>
          <p:cNvPr id="810" name="Google Shape;810;g12b0d88e85a_0_8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11" name="Google Shape;811;g12b0d88e85a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Racism significantly reduces life expectancy (a measure of how long a person can expect to live at birth that varies by age, gender, race and ethnicity, and geographic location), and increases premature mortality (commonly measured by years of potential life lost due to preventable death).</a:t>
            </a:r>
            <a:r>
              <a:rPr lang="en-US" dirty="0">
                <a:effectLst/>
              </a:rPr>
              <a:t> </a:t>
            </a:r>
          </a:p>
          <a:p>
            <a:endParaRPr lang="en-US" dirty="0">
              <a:effectLst/>
            </a:endParaRP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Unequal access to opportunity due to redlining and geographic segregation, discriminatory lending practices, and other discriminatory laws and policies negatively affects economic stability, homeownership, and intergenerational wealth accumulation.</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a:t>Healthy aging</a:t>
            </a:r>
          </a:p>
          <a:p>
            <a:endParaRPr lang="en-US" dirty="0"/>
          </a:p>
        </p:txBody>
      </p:sp>
      <p:sp>
        <p:nvSpPr>
          <p:cNvPr id="4" name="Slide Number Placeholder 3"/>
          <p:cNvSpPr>
            <a:spLocks noGrp="1"/>
          </p:cNvSpPr>
          <p:nvPr>
            <p:ph type="sldNum" sz="quarter" idx="5"/>
          </p:nvPr>
        </p:nvSpPr>
        <p:spPr/>
        <p:txBody>
          <a:bodyPr/>
          <a:lstStyle/>
          <a:p>
            <a:fld id="{0A568234-3C94-5441-9BE6-F55F3848C366}" type="slidenum">
              <a:rPr lang="en-US" smtClean="0"/>
              <a:pPr/>
              <a:t>11</a:t>
            </a:fld>
            <a:endParaRPr lang="en-US"/>
          </a:p>
        </p:txBody>
      </p:sp>
    </p:spTree>
    <p:extLst>
      <p:ext uri="{BB962C8B-B14F-4D97-AF65-F5344CB8AC3E}">
        <p14:creationId xmlns:p14="http://schemas.microsoft.com/office/powerpoint/2010/main" val="39557626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53BCD33-14B6-7D4F-ABF3-4F1B5BAF6E0A}" type="slidenum">
              <a:rPr lang="en-US" smtClean="0"/>
              <a:t>14</a:t>
            </a:fld>
            <a:endParaRPr lang="en-US"/>
          </a:p>
        </p:txBody>
      </p:sp>
    </p:spTree>
    <p:extLst>
      <p:ext uri="{BB962C8B-B14F-4D97-AF65-F5344CB8AC3E}">
        <p14:creationId xmlns:p14="http://schemas.microsoft.com/office/powerpoint/2010/main" val="2562071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Title VI of the Civil Rights Act of 1964</a:t>
            </a:r>
          </a:p>
          <a:p>
            <a:pPr lvl="1"/>
            <a:r>
              <a:rPr lang="en-US" dirty="0"/>
              <a:t>Title VI bars discrimination by government agencies receiving federal funding across a variety of services.</a:t>
            </a:r>
          </a:p>
          <a:p>
            <a:pPr lvl="1"/>
            <a:r>
              <a:rPr lang="en-US" dirty="0"/>
              <a:t>It had a significant impact on infant mortality in the years after it was enacted.</a:t>
            </a:r>
          </a:p>
          <a:p>
            <a:endParaRPr lang="en-US" dirty="0"/>
          </a:p>
          <a:p>
            <a:r>
              <a:rPr lang="en-US" dirty="0"/>
              <a:t>The Affordable Care Act further reduced infant mortality rates in Medicaid expansion states</a:t>
            </a:r>
          </a:p>
          <a:p>
            <a:endParaRPr lang="en-US" dirty="0"/>
          </a:p>
        </p:txBody>
      </p:sp>
      <p:sp>
        <p:nvSpPr>
          <p:cNvPr id="4" name="Slide Number Placeholder 3"/>
          <p:cNvSpPr>
            <a:spLocks noGrp="1"/>
          </p:cNvSpPr>
          <p:nvPr>
            <p:ph type="sldNum" sz="quarter" idx="5"/>
          </p:nvPr>
        </p:nvSpPr>
        <p:spPr/>
        <p:txBody>
          <a:bodyPr/>
          <a:lstStyle/>
          <a:p>
            <a:fld id="{08E508E8-860D-8E46-93DC-FE3D2B949401}" type="slidenum">
              <a:rPr lang="en-US" smtClean="0"/>
              <a:t>15</a:t>
            </a:fld>
            <a:endParaRPr lang="en-US"/>
          </a:p>
        </p:txBody>
      </p:sp>
    </p:spTree>
    <p:extLst>
      <p:ext uri="{BB962C8B-B14F-4D97-AF65-F5344CB8AC3E}">
        <p14:creationId xmlns:p14="http://schemas.microsoft.com/office/powerpoint/2010/main" val="3489244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title" hasCustomPrompt="1"/>
          </p:nvPr>
        </p:nvSpPr>
        <p:spPr>
          <a:xfrm>
            <a:off x="2076451" y="3065962"/>
            <a:ext cx="10119360" cy="769441"/>
          </a:xfrm>
        </p:spPr>
        <p:txBody>
          <a:bodyPr lIns="0" tIns="0" rIns="0" bIns="0" anchor="b" anchorCtr="0">
            <a:spAutoFit/>
          </a:bodyPr>
          <a:lstStyle>
            <a:lvl1pPr algn="l">
              <a:defRPr sz="5000" b="1" cap="none" baseline="0">
                <a:solidFill>
                  <a:schemeClr val="tx1"/>
                </a:solidFill>
              </a:defRPr>
            </a:lvl1pPr>
          </a:lstStyle>
          <a:p>
            <a:r>
              <a:rPr lang="en-US" dirty="0"/>
              <a:t>Title page: single line</a:t>
            </a:r>
          </a:p>
        </p:txBody>
      </p:sp>
      <p:sp>
        <p:nvSpPr>
          <p:cNvPr id="3" name="Text Placeholder 2"/>
          <p:cNvSpPr>
            <a:spLocks noGrp="1"/>
          </p:cNvSpPr>
          <p:nvPr>
            <p:ph type="body" idx="1"/>
          </p:nvPr>
        </p:nvSpPr>
        <p:spPr>
          <a:xfrm>
            <a:off x="2076451" y="3835402"/>
            <a:ext cx="10119360" cy="215444"/>
          </a:xfrm>
        </p:spPr>
        <p:txBody>
          <a:bodyPr wrap="square" bIns="0" anchor="t" anchorCtr="0">
            <a:spAutoFit/>
          </a:bodyPr>
          <a:lstStyle>
            <a:lvl1pPr marL="0" indent="0">
              <a:buNone/>
              <a:defRPr sz="1400" b="1">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2072640" y="6400800"/>
            <a:ext cx="9669400" cy="153888"/>
          </a:xfrm>
          <a:prstGeom prst="rect">
            <a:avLst/>
          </a:prstGeom>
        </p:spPr>
        <p:txBody>
          <a:bodyPr wrap="square" lIns="0" tIns="0" rIns="0" bIns="0" anchor="t" anchorCtr="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October 27, 2023 </a:t>
            </a:r>
            <a:endParaRPr lang="en-US" dirty="0">
              <a:latin typeface="Arial"/>
              <a:cs typeface="Aria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1587302"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3048296" cy="246221"/>
          </a:xfrm>
        </p:spPr>
        <p:txBody>
          <a:bodyPr/>
          <a:lstStyle/>
          <a:p>
            <a:r>
              <a:rPr lang="en-US"/>
              <a:t>Click icon to add picture</a:t>
            </a:r>
          </a:p>
        </p:txBody>
      </p:sp>
      <p:sp>
        <p:nvSpPr>
          <p:cNvPr id="8" name="Picture Placeholder 8"/>
          <p:cNvSpPr>
            <a:spLocks noGrp="1"/>
          </p:cNvSpPr>
          <p:nvPr>
            <p:ph type="pic" sz="quarter" idx="15"/>
          </p:nvPr>
        </p:nvSpPr>
        <p:spPr>
          <a:xfrm>
            <a:off x="5287631" y="2274888"/>
            <a:ext cx="3048296" cy="246221"/>
          </a:xfrm>
        </p:spPr>
        <p:txBody>
          <a:bodyPr/>
          <a:lstStyle/>
          <a:p>
            <a:r>
              <a:rPr lang="en-US"/>
              <a:t>Click icon to add picture</a:t>
            </a:r>
          </a:p>
        </p:txBody>
      </p:sp>
      <p:sp>
        <p:nvSpPr>
          <p:cNvPr id="10" name="Text Placeholder 6"/>
          <p:cNvSpPr>
            <a:spLocks noGrp="1"/>
          </p:cNvSpPr>
          <p:nvPr>
            <p:ph type="body" sz="quarter" idx="16" hasCustomPrompt="1"/>
          </p:nvPr>
        </p:nvSpPr>
        <p:spPr>
          <a:xfrm>
            <a:off x="5301609" y="4656912"/>
            <a:ext cx="3034316"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12"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Map_breakout_layout">
    <p:spTree>
      <p:nvGrpSpPr>
        <p:cNvPr id="1" name=""/>
        <p:cNvGrpSpPr/>
        <p:nvPr/>
      </p:nvGrpSpPr>
      <p:grpSpPr>
        <a:xfrm>
          <a:off x="0" y="0"/>
          <a:ext cx="0" cy="0"/>
          <a:chOff x="0" y="0"/>
          <a:chExt cx="0" cy="0"/>
        </a:xfrm>
      </p:grpSpPr>
      <p:sp>
        <p:nvSpPr>
          <p:cNvPr id="9" name="Text Placeholder 8"/>
          <p:cNvSpPr>
            <a:spLocks noGrp="1"/>
          </p:cNvSpPr>
          <p:nvPr>
            <p:ph type="body" sz="quarter" idx="13"/>
          </p:nvPr>
        </p:nvSpPr>
        <p:spPr>
          <a:xfrm>
            <a:off x="3459273" y="2307304"/>
            <a:ext cx="7981359" cy="1468607"/>
          </a:xfrm>
        </p:spPr>
        <p:txBody>
          <a:bodyPr/>
          <a:lstStyle>
            <a:lvl1pPr>
              <a:spcAft>
                <a:spcPts val="0"/>
              </a:spcAft>
              <a:buFont typeface="Arial" pitchFamily="34" charset="0"/>
              <a:buChar char="»"/>
              <a:defRPr lang="en-US" sz="1800" b="1" kern="1200" baseline="0" dirty="0" smtClean="0">
                <a:solidFill>
                  <a:schemeClr val="bg2"/>
                </a:solidFill>
                <a:latin typeface="Arial"/>
                <a:ea typeface="+mn-ea"/>
                <a:cs typeface="+mn-cs"/>
              </a:defRPr>
            </a:lvl1pPr>
            <a:lvl2pPr marL="228600" indent="4763">
              <a:buNone/>
              <a:defRPr b="0">
                <a:solidFill>
                  <a:schemeClr val="tx1">
                    <a:lumMod val="50000"/>
                    <a:lumOff val="50000"/>
                  </a:schemeClr>
                </a:solidFill>
              </a:defRPr>
            </a:lvl2pPr>
            <a:lvl4pPr>
              <a:defRPr lang="en-US" sz="1200" kern="1200" dirty="0" smtClean="0">
                <a:solidFill>
                  <a:schemeClr val="tx1">
                    <a:lumMod val="75000"/>
                    <a:lumOff val="25000"/>
                  </a:schemeClr>
                </a:solidFill>
                <a:latin typeface="Arial"/>
                <a:ea typeface="+mn-ea"/>
                <a:cs typeface="+mn-cs"/>
              </a:defRPr>
            </a:lvl4pPr>
            <a:lvl5pPr>
              <a:defRPr lang="en-US" sz="1200" kern="1200" dirty="0">
                <a:solidFill>
                  <a:schemeClr val="tx1">
                    <a:lumMod val="75000"/>
                    <a:lumOff val="25000"/>
                  </a:schemeClr>
                </a:solidFill>
                <a:latin typeface="Arial"/>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sp>
        <p:nvSpPr>
          <p:cNvPr id="36" name="Google Shape;36;p5"/>
          <p:cNvSpPr txBox="1">
            <a:spLocks noGrp="1"/>
          </p:cNvSpPr>
          <p:nvPr>
            <p:ph type="title"/>
          </p:nvPr>
        </p:nvSpPr>
        <p:spPr>
          <a:xfrm>
            <a:off x="972600" y="1758200"/>
            <a:ext cx="102512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37" name="Google Shape;37;p5"/>
          <p:cNvSpPr txBox="1">
            <a:spLocks noGrp="1"/>
          </p:cNvSpPr>
          <p:nvPr>
            <p:ph type="body" idx="1"/>
          </p:nvPr>
        </p:nvSpPr>
        <p:spPr>
          <a:xfrm>
            <a:off x="972433"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8" name="Google Shape;38;p5"/>
          <p:cNvSpPr txBox="1">
            <a:spLocks noGrp="1"/>
          </p:cNvSpPr>
          <p:nvPr>
            <p:ph type="body" idx="2"/>
          </p:nvPr>
        </p:nvSpPr>
        <p:spPr>
          <a:xfrm>
            <a:off x="6191472" y="2771833"/>
            <a:ext cx="50324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9" name="Google Shape;39;p5"/>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24692602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61"/>
        <p:cNvGrpSpPr/>
        <p:nvPr/>
      </p:nvGrpSpPr>
      <p:grpSpPr>
        <a:xfrm>
          <a:off x="0" y="0"/>
          <a:ext cx="0" cy="0"/>
          <a:chOff x="0" y="0"/>
          <a:chExt cx="0" cy="0"/>
        </a:xfrm>
      </p:grpSpPr>
      <p:sp>
        <p:nvSpPr>
          <p:cNvPr id="66" name="Google Shape;66;p9"/>
          <p:cNvSpPr txBox="1">
            <a:spLocks noGrp="1"/>
          </p:cNvSpPr>
          <p:nvPr>
            <p:ph type="title"/>
          </p:nvPr>
        </p:nvSpPr>
        <p:spPr>
          <a:xfrm>
            <a:off x="973333" y="1758200"/>
            <a:ext cx="4401200" cy="2249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67" name="Google Shape;67;p9"/>
          <p:cNvSpPr txBox="1">
            <a:spLocks noGrp="1"/>
          </p:cNvSpPr>
          <p:nvPr>
            <p:ph type="subTitle" idx="1"/>
          </p:nvPr>
        </p:nvSpPr>
        <p:spPr>
          <a:xfrm>
            <a:off x="966600" y="4215367"/>
            <a:ext cx="4401200" cy="10120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2133"/>
            </a:lvl1pPr>
            <a:lvl2pPr lvl="1">
              <a:lnSpc>
                <a:spcPct val="100000"/>
              </a:lnSpc>
              <a:spcBef>
                <a:spcPts val="0"/>
              </a:spcBef>
              <a:spcAft>
                <a:spcPts val="0"/>
              </a:spcAft>
              <a:buSzPts val="1600"/>
              <a:buNone/>
              <a:defRPr sz="2133"/>
            </a:lvl2pPr>
            <a:lvl3pPr lvl="2">
              <a:lnSpc>
                <a:spcPct val="100000"/>
              </a:lnSpc>
              <a:spcBef>
                <a:spcPts val="0"/>
              </a:spcBef>
              <a:spcAft>
                <a:spcPts val="0"/>
              </a:spcAft>
              <a:buSzPts val="1600"/>
              <a:buNone/>
              <a:defRPr sz="2133"/>
            </a:lvl3pPr>
            <a:lvl4pPr lvl="3">
              <a:lnSpc>
                <a:spcPct val="100000"/>
              </a:lnSpc>
              <a:spcBef>
                <a:spcPts val="0"/>
              </a:spcBef>
              <a:spcAft>
                <a:spcPts val="0"/>
              </a:spcAft>
              <a:buSzPts val="1600"/>
              <a:buNone/>
              <a:defRPr sz="2133"/>
            </a:lvl4pPr>
            <a:lvl5pPr lvl="4">
              <a:lnSpc>
                <a:spcPct val="100000"/>
              </a:lnSpc>
              <a:spcBef>
                <a:spcPts val="0"/>
              </a:spcBef>
              <a:spcAft>
                <a:spcPts val="0"/>
              </a:spcAft>
              <a:buSzPts val="1600"/>
              <a:buNone/>
              <a:defRPr sz="2133"/>
            </a:lvl5pPr>
            <a:lvl6pPr lvl="5">
              <a:lnSpc>
                <a:spcPct val="100000"/>
              </a:lnSpc>
              <a:spcBef>
                <a:spcPts val="0"/>
              </a:spcBef>
              <a:spcAft>
                <a:spcPts val="0"/>
              </a:spcAft>
              <a:buSzPts val="1600"/>
              <a:buNone/>
              <a:defRPr sz="2133"/>
            </a:lvl6pPr>
            <a:lvl7pPr lvl="6">
              <a:lnSpc>
                <a:spcPct val="100000"/>
              </a:lnSpc>
              <a:spcBef>
                <a:spcPts val="0"/>
              </a:spcBef>
              <a:spcAft>
                <a:spcPts val="0"/>
              </a:spcAft>
              <a:buSzPts val="1600"/>
              <a:buNone/>
              <a:defRPr sz="2133"/>
            </a:lvl7pPr>
            <a:lvl8pPr lvl="7">
              <a:lnSpc>
                <a:spcPct val="100000"/>
              </a:lnSpc>
              <a:spcBef>
                <a:spcPts val="0"/>
              </a:spcBef>
              <a:spcAft>
                <a:spcPts val="0"/>
              </a:spcAft>
              <a:buSzPts val="1600"/>
              <a:buNone/>
              <a:defRPr sz="2133"/>
            </a:lvl8pPr>
            <a:lvl9pPr lvl="8">
              <a:lnSpc>
                <a:spcPct val="100000"/>
              </a:lnSpc>
              <a:spcBef>
                <a:spcPts val="0"/>
              </a:spcBef>
              <a:spcAft>
                <a:spcPts val="0"/>
              </a:spcAft>
              <a:buSzPts val="1600"/>
              <a:buNone/>
              <a:defRPr sz="2133"/>
            </a:lvl9pPr>
          </a:lstStyle>
          <a:p>
            <a:endParaRPr/>
          </a:p>
        </p:txBody>
      </p:sp>
      <p:sp>
        <p:nvSpPr>
          <p:cNvPr id="68" name="Google Shape;68;p9"/>
          <p:cNvSpPr txBox="1">
            <a:spLocks noGrp="1"/>
          </p:cNvSpPr>
          <p:nvPr>
            <p:ph type="body" idx="2"/>
          </p:nvPr>
        </p:nvSpPr>
        <p:spPr>
          <a:xfrm>
            <a:off x="6898967" y="1803500"/>
            <a:ext cx="4499200" cy="40340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69" name="Google Shape;69;p9"/>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755155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3"/>
        <p:cNvGrpSpPr/>
        <p:nvPr/>
      </p:nvGrpSpPr>
      <p:grpSpPr>
        <a:xfrm>
          <a:off x="0" y="0"/>
          <a:ext cx="0" cy="0"/>
          <a:chOff x="0" y="0"/>
          <a:chExt cx="0" cy="0"/>
        </a:xfrm>
      </p:grpSpPr>
      <p:sp>
        <p:nvSpPr>
          <p:cNvPr id="25" name="Google Shape;25;p4"/>
          <p:cNvSpPr txBox="1">
            <a:spLocks noGrp="1"/>
          </p:cNvSpPr>
          <p:nvPr>
            <p:ph type="title"/>
          </p:nvPr>
        </p:nvSpPr>
        <p:spPr>
          <a:xfrm>
            <a:off x="972600" y="1758200"/>
            <a:ext cx="10251600" cy="713600"/>
          </a:xfrm>
          <a:prstGeom prst="rect">
            <a:avLst/>
          </a:prstGeom>
        </p:spPr>
        <p:txBody>
          <a:bodyPr spcFirstLastPara="1" wrap="square" lIns="91425" tIns="91425" rIns="91425" bIns="91425" anchor="t" anchorCtr="0">
            <a:normAutofit/>
          </a:bodyPr>
          <a:lstStyle>
            <a:lvl1pPr lvl="0">
              <a:spcBef>
                <a:spcPts val="0"/>
              </a:spcBef>
              <a:spcAft>
                <a:spcPts val="0"/>
              </a:spcAft>
              <a:buSzPts val="2600"/>
              <a:buNone/>
              <a:defRPr sz="3467"/>
            </a:lvl1pPr>
            <a:lvl2pPr lvl="1">
              <a:spcBef>
                <a:spcPts val="0"/>
              </a:spcBef>
              <a:spcAft>
                <a:spcPts val="0"/>
              </a:spcAft>
              <a:buSzPts val="2600"/>
              <a:buNone/>
              <a:defRPr sz="3467"/>
            </a:lvl2pPr>
            <a:lvl3pPr lvl="2">
              <a:spcBef>
                <a:spcPts val="0"/>
              </a:spcBef>
              <a:spcAft>
                <a:spcPts val="0"/>
              </a:spcAft>
              <a:buSzPts val="2600"/>
              <a:buNone/>
              <a:defRPr sz="3467"/>
            </a:lvl3pPr>
            <a:lvl4pPr lvl="3">
              <a:spcBef>
                <a:spcPts val="0"/>
              </a:spcBef>
              <a:spcAft>
                <a:spcPts val="0"/>
              </a:spcAft>
              <a:buSzPts val="2600"/>
              <a:buNone/>
              <a:defRPr sz="3467"/>
            </a:lvl4pPr>
            <a:lvl5pPr lvl="4">
              <a:spcBef>
                <a:spcPts val="0"/>
              </a:spcBef>
              <a:spcAft>
                <a:spcPts val="0"/>
              </a:spcAft>
              <a:buSzPts val="2600"/>
              <a:buNone/>
              <a:defRPr sz="3467"/>
            </a:lvl5pPr>
            <a:lvl6pPr lvl="5">
              <a:spcBef>
                <a:spcPts val="0"/>
              </a:spcBef>
              <a:spcAft>
                <a:spcPts val="0"/>
              </a:spcAft>
              <a:buSzPts val="2600"/>
              <a:buNone/>
              <a:defRPr sz="3467"/>
            </a:lvl6pPr>
            <a:lvl7pPr lvl="6">
              <a:spcBef>
                <a:spcPts val="0"/>
              </a:spcBef>
              <a:spcAft>
                <a:spcPts val="0"/>
              </a:spcAft>
              <a:buSzPts val="2600"/>
              <a:buNone/>
              <a:defRPr sz="3467"/>
            </a:lvl7pPr>
            <a:lvl8pPr lvl="7">
              <a:spcBef>
                <a:spcPts val="0"/>
              </a:spcBef>
              <a:spcAft>
                <a:spcPts val="0"/>
              </a:spcAft>
              <a:buSzPts val="2600"/>
              <a:buNone/>
              <a:defRPr sz="3467"/>
            </a:lvl8pPr>
            <a:lvl9pPr lvl="8">
              <a:spcBef>
                <a:spcPts val="0"/>
              </a:spcBef>
              <a:spcAft>
                <a:spcPts val="0"/>
              </a:spcAft>
              <a:buSzPts val="2600"/>
              <a:buNone/>
              <a:defRPr sz="3467"/>
            </a:lvl9pPr>
          </a:lstStyle>
          <a:p>
            <a:endParaRPr/>
          </a:p>
        </p:txBody>
      </p:sp>
      <p:sp>
        <p:nvSpPr>
          <p:cNvPr id="26" name="Google Shape;26;p4"/>
          <p:cNvSpPr txBox="1">
            <a:spLocks noGrp="1"/>
          </p:cNvSpPr>
          <p:nvPr>
            <p:ph type="body" idx="1"/>
          </p:nvPr>
        </p:nvSpPr>
        <p:spPr>
          <a:xfrm>
            <a:off x="972600" y="2771833"/>
            <a:ext cx="10251600" cy="3014800"/>
          </a:xfrm>
          <a:prstGeom prst="rect">
            <a:avLst/>
          </a:prstGeom>
        </p:spPr>
        <p:txBody>
          <a:bodyPr spcFirstLastPara="1" wrap="square" lIns="91425" tIns="91425" rIns="91425" bIns="91425" anchor="t" anchorCtr="0">
            <a:normAutofit/>
          </a:bodyPr>
          <a:lstStyle>
            <a:lvl1pPr marL="609585" lvl="0" indent="-414856">
              <a:spcBef>
                <a:spcPts val="0"/>
              </a:spcBef>
              <a:spcAft>
                <a:spcPts val="0"/>
              </a:spcAft>
              <a:buSzPts val="1300"/>
              <a:buChar char="●"/>
              <a:defRPr/>
            </a:lvl1pPr>
            <a:lvl2pPr marL="1219170" lvl="1" indent="-397923">
              <a:spcBef>
                <a:spcPts val="0"/>
              </a:spcBef>
              <a:spcAft>
                <a:spcPts val="0"/>
              </a:spcAft>
              <a:buSzPts val="1100"/>
              <a:buChar char="○"/>
              <a:defRPr/>
            </a:lvl2pPr>
            <a:lvl3pPr marL="1828754" lvl="2" indent="-397923">
              <a:spcBef>
                <a:spcPts val="0"/>
              </a:spcBef>
              <a:spcAft>
                <a:spcPts val="0"/>
              </a:spcAft>
              <a:buSzPts val="1100"/>
              <a:buChar char="■"/>
              <a:defRPr/>
            </a:lvl3pPr>
            <a:lvl4pPr marL="2438339" lvl="3" indent="-397923">
              <a:spcBef>
                <a:spcPts val="0"/>
              </a:spcBef>
              <a:spcAft>
                <a:spcPts val="0"/>
              </a:spcAft>
              <a:buSzPts val="1100"/>
              <a:buChar char="●"/>
              <a:defRPr/>
            </a:lvl4pPr>
            <a:lvl5pPr marL="3047924" lvl="4" indent="-397923">
              <a:spcBef>
                <a:spcPts val="0"/>
              </a:spcBef>
              <a:spcAft>
                <a:spcPts val="0"/>
              </a:spcAft>
              <a:buSzPts val="1100"/>
              <a:buChar char="○"/>
              <a:defRPr/>
            </a:lvl5pPr>
            <a:lvl6pPr marL="3657509" lvl="5" indent="-397923">
              <a:spcBef>
                <a:spcPts val="0"/>
              </a:spcBef>
              <a:spcAft>
                <a:spcPts val="0"/>
              </a:spcAft>
              <a:buSzPts val="1100"/>
              <a:buChar char="■"/>
              <a:defRPr/>
            </a:lvl6pPr>
            <a:lvl7pPr marL="4267093" lvl="6" indent="-397923">
              <a:spcBef>
                <a:spcPts val="0"/>
              </a:spcBef>
              <a:spcAft>
                <a:spcPts val="0"/>
              </a:spcAft>
              <a:buSzPts val="1100"/>
              <a:buChar char="●"/>
              <a:defRPr/>
            </a:lvl7pPr>
            <a:lvl8pPr marL="4876678" lvl="7" indent="-397923">
              <a:spcBef>
                <a:spcPts val="0"/>
              </a:spcBef>
              <a:spcAft>
                <a:spcPts val="0"/>
              </a:spcAft>
              <a:buSzPts val="1100"/>
              <a:buChar char="○"/>
              <a:defRPr/>
            </a:lvl8pPr>
            <a:lvl9pPr marL="5486263" lvl="8" indent="-397923">
              <a:spcBef>
                <a:spcPts val="0"/>
              </a:spcBef>
              <a:spcAft>
                <a:spcPts val="0"/>
              </a:spcAft>
              <a:buSzPts val="1100"/>
              <a:buChar char="■"/>
              <a:defRPr/>
            </a:lvl9pPr>
          </a:lstStyle>
          <a:p>
            <a:endParaRPr/>
          </a:p>
        </p:txBody>
      </p:sp>
      <p:sp>
        <p:nvSpPr>
          <p:cNvPr id="30" name="Google Shape;30;p4"/>
          <p:cNvSpPr txBox="1">
            <a:spLocks noGrp="1"/>
          </p:cNvSpPr>
          <p:nvPr>
            <p:ph type="sldNum" idx="12"/>
          </p:nvPr>
        </p:nvSpPr>
        <p:spPr>
          <a:xfrm>
            <a:off x="11381736" y="6333135"/>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15756573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2" name="Content Placeholder 2"/>
          <p:cNvSpPr>
            <a:spLocks noGrp="1"/>
          </p:cNvSpPr>
          <p:nvPr>
            <p:ph sz="quarter" idx="13"/>
          </p:nvPr>
        </p:nvSpPr>
        <p:spPr>
          <a:xfrm>
            <a:off x="685800" y="2063396"/>
            <a:ext cx="10394707" cy="33111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r>
              <a:rPr lang="en-US"/>
              <a:t>[Enter the presentation name in Insert &gt; Header &amp; Footer]      October 27, 2023 </a:t>
            </a:r>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26597969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977FC-A694-48B9-B0FF-D5526835222D}"/>
              </a:ext>
            </a:extLst>
          </p:cNvPr>
          <p:cNvSpPr>
            <a:spLocks noGrp="1"/>
          </p:cNvSpPr>
          <p:nvPr>
            <p:ph type="title"/>
          </p:nvPr>
        </p:nvSpPr>
        <p:spPr/>
        <p:txBody>
          <a:bodyPr/>
          <a:lstStyle>
            <a:lvl1pPr>
              <a:defRPr>
                <a:latin typeface="Palatino Linotype" panose="02040502050505030304" pitchFamily="18" charset="0"/>
              </a:defRPr>
            </a:lvl1pPr>
          </a:lstStyle>
          <a:p>
            <a:r>
              <a:rPr lang="en-US"/>
              <a:t>Click to edit Master title style</a:t>
            </a:r>
          </a:p>
        </p:txBody>
      </p:sp>
      <p:sp>
        <p:nvSpPr>
          <p:cNvPr id="3" name="Content Placeholder 2">
            <a:extLst>
              <a:ext uri="{FF2B5EF4-FFF2-40B4-BE49-F238E27FC236}">
                <a16:creationId xmlns:a16="http://schemas.microsoft.com/office/drawing/2014/main" id="{309895C8-2DEE-4C01-8C39-98937D8E76D6}"/>
              </a:ext>
            </a:extLst>
          </p:cNvPr>
          <p:cNvSpPr>
            <a:spLocks noGrp="1"/>
          </p:cNvSpPr>
          <p:nvPr>
            <p:ph idx="1"/>
          </p:nvPr>
        </p:nvSpPr>
        <p:spPr>
          <a:xfrm>
            <a:off x="1584962" y="2194560"/>
            <a:ext cx="9821332" cy="1545488"/>
          </a:xfr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3171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tx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a:t>[Enter the presentation name in Insert &gt; Header &amp; Footer]      October 27, 2023 </a:t>
            </a:r>
          </a:p>
        </p:txBody>
      </p:sp>
      <p:sp>
        <p:nvSpPr>
          <p:cNvPr id="9" name="Slide Number Placeholder 8"/>
          <p:cNvSpPr>
            <a:spLocks noGrp="1"/>
          </p:cNvSpPr>
          <p:nvPr>
            <p:ph type="sldNum" sz="quarter" idx="12"/>
          </p:nvPr>
        </p:nvSpPr>
        <p:spPr/>
        <p:txBody>
          <a:bodyPr/>
          <a:lstStyle/>
          <a:p>
            <a:fld id="{1C657912-5563-8642-8577-0465C7568918}" type="slidenum">
              <a:rPr lang="en-US" smtClean="0"/>
              <a:t>‹#›</a:t>
            </a:fld>
            <a:endParaRPr lang="en-US"/>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745852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1"/>
          <p:cNvSpPr>
            <a:spLocks noGrp="1"/>
          </p:cNvSpPr>
          <p:nvPr>
            <p:ph type="ctrTitle" hasCustomPrompt="1"/>
          </p:nvPr>
        </p:nvSpPr>
        <p:spPr>
          <a:xfrm>
            <a:off x="2076451" y="2210462"/>
            <a:ext cx="10119360" cy="1538883"/>
          </a:xfrm>
        </p:spPr>
        <p:txBody>
          <a:bodyPr wrap="square" lIns="0" tIns="0" rIns="0" bIns="0" anchor="b" anchorCtr="0">
            <a:spAutoFit/>
          </a:bodyPr>
          <a:lstStyle>
            <a:lvl1pPr algn="l">
              <a:lnSpc>
                <a:spcPts val="6000"/>
              </a:lnSpc>
              <a:defRPr sz="5000" b="1">
                <a:solidFill>
                  <a:schemeClr val="tx1"/>
                </a:solidFill>
              </a:defRPr>
            </a:lvl1pPr>
          </a:lstStyle>
          <a:p>
            <a:r>
              <a:rPr lang="en-US" dirty="0"/>
              <a:t>Title page: double lines</a:t>
            </a:r>
            <a:br>
              <a:rPr lang="en-US" dirty="0"/>
            </a:br>
            <a:r>
              <a:rPr lang="en-US" dirty="0" err="1"/>
              <a:t>Lorem</a:t>
            </a:r>
            <a:r>
              <a:rPr lang="en-US" dirty="0"/>
              <a:t> </a:t>
            </a:r>
            <a:r>
              <a:rPr lang="en-US" dirty="0" err="1"/>
              <a:t>ipsum</a:t>
            </a:r>
            <a:r>
              <a:rPr lang="en-US" dirty="0"/>
              <a:t> dolor sit</a:t>
            </a:r>
          </a:p>
        </p:txBody>
      </p:sp>
      <p:sp>
        <p:nvSpPr>
          <p:cNvPr id="3" name="Subtitle 2"/>
          <p:cNvSpPr>
            <a:spLocks noGrp="1"/>
          </p:cNvSpPr>
          <p:nvPr>
            <p:ph type="subTitle" idx="1"/>
          </p:nvPr>
        </p:nvSpPr>
        <p:spPr>
          <a:xfrm>
            <a:off x="2076451" y="3855674"/>
            <a:ext cx="10119360" cy="215444"/>
          </a:xfrm>
        </p:spPr>
        <p:txBody>
          <a:bodyPr wrap="square" lIns="0" tIns="0" rIns="0" bIns="0">
            <a:spAutoFit/>
          </a:bodyPr>
          <a:lstStyle>
            <a:lvl1pPr marL="0" indent="0" algn="l">
              <a:buNone/>
              <a:defRPr sz="1400" b="1">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5" name="Footer Placeholder 4"/>
          <p:cNvSpPr>
            <a:spLocks noGrp="1"/>
          </p:cNvSpPr>
          <p:nvPr>
            <p:ph type="ftr" sz="quarter" idx="11"/>
          </p:nvPr>
        </p:nvSpPr>
        <p:spPr>
          <a:xfrm>
            <a:off x="2072640" y="6552123"/>
            <a:ext cx="9679093" cy="153888"/>
          </a:xfrm>
          <a:prstGeom prst="rect">
            <a:avLst/>
          </a:prstGeom>
        </p:spPr>
        <p:txBody>
          <a:bodyPr wrap="square" lIns="0" tIns="0" rIns="0" bIns="0">
            <a:spAutoFit/>
          </a:bodyPr>
          <a:lstStyle>
            <a:lvl1pPr algn="l">
              <a:lnSpc>
                <a:spcPts val="1200"/>
              </a:lnSpc>
              <a:defRPr sz="800" b="0" i="0">
                <a:solidFill>
                  <a:schemeClr val="bg1"/>
                </a:solidFill>
                <a:latin typeface="Helvetica"/>
                <a:cs typeface="Helvetica"/>
              </a:defRPr>
            </a:lvl1pPr>
          </a:lstStyle>
          <a:p>
            <a:r>
              <a:rPr lang="en-US" sz="1000" b="1">
                <a:latin typeface="Arial"/>
                <a:cs typeface="Arial"/>
              </a:rPr>
              <a:t>[Enter the presentation name in Insert &gt; Header &amp; Footer]      October 27, 2023 </a:t>
            </a:r>
            <a:endParaRPr lang="en-US" dirty="0">
              <a:latin typeface="Arial"/>
              <a:cs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
        <p:nvSpPr>
          <p:cNvPr id="10" name="Content Placeholder 9"/>
          <p:cNvSpPr>
            <a:spLocks noGrp="1"/>
          </p:cNvSpPr>
          <p:nvPr>
            <p:ph sz="quarter" idx="13"/>
          </p:nvPr>
        </p:nvSpPr>
        <p:spPr>
          <a:xfrm>
            <a:off x="1608667" y="2290763"/>
            <a:ext cx="9952567" cy="1566070"/>
          </a:xfrm>
        </p:spPr>
        <p:txBody>
          <a:bodyPr/>
          <a:lstStyle>
            <a:lvl3pPr>
              <a:defRPr>
                <a:solidFill>
                  <a:schemeClr val="tx1"/>
                </a:solidFill>
              </a:defRPr>
            </a:lvl3pPr>
            <a:lvl4pPr>
              <a:defRPr>
                <a:solidFill>
                  <a:schemeClr val="tx1"/>
                </a:solidFill>
              </a:defRPr>
            </a:lvl4pPr>
            <a:lvl5pPr>
              <a:buClr>
                <a:srgbClr val="404040"/>
              </a:buClr>
              <a:buFont typeface="Arial" pitchFamily="34" charset="0"/>
              <a:buChar cha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upporters4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1608667" y="2226459"/>
            <a:ext cx="8541883" cy="246221"/>
          </a:xfrm>
        </p:spPr>
        <p:txBody>
          <a:bodyPr>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3136900"/>
            <a:ext cx="3285067" cy="246221"/>
          </a:xfrm>
        </p:spPr>
        <p:txBody>
          <a:bodyPr/>
          <a:lstStyle/>
          <a:p>
            <a:r>
              <a:rPr lang="en-US"/>
              <a:t>Click icon to add picture</a:t>
            </a:r>
          </a:p>
        </p:txBody>
      </p:sp>
      <p:sp>
        <p:nvSpPr>
          <p:cNvPr id="16" name="Picture Placeholder 14"/>
          <p:cNvSpPr>
            <a:spLocks noGrp="1"/>
          </p:cNvSpPr>
          <p:nvPr>
            <p:ph type="pic" sz="quarter" idx="18"/>
          </p:nvPr>
        </p:nvSpPr>
        <p:spPr>
          <a:xfrm>
            <a:off x="6081184" y="3136900"/>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710223"/>
            <a:ext cx="3285067" cy="246221"/>
          </a:xfrm>
        </p:spPr>
        <p:txBody>
          <a:bodyPr/>
          <a:lstStyle/>
          <a:p>
            <a:r>
              <a:rPr lang="en-US"/>
              <a:t>Click icon to add picture</a:t>
            </a:r>
          </a:p>
        </p:txBody>
      </p:sp>
      <p:sp>
        <p:nvSpPr>
          <p:cNvPr id="18" name="Picture Placeholder 14"/>
          <p:cNvSpPr>
            <a:spLocks noGrp="1"/>
          </p:cNvSpPr>
          <p:nvPr>
            <p:ph type="pic" sz="quarter" idx="20"/>
          </p:nvPr>
        </p:nvSpPr>
        <p:spPr>
          <a:xfrm>
            <a:off x="6081184" y="4710223"/>
            <a:ext cx="3285067" cy="246221"/>
          </a:xfrm>
        </p:spPr>
        <p:txBody>
          <a:bodyPr/>
          <a:lstStyle/>
          <a:p>
            <a:r>
              <a:rPr lang="en-US"/>
              <a:t>Click icon to add picture</a:t>
            </a:r>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pporters2up">
    <p:spTree>
      <p:nvGrpSpPr>
        <p:cNvPr id="1" name=""/>
        <p:cNvGrpSpPr/>
        <p:nvPr/>
      </p:nvGrpSpPr>
      <p:grpSpPr>
        <a:xfrm>
          <a:off x="0" y="0"/>
          <a:ext cx="0" cy="0"/>
          <a:chOff x="0" y="0"/>
          <a:chExt cx="0" cy="0"/>
        </a:xfrm>
      </p:grpSpPr>
      <p:sp>
        <p:nvSpPr>
          <p:cNvPr id="2" name="Title 1"/>
          <p:cNvSpPr>
            <a:spLocks noGrp="1"/>
          </p:cNvSpPr>
          <p:nvPr>
            <p:ph type="title"/>
          </p:nvPr>
        </p:nvSpPr>
        <p:spPr>
          <a:xfrm>
            <a:off x="1584961" y="1600200"/>
            <a:ext cx="9976273" cy="400110"/>
          </a:xfrm>
        </p:spPr>
        <p:txBody>
          <a:bodyPr/>
          <a:lstStyle/>
          <a:p>
            <a:r>
              <a:rPr lang="en-US"/>
              <a:t>Click to edit Master title style</a:t>
            </a:r>
            <a:endParaRPr lang="en-US" dirty="0"/>
          </a:p>
        </p:txBody>
      </p:sp>
      <p:sp>
        <p:nvSpPr>
          <p:cNvPr id="3" name="Content Placeholder 2"/>
          <p:cNvSpPr>
            <a:spLocks noGrp="1"/>
          </p:cNvSpPr>
          <p:nvPr>
            <p:ph idx="1"/>
          </p:nvPr>
        </p:nvSpPr>
        <p:spPr>
          <a:xfrm>
            <a:off x="5174512" y="2647509"/>
            <a:ext cx="6010939" cy="246221"/>
          </a:xfrm>
        </p:spPr>
        <p:txBody>
          <a:bodyPr wrap="square">
            <a:spAutoFit/>
          </a:bodyPr>
          <a:lstStyle>
            <a:lvl4pPr>
              <a:lnSpc>
                <a:spcPts val="1800"/>
              </a:lnSpc>
              <a:defRPr/>
            </a:lvl4pPr>
            <a:lvl5pPr>
              <a:lnSpc>
                <a:spcPts val="1800"/>
              </a:lnSpc>
              <a:defRPr/>
            </a:lvl5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15" name="Picture Placeholder 14"/>
          <p:cNvSpPr>
            <a:spLocks noGrp="1"/>
          </p:cNvSpPr>
          <p:nvPr>
            <p:ph type="pic" sz="quarter" idx="17"/>
          </p:nvPr>
        </p:nvSpPr>
        <p:spPr>
          <a:xfrm>
            <a:off x="1608667" y="2403876"/>
            <a:ext cx="3285067" cy="246221"/>
          </a:xfrm>
        </p:spPr>
        <p:txBody>
          <a:bodyPr/>
          <a:lstStyle/>
          <a:p>
            <a:r>
              <a:rPr lang="en-US"/>
              <a:t>Click icon to add picture</a:t>
            </a:r>
          </a:p>
        </p:txBody>
      </p:sp>
      <p:sp>
        <p:nvSpPr>
          <p:cNvPr id="17" name="Picture Placeholder 14"/>
          <p:cNvSpPr>
            <a:spLocks noGrp="1"/>
          </p:cNvSpPr>
          <p:nvPr>
            <p:ph type="pic" sz="quarter" idx="19"/>
          </p:nvPr>
        </p:nvSpPr>
        <p:spPr>
          <a:xfrm>
            <a:off x="1608667" y="4306169"/>
            <a:ext cx="3285067" cy="246221"/>
          </a:xfrm>
        </p:spPr>
        <p:txBody>
          <a:bodyPr/>
          <a:lstStyle/>
          <a:p>
            <a:r>
              <a:rPr lang="en-US"/>
              <a:t>Click icon to add picture</a:t>
            </a:r>
          </a:p>
        </p:txBody>
      </p:sp>
      <p:sp>
        <p:nvSpPr>
          <p:cNvPr id="10" name="Content Placeholder 2"/>
          <p:cNvSpPr>
            <a:spLocks noGrp="1"/>
          </p:cNvSpPr>
          <p:nvPr>
            <p:ph idx="20"/>
          </p:nvPr>
        </p:nvSpPr>
        <p:spPr>
          <a:xfrm>
            <a:off x="5174512" y="4335488"/>
            <a:ext cx="6010939" cy="246221"/>
          </a:xfrm>
        </p:spPr>
        <p:txBody>
          <a:bodyPr wrap="square">
            <a:spAutoFit/>
          </a:bodyPr>
          <a:lstStyle>
            <a:lvl1pPr>
              <a:spcAft>
                <a:spcPts val="0"/>
              </a:spcAft>
              <a:defRPr/>
            </a:lvl1pPr>
            <a:lvl4pPr>
              <a:lnSpc>
                <a:spcPts val="1800"/>
              </a:lnSpc>
              <a:defRPr/>
            </a:lvl4pPr>
            <a:lvl5pPr>
              <a:lnSpc>
                <a:spcPts val="1800"/>
              </a:lnSpc>
              <a:defRPr/>
            </a:lvl5pPr>
          </a:lstStyle>
          <a:p>
            <a:pPr lvl="0"/>
            <a:r>
              <a:rPr lang="en-US"/>
              <a:t>Click to edit Master text styles</a:t>
            </a:r>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ng_list_title_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Slide Number Placeholder 5"/>
          <p:cNvSpPr>
            <a:spLocks noGrp="1"/>
          </p:cNvSpPr>
          <p:nvPr>
            <p:ph type="sldNum" sz="quarter" idx="12"/>
          </p:nvPr>
        </p:nvSpPr>
        <p:spPr/>
        <p:txBody>
          <a:bodyPr/>
          <a:lstStyle/>
          <a:p>
            <a:fld id="{A4AE216E-30EE-794D-82EB-E7F5CCC91463}" type="slidenum">
              <a:rPr lang="en-US" smtClean="0"/>
              <a:pPr/>
              <a:t>‹#›</a:t>
            </a:fld>
            <a:endParaRPr lang="en-US"/>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
        <p:nvSpPr>
          <p:cNvPr id="9" name="Content Placeholder 9"/>
          <p:cNvSpPr>
            <a:spLocks noGrp="1"/>
          </p:cNvSpPr>
          <p:nvPr>
            <p:ph sz="quarter" idx="13"/>
          </p:nvPr>
        </p:nvSpPr>
        <p:spPr>
          <a:xfrm>
            <a:off x="1608667" y="2290763"/>
            <a:ext cx="9952567" cy="1390124"/>
          </a:xfrm>
        </p:spPr>
        <p:txBody>
          <a:bodyPr/>
          <a:lstStyle>
            <a:lvl2pPr>
              <a:spcAft>
                <a:spcPts val="300"/>
              </a:spcAft>
              <a:defRPr sz="1400"/>
            </a:lvl2pPr>
            <a:lvl3pPr>
              <a:defRPr sz="1200">
                <a:solidFill>
                  <a:schemeClr val="tx1"/>
                </a:solidFill>
              </a:defRPr>
            </a:lvl3pPr>
            <a:lvl4pPr>
              <a:defRPr sz="1200">
                <a:solidFill>
                  <a:schemeClr val="tx1"/>
                </a:solidFill>
              </a:defRPr>
            </a:lvl4pPr>
            <a:lvl5pPr>
              <a:buClr>
                <a:srgbClr val="404040"/>
              </a:buClr>
              <a:buFont typeface="Arial" pitchFamily="34" charset="0"/>
              <a:buChar char="–"/>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1584957" y="2194560"/>
            <a:ext cx="4714243" cy="1547603"/>
          </a:xfrm>
        </p:spPr>
        <p:txBody>
          <a:bodyPr/>
          <a:lstStyle>
            <a:lvl1pPr>
              <a:defRPr sz="1600"/>
            </a:lvl1pPr>
            <a:lvl2pPr>
              <a:defRPr sz="1600">
                <a:solidFill>
                  <a:schemeClr val="bg2"/>
                </a:solidFill>
              </a:defRPr>
            </a:lvl2pPr>
            <a:lvl3pPr>
              <a:defRPr sz="1400"/>
            </a:lvl3pPr>
            <a:lvl4pPr algn="l">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94310" y="2194560"/>
            <a:ext cx="4888089" cy="1547603"/>
          </a:xfrm>
        </p:spPr>
        <p:txBody>
          <a:bodyPr/>
          <a:lstStyle>
            <a:lvl1pPr>
              <a:defRPr sz="1600"/>
            </a:lvl1pPr>
            <a:lvl2pPr>
              <a:defRPr sz="1600">
                <a:solidFill>
                  <a:schemeClr val="bg2"/>
                </a:solidFill>
              </a:defRPr>
            </a:lvl2pPr>
            <a:lvl3pPr>
              <a:defRPr sz="1400"/>
            </a:lvl3pPr>
            <a:lvl4pPr>
              <a:defRPr sz="1200"/>
            </a:lvl4pPr>
            <a:lvl5pPr>
              <a:defRPr lang="en-US" sz="1100" kern="1200" dirty="0">
                <a:solidFill>
                  <a:schemeClr val="tx1">
                    <a:lumMod val="75000"/>
                    <a:lumOff val="25000"/>
                  </a:schemeClr>
                </a:solidFill>
                <a:latin typeface="Arial"/>
                <a:ea typeface="+mn-ea"/>
                <a:cs typeface="+mn-cs"/>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A4AE216E-30EE-794D-82EB-E7F5CCC91463}" type="slidenum">
              <a:rPr lang="en-US" smtClean="0"/>
              <a:pPr/>
              <a:t>‹#›</a:t>
            </a:fld>
            <a:endParaRPr lang="en-US"/>
          </a:p>
        </p:txBody>
      </p:sp>
      <p:sp>
        <p:nvSpPr>
          <p:cNvPr id="8" name="Title 1"/>
          <p:cNvSpPr>
            <a:spLocks noGrp="1"/>
          </p:cNvSpPr>
          <p:nvPr>
            <p:ph type="title"/>
          </p:nvPr>
        </p:nvSpPr>
        <p:spPr>
          <a:xfrm>
            <a:off x="1584960" y="1600200"/>
            <a:ext cx="10594848" cy="400110"/>
          </a:xfrm>
        </p:spPr>
        <p:txBody>
          <a:bodyPr/>
          <a:lstStyle/>
          <a:p>
            <a:r>
              <a:rPr lang="en-US"/>
              <a:t>Click to edit Master title style</a:t>
            </a:r>
            <a:endParaRPr lang="en-US" dirty="0"/>
          </a:p>
        </p:txBody>
      </p:sp>
      <p:sp>
        <p:nvSpPr>
          <p:cNvPr id="9"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4" name="Slide Number Placeholder 4"/>
          <p:cNvSpPr txBox="1">
            <a:spLocks/>
          </p:cNvSpPr>
          <p:nvPr userDrawn="1"/>
        </p:nvSpPr>
        <p:spPr>
          <a:xfrm>
            <a:off x="1970569" y="6400800"/>
            <a:ext cx="609600" cy="457200"/>
          </a:xfrm>
          <a:prstGeom prst="rect">
            <a:avLst/>
          </a:prstGeom>
        </p:spPr>
        <p:txBody>
          <a:bodyPr vert="horz" lIns="0" tIns="0" rIns="0" bIns="0" rtlCol="0" anchor="ctr" anchorCtr="1"/>
          <a:lstStyle/>
          <a:p>
            <a:pPr marL="0" marR="0" lvl="0" indent="0" algn="ctr" defTabSz="457200" rtl="0" eaLnBrk="1" fontAlgn="auto" latinLnBrk="0" hangingPunct="1">
              <a:lnSpc>
                <a:spcPct val="100000"/>
              </a:lnSpc>
              <a:spcBef>
                <a:spcPts val="0"/>
              </a:spcBef>
              <a:spcAft>
                <a:spcPts val="0"/>
              </a:spcAft>
              <a:buClrTx/>
              <a:buSzTx/>
              <a:buFontTx/>
              <a:buNone/>
              <a:tabLst/>
              <a:defRPr/>
            </a:pPr>
            <a:fld id="{A4AE216E-30EE-794D-82EB-E7F5CCC91463}" type="slidenum">
              <a:rPr kumimoji="0" lang="en-US" sz="1000" b="0" i="0" u="none" strike="noStrike" kern="1200" cap="none" spc="0" normalizeH="0" baseline="0" noProof="0" smtClean="0">
                <a:ln>
                  <a:noFill/>
                </a:ln>
                <a:solidFill>
                  <a:schemeClr val="bg1"/>
                </a:solidFill>
                <a:effectLst/>
                <a:uLnTx/>
                <a:uFillTx/>
                <a:latin typeface="Arial"/>
                <a:ea typeface="+mn-ea"/>
                <a:cs typeface="+mn-cs"/>
              </a:rPr>
              <a:pPr marL="0" marR="0" lvl="0" indent="0" algn="ctr" defTabSz="45720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chemeClr val="bg1"/>
              </a:solidFill>
              <a:effectLst/>
              <a:uLnTx/>
              <a:uFillTx/>
              <a:latin typeface="Arial"/>
              <a:ea typeface="+mn-ea"/>
              <a:cs typeface="+mn-cs"/>
            </a:endParaRPr>
          </a:p>
        </p:txBody>
      </p:sp>
      <p:sp>
        <p:nvSpPr>
          <p:cNvPr id="7"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up_Photo_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A4AE216E-30EE-794D-82EB-E7F5CCC91463}" type="slidenum">
              <a:rPr lang="en-US" smtClean="0"/>
              <a:pPr/>
              <a:t>‹#›</a:t>
            </a:fld>
            <a:endParaRPr lang="en-US"/>
          </a:p>
        </p:txBody>
      </p:sp>
      <p:sp>
        <p:nvSpPr>
          <p:cNvPr id="7" name="Text Placeholder 6"/>
          <p:cNvSpPr>
            <a:spLocks noGrp="1"/>
          </p:cNvSpPr>
          <p:nvPr>
            <p:ph type="body" sz="quarter" idx="13" hasCustomPrompt="1"/>
          </p:nvPr>
        </p:nvSpPr>
        <p:spPr>
          <a:xfrm>
            <a:off x="8930856" y="2296485"/>
            <a:ext cx="2694517" cy="359073"/>
          </a:xfrm>
        </p:spPr>
        <p:txBody>
          <a:bodyPr/>
          <a:lstStyle>
            <a:lvl1pPr>
              <a:lnSpc>
                <a:spcPts val="1400"/>
              </a:lnSpc>
              <a:spcAft>
                <a:spcPts val="0"/>
              </a:spcAft>
              <a:defRPr sz="1200">
                <a:solidFill>
                  <a:schemeClr val="bg2"/>
                </a:solidFill>
              </a:defRPr>
            </a:lvl1pPr>
            <a:lvl2pPr marL="0" indent="0">
              <a:lnSpc>
                <a:spcPts val="1400"/>
              </a:lnSpc>
              <a:spcAft>
                <a:spcPts val="0"/>
              </a:spcAft>
              <a:buNone/>
              <a:defRPr sz="1200" b="0">
                <a:solidFill>
                  <a:schemeClr val="tx1"/>
                </a:solidFill>
              </a:defRPr>
            </a:lvl2pPr>
          </a:lstStyle>
          <a:p>
            <a:pPr lvl="0"/>
            <a:r>
              <a:rPr lang="en-US" dirty="0"/>
              <a:t>Click to edit text styles</a:t>
            </a:r>
          </a:p>
          <a:p>
            <a:pPr lvl="1"/>
            <a:r>
              <a:rPr lang="en-US" dirty="0"/>
              <a:t>Second level</a:t>
            </a:r>
          </a:p>
        </p:txBody>
      </p:sp>
      <p:sp>
        <p:nvSpPr>
          <p:cNvPr id="9" name="Picture Placeholder 8"/>
          <p:cNvSpPr>
            <a:spLocks noGrp="1"/>
          </p:cNvSpPr>
          <p:nvPr>
            <p:ph type="pic" sz="quarter" idx="14"/>
          </p:nvPr>
        </p:nvSpPr>
        <p:spPr>
          <a:xfrm>
            <a:off x="1587500" y="2274888"/>
            <a:ext cx="7061200" cy="246221"/>
          </a:xfrm>
        </p:spPr>
        <p:txBody>
          <a:bodyPr/>
          <a:lstStyle/>
          <a:p>
            <a:r>
              <a:rPr lang="en-US"/>
              <a:t>Click icon to add picture</a:t>
            </a:r>
          </a:p>
        </p:txBody>
      </p:sp>
      <p:sp>
        <p:nvSpPr>
          <p:cNvPr id="11"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19">
            <a:extLst>
              <a:ext uri="{28A0092B-C50C-407E-A947-70E740481C1C}">
                <a14:useLocalDpi xmlns:a14="http://schemas.microsoft.com/office/drawing/2010/main"/>
              </a:ext>
            </a:extLst>
          </a:blip>
          <a:stretch>
            <a:fillRect/>
          </a:stretch>
        </p:blipFill>
        <p:spPr>
          <a:xfrm>
            <a:off x="0" y="0"/>
            <a:ext cx="12191999" cy="6858000"/>
          </a:xfrm>
          <a:prstGeom prst="rect">
            <a:avLst/>
          </a:prstGeom>
        </p:spPr>
      </p:pic>
      <p:sp>
        <p:nvSpPr>
          <p:cNvPr id="2" name="Title Placeholder 1"/>
          <p:cNvSpPr>
            <a:spLocks noGrp="1"/>
          </p:cNvSpPr>
          <p:nvPr>
            <p:ph type="title"/>
          </p:nvPr>
        </p:nvSpPr>
        <p:spPr>
          <a:xfrm>
            <a:off x="1584960" y="1600200"/>
            <a:ext cx="10594848" cy="400110"/>
          </a:xfrm>
          <a:prstGeom prst="rect">
            <a:avLst/>
          </a:prstGeom>
        </p:spPr>
        <p:txBody>
          <a:bodyPr vert="horz" wrap="square" lIns="0" tIns="0" rIns="0" bIns="0" rtlCol="0" anchor="t">
            <a:spAutoFit/>
          </a:bodyPr>
          <a:lstStyle/>
          <a:p>
            <a:r>
              <a:rPr lang="en-US"/>
              <a:t>Click to edit Master title style</a:t>
            </a:r>
            <a:endParaRPr lang="en-US" dirty="0"/>
          </a:p>
        </p:txBody>
      </p:sp>
      <p:sp>
        <p:nvSpPr>
          <p:cNvPr id="3" name="Text Placeholder 2"/>
          <p:cNvSpPr>
            <a:spLocks noGrp="1"/>
          </p:cNvSpPr>
          <p:nvPr>
            <p:ph type="body" idx="1"/>
          </p:nvPr>
        </p:nvSpPr>
        <p:spPr>
          <a:xfrm>
            <a:off x="1584961" y="2194561"/>
            <a:ext cx="9821332" cy="1529137"/>
          </a:xfrm>
          <a:prstGeom prst="rect">
            <a:avLst/>
          </a:prstGeom>
        </p:spPr>
        <p:txBody>
          <a:bodyPr vert="horz" wrap="square" lIns="0" tIns="0" rIns="0" bIns="0" rtlCol="0">
            <a:spAutoFit/>
          </a:bodyPr>
          <a:lstStyle/>
          <a:p>
            <a:pPr lvl="0"/>
            <a:r>
              <a:rPr lang="en-US" dirty="0"/>
              <a:t>Click to edit master placeholder</a:t>
            </a:r>
          </a:p>
          <a:p>
            <a:pPr lvl="1"/>
            <a:r>
              <a:rPr lang="en-US" dirty="0"/>
              <a:t>Second level</a:t>
            </a:r>
          </a:p>
          <a:p>
            <a:pPr lvl="2"/>
            <a:r>
              <a:rPr lang="en-US" dirty="0"/>
              <a:t>Third level</a:t>
            </a:r>
          </a:p>
          <a:p>
            <a:pPr marL="457200" marR="0" lvl="3" indent="-228600" algn="l" defTabSz="457200" rtl="0" eaLnBrk="1" fontAlgn="auto" latinLnBrk="0" hangingPunct="1">
              <a:lnSpc>
                <a:spcPct val="100000"/>
              </a:lnSpc>
              <a:spcBef>
                <a:spcPts val="300"/>
              </a:spcBef>
              <a:spcAft>
                <a:spcPts val="300"/>
              </a:spcAft>
              <a:buClrTx/>
              <a:buSzTx/>
              <a:tabLst/>
              <a:defRPr/>
            </a:pPr>
            <a:r>
              <a:rPr lang="en-US" dirty="0"/>
              <a:t>Fourth level</a:t>
            </a:r>
          </a:p>
          <a:p>
            <a:pPr marL="457200" marR="0" lvl="4" indent="-228600" algn="l" defTabSz="457200" rtl="0" eaLnBrk="1" fontAlgn="auto" latinLnBrk="0" hangingPunct="1">
              <a:lnSpc>
                <a:spcPct val="100000"/>
              </a:lnSpc>
              <a:spcBef>
                <a:spcPct val="20000"/>
              </a:spcBef>
              <a:spcAft>
                <a:spcPts val="0"/>
              </a:spcAft>
              <a:buClrTx/>
              <a:buSzTx/>
              <a:buFont typeface="Arial"/>
              <a:buChar char="–"/>
              <a:tabLst/>
              <a:defRPr/>
            </a:pPr>
            <a:r>
              <a:rPr lang="en-US" dirty="0"/>
              <a:t>Fifth level</a:t>
            </a:r>
          </a:p>
        </p:txBody>
      </p:sp>
      <p:sp>
        <p:nvSpPr>
          <p:cNvPr id="6" name="Slide Number Placeholder 5"/>
          <p:cNvSpPr>
            <a:spLocks noGrp="1"/>
          </p:cNvSpPr>
          <p:nvPr>
            <p:ph type="sldNum" sz="quarter" idx="4"/>
          </p:nvPr>
        </p:nvSpPr>
        <p:spPr>
          <a:xfrm>
            <a:off x="1" y="6400800"/>
            <a:ext cx="609600" cy="457200"/>
          </a:xfrm>
          <a:prstGeom prst="rect">
            <a:avLst/>
          </a:prstGeom>
        </p:spPr>
        <p:txBody>
          <a:bodyPr vert="horz" lIns="0" tIns="0" rIns="0" bIns="0" rtlCol="0" anchor="ctr" anchorCtr="1"/>
          <a:lstStyle>
            <a:lvl1pPr algn="ctr">
              <a:defRPr sz="1000">
                <a:solidFill>
                  <a:schemeClr val="bg1"/>
                </a:solidFill>
                <a:latin typeface="Arial"/>
              </a:defRPr>
            </a:lvl1pPr>
          </a:lstStyle>
          <a:p>
            <a:fld id="{A4AE216E-30EE-794D-82EB-E7F5CCC91463}" type="slidenum">
              <a:rPr lang="en-US" smtClean="0"/>
              <a:pPr/>
              <a:t>‹#›</a:t>
            </a:fld>
            <a:endParaRPr lang="en-US" dirty="0"/>
          </a:p>
        </p:txBody>
      </p:sp>
      <p:sp>
        <p:nvSpPr>
          <p:cNvPr id="10" name="Footer Placeholder 9"/>
          <p:cNvSpPr>
            <a:spLocks noGrp="1"/>
          </p:cNvSpPr>
          <p:nvPr>
            <p:ph type="ftr" sz="quarter" idx="3"/>
          </p:nvPr>
        </p:nvSpPr>
        <p:spPr>
          <a:xfrm>
            <a:off x="1466892" y="6417304"/>
            <a:ext cx="9952567" cy="438912"/>
          </a:xfrm>
          <a:prstGeom prst="rect">
            <a:avLst/>
          </a:prstGeom>
        </p:spPr>
        <p:txBody>
          <a:bodyPr vert="horz" lIns="91440" tIns="45720" rIns="91440" bIns="45720" rtlCol="0" anchor="ctr"/>
          <a:lstStyle>
            <a:lvl1pPr algn="l">
              <a:defRPr sz="900">
                <a:solidFill>
                  <a:schemeClr val="tx1"/>
                </a:solidFill>
              </a:defRPr>
            </a:lvl1pPr>
          </a:lstStyle>
          <a:p>
            <a:r>
              <a:rPr lang="en-US" dirty="0"/>
              <a:t>[Enter the presentation name in Insert &gt; Header &amp; Footer]      </a:t>
            </a:r>
            <a:fld id="{94874A69-97B2-46D9-BF6B-0F794A1AAF30}" type="datetime4">
              <a:rPr lang="en-US" smtClean="0"/>
              <a:pPr/>
              <a:t>October 27, 2023</a:t>
            </a:fld>
            <a:r>
              <a:rPr lang="en-US" dirty="0"/>
              <a:t> </a:t>
            </a:r>
          </a:p>
        </p:txBody>
      </p:sp>
    </p:spTree>
  </p:cSld>
  <p:clrMap bg1="lt1" tx1="dk1" bg2="lt2" tx2="dk2" accent1="accent1" accent2="accent2" accent3="accent3" accent4="accent4" accent5="accent5" accent6="accent6" hlink="hlink" folHlink="folHlink"/>
  <p:sldLayoutIdLst>
    <p:sldLayoutId id="2147483651" r:id="rId1"/>
    <p:sldLayoutId id="2147483649" r:id="rId2"/>
    <p:sldLayoutId id="2147483655" r:id="rId3"/>
    <p:sldLayoutId id="2147483650" r:id="rId4"/>
    <p:sldLayoutId id="2147483656" r:id="rId5"/>
    <p:sldLayoutId id="2147483657" r:id="rId6"/>
    <p:sldLayoutId id="2147483652" r:id="rId7"/>
    <p:sldLayoutId id="2147483654" r:id="rId8"/>
    <p:sldLayoutId id="2147483658" r:id="rId9"/>
    <p:sldLayoutId id="2147483659" r:id="rId10"/>
    <p:sldLayoutId id="2147483660" r:id="rId11"/>
    <p:sldLayoutId id="2147483661" r:id="rId12"/>
    <p:sldLayoutId id="2147483662" r:id="rId13"/>
    <p:sldLayoutId id="2147483663" r:id="rId14"/>
    <p:sldLayoutId id="2147483664" r:id="rId15"/>
    <p:sldLayoutId id="2147483666" r:id="rId16"/>
    <p:sldLayoutId id="2147483667" r:id="rId17"/>
  </p:sldLayoutIdLst>
  <p:hf sldNum="0" hdr="0" ftr="0" dt="0"/>
  <p:txStyles>
    <p:titleStyle>
      <a:lvl1pPr algn="l" defTabSz="457200" rtl="0" eaLnBrk="1" latinLnBrk="0" hangingPunct="1">
        <a:spcBef>
          <a:spcPct val="0"/>
        </a:spcBef>
        <a:buNone/>
        <a:defRPr sz="2600" b="1" kern="1200">
          <a:solidFill>
            <a:schemeClr val="tx1"/>
          </a:solidFill>
          <a:latin typeface="Arial"/>
          <a:ea typeface="+mj-ea"/>
          <a:cs typeface="+mj-cs"/>
        </a:defRPr>
      </a:lvl1pPr>
    </p:titleStyle>
    <p:bodyStyle>
      <a:lvl1pPr marL="0" indent="-228600" algn="l" defTabSz="457200" rtl="0" eaLnBrk="1" latinLnBrk="0" hangingPunct="1">
        <a:lnSpc>
          <a:spcPct val="100000"/>
        </a:lnSpc>
        <a:spcBef>
          <a:spcPts val="0"/>
        </a:spcBef>
        <a:spcAft>
          <a:spcPts val="1000"/>
        </a:spcAft>
        <a:buClr>
          <a:schemeClr val="tx1">
            <a:lumMod val="75000"/>
            <a:lumOff val="25000"/>
          </a:schemeClr>
        </a:buClr>
        <a:buFontTx/>
        <a:buNone/>
        <a:defRPr sz="1600" b="1" kern="1200" baseline="0">
          <a:solidFill>
            <a:schemeClr val="tx1"/>
          </a:solidFill>
          <a:latin typeface="Arial"/>
          <a:ea typeface="+mn-ea"/>
          <a:cs typeface="+mn-cs"/>
        </a:defRPr>
      </a:lvl1pPr>
      <a:lvl2pPr marL="228600" indent="-228600" algn="l" defTabSz="457200" rtl="0" eaLnBrk="1" latinLnBrk="0" hangingPunct="1">
        <a:lnSpc>
          <a:spcPct val="100000"/>
        </a:lnSpc>
        <a:spcBef>
          <a:spcPts val="0"/>
        </a:spcBef>
        <a:spcAft>
          <a:spcPts val="1000"/>
        </a:spcAft>
        <a:buClr>
          <a:schemeClr val="tx1"/>
        </a:buClr>
        <a:buFont typeface="Lucida Grande"/>
        <a:buChar char="»"/>
        <a:defRPr sz="1600" b="1" kern="1200">
          <a:solidFill>
            <a:schemeClr val="bg2"/>
          </a:solidFill>
          <a:latin typeface="Arial"/>
          <a:ea typeface="+mn-ea"/>
          <a:cs typeface="+mn-cs"/>
        </a:defRPr>
      </a:lvl2pPr>
      <a:lvl3pPr marL="228600" marR="0" indent="0" algn="l" defTabSz="457200" rtl="0" eaLnBrk="1" fontAlgn="auto" latinLnBrk="0" hangingPunct="1">
        <a:lnSpc>
          <a:spcPct val="120000"/>
        </a:lnSpc>
        <a:spcBef>
          <a:spcPts val="0"/>
        </a:spcBef>
        <a:spcAft>
          <a:spcPts val="300"/>
        </a:spcAft>
        <a:buClrTx/>
        <a:buSzTx/>
        <a:buFontTx/>
        <a:buNone/>
        <a:tabLst/>
        <a:defRPr sz="1400" kern="1200">
          <a:solidFill>
            <a:schemeClr val="tx1"/>
          </a:solidFill>
          <a:latin typeface="Arial"/>
          <a:ea typeface="+mn-ea"/>
          <a:cs typeface="+mn-cs"/>
        </a:defRPr>
      </a:lvl3pPr>
      <a:lvl4pPr marL="457200" indent="-228600" algn="l" defTabSz="457200" rtl="0" eaLnBrk="1" latinLnBrk="0" hangingPunct="1">
        <a:lnSpc>
          <a:spcPct val="120000"/>
        </a:lnSpc>
        <a:spcBef>
          <a:spcPts val="0"/>
        </a:spcBef>
        <a:spcAft>
          <a:spcPts val="300"/>
        </a:spcAft>
        <a:buFont typeface="Lucida Grande"/>
        <a:buChar char="»"/>
        <a:defRPr sz="1200" kern="1200">
          <a:solidFill>
            <a:schemeClr val="tx1"/>
          </a:solidFill>
          <a:latin typeface="Arial"/>
          <a:ea typeface="+mn-ea"/>
          <a:cs typeface="+mn-cs"/>
        </a:defRPr>
      </a:lvl4pPr>
      <a:lvl5pPr marL="457200" marR="0" indent="-228600" algn="l" defTabSz="457200" rtl="0" eaLnBrk="1" fontAlgn="auto" latinLnBrk="0" hangingPunct="1">
        <a:lnSpc>
          <a:spcPct val="120000"/>
        </a:lnSpc>
        <a:spcBef>
          <a:spcPts val="300"/>
        </a:spcBef>
        <a:spcAft>
          <a:spcPts val="300"/>
        </a:spcAft>
        <a:buClrTx/>
        <a:buSzTx/>
        <a:buFont typeface="Arial"/>
        <a:buNone/>
        <a:tabLst/>
        <a:defRPr lang="en-US" sz="1200" kern="1200" dirty="0" smtClean="0">
          <a:solidFill>
            <a:schemeClr val="tx1"/>
          </a:solidFill>
          <a:latin typeface="Arial"/>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tiff"/><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4.xml.rels><?xml version="1.0" encoding="UTF-8" standalone="yes"?>
<Relationships xmlns="http://schemas.openxmlformats.org/package/2006/relationships"><Relationship Id="rId3" Type="http://schemas.openxmlformats.org/officeDocument/2006/relationships/hyperlink" Target="https://democracyindex.hdhp.us/" TargetMode="External"/><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tiff"/><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svg"/><Relationship Id="rId7" Type="http://schemas.openxmlformats.org/officeDocument/2006/relationships/image" Target="../media/image29.svg"/><Relationship Id="rId2" Type="http://schemas.openxmlformats.org/officeDocument/2006/relationships/image" Target="../media/image24.png"/><Relationship Id="rId1" Type="http://schemas.openxmlformats.org/officeDocument/2006/relationships/slideLayout" Target="../slideLayouts/slideLayout15.xml"/><Relationship Id="rId6" Type="http://schemas.openxmlformats.org/officeDocument/2006/relationships/image" Target="../media/image28.png"/><Relationship Id="rId5" Type="http://schemas.openxmlformats.org/officeDocument/2006/relationships/image" Target="../media/image27.svg"/><Relationship Id="rId4" Type="http://schemas.openxmlformats.org/officeDocument/2006/relationships/image" Target="../media/image26.png"/><Relationship Id="rId9" Type="http://schemas.openxmlformats.org/officeDocument/2006/relationships/image" Target="../media/image31.svg"/></Relationships>
</file>

<file path=ppt/slides/_rels/slide35.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diagramData" Target="../diagrams/data9.xml"/><Relationship Id="rId7" Type="http://schemas.microsoft.com/office/2007/relationships/diagramDrawing" Target="../diagrams/drawing9.xml"/><Relationship Id="rId12"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diagramColors" Target="../diagrams/colors9.xml"/><Relationship Id="rId11" Type="http://schemas.openxmlformats.org/officeDocument/2006/relationships/image" Target="../media/image37.svg"/><Relationship Id="rId5" Type="http://schemas.openxmlformats.org/officeDocument/2006/relationships/diagramQuickStyle" Target="../diagrams/quickStyle9.xml"/><Relationship Id="rId15" Type="http://schemas.openxmlformats.org/officeDocument/2006/relationships/image" Target="../media/image41.svg"/><Relationship Id="rId10" Type="http://schemas.openxmlformats.org/officeDocument/2006/relationships/image" Target="../media/image36.png"/><Relationship Id="rId4" Type="http://schemas.openxmlformats.org/officeDocument/2006/relationships/diagramLayout" Target="../diagrams/layout9.xml"/><Relationship Id="rId9" Type="http://schemas.openxmlformats.org/officeDocument/2006/relationships/image" Target="../media/image35.svg"/><Relationship Id="rId14" Type="http://schemas.openxmlformats.org/officeDocument/2006/relationships/image" Target="../media/image40.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3" Type="http://schemas.openxmlformats.org/officeDocument/2006/relationships/hyperlink" Target="https://drive.google.com/file/d/1GaX-N3KA3eBV_JT8puGbiIh3Vmp0qTiZ/view?usp=sharing" TargetMode="External"/><Relationship Id="rId2" Type="http://schemas.openxmlformats.org/officeDocument/2006/relationships/image" Target="../media/image49.png"/><Relationship Id="rId1" Type="http://schemas.openxmlformats.org/officeDocument/2006/relationships/slideLayout" Target="../slideLayouts/slideLayout3.xml"/><Relationship Id="rId6" Type="http://schemas.openxmlformats.org/officeDocument/2006/relationships/hyperlink" Target="https://docs.google.com/document/u/0/d/1xtQpzQmzUCIJ_m0X0X9nOZo797ntFu3IdfODXz9JcDo/edit" TargetMode="External"/><Relationship Id="rId5" Type="http://schemas.openxmlformats.org/officeDocument/2006/relationships/hyperlink" Target="https://www.federalregister.gov/documents/2021/12/03/2021-26184/announcement-of-solicitation-of-written-comments-on-proposed-healthy-people-2030-objectives-and" TargetMode="External"/><Relationship Id="rId4" Type="http://schemas.openxmlformats.org/officeDocument/2006/relationships/hyperlink" Target="https://democracyindex.hdhp.us/"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hyperlink" Target="mailto:dhunter@networkforphl.org" TargetMode="Externa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790600" y="1937951"/>
            <a:ext cx="9574085" cy="1491049"/>
          </a:xfrm>
        </p:spPr>
        <p:txBody>
          <a:bodyPr/>
          <a:lstStyle/>
          <a:p>
            <a:r>
              <a:rPr lang="en-US" sz="4400" dirty="0">
                <a:effectLst/>
                <a:latin typeface="Calibri" panose="020F0502020204030204" pitchFamily="34" charset="0"/>
              </a:rPr>
              <a:t>Public Health, Civic Health, and Equity: What are the Connections? </a:t>
            </a:r>
            <a:endParaRPr lang="en-US" sz="9600" dirty="0"/>
          </a:p>
        </p:txBody>
      </p:sp>
      <p:sp>
        <p:nvSpPr>
          <p:cNvPr id="3" name="Text Placeholder 2"/>
          <p:cNvSpPr>
            <a:spLocks noGrp="1"/>
          </p:cNvSpPr>
          <p:nvPr>
            <p:ph type="subTitle" idx="1"/>
          </p:nvPr>
        </p:nvSpPr>
        <p:spPr>
          <a:xfrm>
            <a:off x="1790600" y="3876518"/>
            <a:ext cx="8214360" cy="2046714"/>
          </a:xfrm>
        </p:spPr>
        <p:txBody>
          <a:bodyPr/>
          <a:lstStyle/>
          <a:p>
            <a:r>
              <a:rPr lang="en-US" sz="2000" dirty="0"/>
              <a:t>2023 FCA Summit</a:t>
            </a:r>
          </a:p>
          <a:p>
            <a:r>
              <a:rPr lang="en-US" sz="2400" dirty="0">
                <a:effectLst/>
                <a:latin typeface="Calibri" panose="020F0502020204030204" pitchFamily="34" charset="0"/>
                <a:cs typeface="Calibri" panose="020F0502020204030204" pitchFamily="34" charset="0"/>
              </a:rPr>
              <a:t>Civic Health for the Whole Community: From Data to Community Action and Results </a:t>
            </a:r>
            <a:endParaRPr lang="en-US" sz="2800" dirty="0">
              <a:latin typeface="Calibri" panose="020F0502020204030204" pitchFamily="34" charset="0"/>
              <a:cs typeface="Calibri" panose="020F0502020204030204" pitchFamily="34" charset="0"/>
            </a:endParaRPr>
          </a:p>
          <a:p>
            <a:r>
              <a:rPr lang="en-US" sz="2000" dirty="0"/>
              <a:t>Dawn M. Hunter, JD, MPH, CPH</a:t>
            </a:r>
          </a:p>
          <a:p>
            <a:r>
              <a:rPr lang="en-US" sz="2000" dirty="0"/>
              <a:t>Presented October 27, 2023</a:t>
            </a:r>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67EE05-90E1-9B60-491E-90071060921D}"/>
              </a:ext>
            </a:extLst>
          </p:cNvPr>
          <p:cNvPicPr>
            <a:picLocks noChangeAspect="1"/>
          </p:cNvPicPr>
          <p:nvPr/>
        </p:nvPicPr>
        <p:blipFill>
          <a:blip r:embed="rId2"/>
          <a:stretch>
            <a:fillRect/>
          </a:stretch>
        </p:blipFill>
        <p:spPr>
          <a:xfrm>
            <a:off x="814068" y="2087881"/>
            <a:ext cx="7263132" cy="4643098"/>
          </a:xfrm>
          <a:prstGeom prst="rect">
            <a:avLst/>
          </a:prstGeom>
        </p:spPr>
      </p:pic>
      <p:sp>
        <p:nvSpPr>
          <p:cNvPr id="7" name="TextBox 6">
            <a:extLst>
              <a:ext uri="{FF2B5EF4-FFF2-40B4-BE49-F238E27FC236}">
                <a16:creationId xmlns:a16="http://schemas.microsoft.com/office/drawing/2014/main" id="{BCAAAE49-17C2-9FA5-A500-D22582C363C3}"/>
              </a:ext>
            </a:extLst>
          </p:cNvPr>
          <p:cNvSpPr txBox="1"/>
          <p:nvPr/>
        </p:nvSpPr>
        <p:spPr>
          <a:xfrm>
            <a:off x="7590471" y="5349081"/>
            <a:ext cx="4408046" cy="1131079"/>
          </a:xfrm>
          <a:prstGeom prst="rect">
            <a:avLst/>
          </a:prstGeom>
          <a:noFill/>
        </p:spPr>
        <p:txBody>
          <a:bodyPr wrap="square" rtlCol="0">
            <a:spAutoFit/>
          </a:bodyPr>
          <a:lstStyle/>
          <a:p>
            <a:r>
              <a:rPr lang="en-US" sz="1350" dirty="0">
                <a:latin typeface="+mj-lt"/>
              </a:rPr>
              <a:t>Crystal N. Lewis, </a:t>
            </a:r>
            <a:r>
              <a:rPr lang="en-US" sz="1350" dirty="0" err="1">
                <a:latin typeface="+mj-lt"/>
              </a:rPr>
              <a:t>Ruqaiijah</a:t>
            </a:r>
            <a:r>
              <a:rPr lang="en-US" sz="1350" dirty="0">
                <a:latin typeface="+mj-lt"/>
              </a:rPr>
              <a:t> </a:t>
            </a:r>
            <a:r>
              <a:rPr lang="en-US" sz="1350" dirty="0" err="1">
                <a:latin typeface="+mj-lt"/>
              </a:rPr>
              <a:t>Yearby</a:t>
            </a:r>
            <a:r>
              <a:rPr lang="en-US" sz="1350" dirty="0">
                <a:latin typeface="+mj-lt"/>
              </a:rPr>
              <a:t>, </a:t>
            </a:r>
            <a:r>
              <a:rPr lang="en-US" sz="1350" dirty="0" err="1">
                <a:latin typeface="+mj-lt"/>
              </a:rPr>
              <a:t>Charysse</a:t>
            </a:r>
            <a:r>
              <a:rPr lang="en-US" sz="1350" dirty="0">
                <a:latin typeface="+mj-lt"/>
              </a:rPr>
              <a:t> Gibson, Abby R. Jaeger, and Maya T. Lawson. (August 2022). </a:t>
            </a:r>
            <a:r>
              <a:rPr lang="en-US" sz="1350" b="1" i="1" dirty="0">
                <a:latin typeface="+mj-lt"/>
              </a:rPr>
              <a:t>Racism is a Public Health Crisis: How Local Governments are Responding</a:t>
            </a:r>
            <a:r>
              <a:rPr lang="en-US" sz="1350" dirty="0">
                <a:latin typeface="+mj-lt"/>
              </a:rPr>
              <a:t>. Institute for Healing Justice and Equity.</a:t>
            </a:r>
          </a:p>
        </p:txBody>
      </p:sp>
      <p:sp>
        <p:nvSpPr>
          <p:cNvPr id="9" name="Title 1">
            <a:extLst>
              <a:ext uri="{FF2B5EF4-FFF2-40B4-BE49-F238E27FC236}">
                <a16:creationId xmlns:a16="http://schemas.microsoft.com/office/drawing/2014/main" id="{B8657F6E-E81D-8ABF-CEFD-231229E618AA}"/>
              </a:ext>
            </a:extLst>
          </p:cNvPr>
          <p:cNvSpPr txBox="1">
            <a:spLocks/>
          </p:cNvSpPr>
          <p:nvPr/>
        </p:nvSpPr>
        <p:spPr>
          <a:xfrm>
            <a:off x="1024952" y="1093709"/>
            <a:ext cx="1116704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Racism as a Public Health Crisis</a:t>
            </a:r>
          </a:p>
          <a:p>
            <a:r>
              <a:rPr lang="en-US" sz="2000" dirty="0"/>
              <a:t>Map of localities responding to racism as a public health crisis, by state and region (Dec. 2021)</a:t>
            </a:r>
          </a:p>
        </p:txBody>
      </p:sp>
      <p:sp>
        <p:nvSpPr>
          <p:cNvPr id="8" name="TextBox 7">
            <a:extLst>
              <a:ext uri="{FF2B5EF4-FFF2-40B4-BE49-F238E27FC236}">
                <a16:creationId xmlns:a16="http://schemas.microsoft.com/office/drawing/2014/main" id="{5836F7F1-7C3A-9D3B-973B-9B02985D32EB}"/>
              </a:ext>
            </a:extLst>
          </p:cNvPr>
          <p:cNvSpPr txBox="1"/>
          <p:nvPr/>
        </p:nvSpPr>
        <p:spPr>
          <a:xfrm>
            <a:off x="7960870" y="2580564"/>
            <a:ext cx="3667249" cy="2451735"/>
          </a:xfrm>
          <a:prstGeom prst="round2DiagRect">
            <a:avLst/>
          </a:prstGeom>
          <a:solidFill>
            <a:schemeClr val="bg2"/>
          </a:solidFill>
        </p:spPr>
        <p:txBody>
          <a:bodyPr wrap="square">
            <a:spAutoFit/>
          </a:bodyPr>
          <a:lstStyle/>
          <a:p>
            <a:r>
              <a:rPr lang="en-US" sz="1800" dirty="0">
                <a:solidFill>
                  <a:schemeClr val="bg1"/>
                </a:solidFill>
              </a:rPr>
              <a:t>Taking a </a:t>
            </a:r>
            <a:r>
              <a:rPr lang="en-US" sz="2400" b="1" dirty="0">
                <a:solidFill>
                  <a:schemeClr val="bg1"/>
                </a:solidFill>
              </a:rPr>
              <a:t>public health approach </a:t>
            </a:r>
            <a:r>
              <a:rPr lang="en-US" sz="1800" dirty="0">
                <a:solidFill>
                  <a:schemeClr val="bg1"/>
                </a:solidFill>
              </a:rPr>
              <a:t>means recognizing that it affects large numbers of people over time, and requires policy and system change over individual interventions</a:t>
            </a:r>
          </a:p>
        </p:txBody>
      </p:sp>
    </p:spTree>
    <p:extLst>
      <p:ext uri="{BB962C8B-B14F-4D97-AF65-F5344CB8AC3E}">
        <p14:creationId xmlns:p14="http://schemas.microsoft.com/office/powerpoint/2010/main" val="34324250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508D2E-DBEF-DE4E-8643-F71CB23354AC}"/>
              </a:ext>
            </a:extLst>
          </p:cNvPr>
          <p:cNvSpPr>
            <a:spLocks noGrp="1"/>
          </p:cNvSpPr>
          <p:nvPr>
            <p:ph type="title"/>
          </p:nvPr>
        </p:nvSpPr>
        <p:spPr>
          <a:xfrm>
            <a:off x="1145749" y="1709285"/>
            <a:ext cx="10594848" cy="400110"/>
          </a:xfrm>
        </p:spPr>
        <p:txBody>
          <a:bodyPr/>
          <a:lstStyle/>
          <a:p>
            <a:pPr algn="ctr"/>
            <a:r>
              <a:rPr lang="en-US" dirty="0"/>
              <a:t>Three common threads across declaration preamble statements</a:t>
            </a:r>
          </a:p>
        </p:txBody>
      </p:sp>
      <p:graphicFrame>
        <p:nvGraphicFramePr>
          <p:cNvPr id="7" name="Diagram 6">
            <a:extLst>
              <a:ext uri="{FF2B5EF4-FFF2-40B4-BE49-F238E27FC236}">
                <a16:creationId xmlns:a16="http://schemas.microsoft.com/office/drawing/2014/main" id="{F47EDAB3-9780-B141-B02C-4583325DD12E}"/>
              </a:ext>
            </a:extLst>
          </p:cNvPr>
          <p:cNvGraphicFramePr/>
          <p:nvPr/>
        </p:nvGraphicFramePr>
        <p:xfrm>
          <a:off x="1419584" y="2312439"/>
          <a:ext cx="9799207" cy="27449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a:extLst>
              <a:ext uri="{FF2B5EF4-FFF2-40B4-BE49-F238E27FC236}">
                <a16:creationId xmlns:a16="http://schemas.microsoft.com/office/drawing/2014/main" id="{D76674F4-4337-6BBF-F475-31901947C80A}"/>
              </a:ext>
            </a:extLst>
          </p:cNvPr>
          <p:cNvSpPr txBox="1"/>
          <p:nvPr/>
        </p:nvSpPr>
        <p:spPr>
          <a:xfrm>
            <a:off x="1543569" y="5754469"/>
            <a:ext cx="9799207" cy="646331"/>
          </a:xfrm>
          <a:prstGeom prst="rect">
            <a:avLst/>
          </a:prstGeom>
          <a:noFill/>
        </p:spPr>
        <p:txBody>
          <a:bodyPr wrap="square">
            <a:spAutoFit/>
          </a:bodyPr>
          <a:lstStyle/>
          <a:p>
            <a:r>
              <a:rPr lang="en-US" dirty="0">
                <a:effectLst/>
                <a:latin typeface="Arial" panose="020B0604020202020204" pitchFamily="34" charset="0"/>
              </a:rPr>
              <a:t>Hunter, D. and Lawton, B. (April 2022). Racism as a Public Health Crisis — Perspectives on Healthy Aging. The Network for Public Health Law.</a:t>
            </a:r>
            <a:endParaRPr lang="en-US" dirty="0"/>
          </a:p>
        </p:txBody>
      </p:sp>
    </p:spTree>
    <p:extLst>
      <p:ext uri="{BB962C8B-B14F-4D97-AF65-F5344CB8AC3E}">
        <p14:creationId xmlns:p14="http://schemas.microsoft.com/office/powerpoint/2010/main" val="3602536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E159-47E6-6F84-F32B-82E746534CB0}"/>
              </a:ext>
            </a:extLst>
          </p:cNvPr>
          <p:cNvSpPr/>
          <p:nvPr/>
        </p:nvSpPr>
        <p:spPr>
          <a:xfrm>
            <a:off x="594360" y="972458"/>
            <a:ext cx="11597640" cy="5885542"/>
          </a:xfrm>
          <a:prstGeom prst="rect">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C7F012B-AF05-B3E0-621D-9BC6AF02EE14}"/>
              </a:ext>
            </a:extLst>
          </p:cNvPr>
          <p:cNvSpPr/>
          <p:nvPr/>
        </p:nvSpPr>
        <p:spPr>
          <a:xfrm>
            <a:off x="3215640" y="2811780"/>
            <a:ext cx="5760720" cy="123444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AC8C781-BFCC-6EE5-2DAA-E22F15278733}"/>
              </a:ext>
            </a:extLst>
          </p:cNvPr>
          <p:cNvSpPr>
            <a:spLocks noGrp="1"/>
          </p:cNvSpPr>
          <p:nvPr>
            <p:ph type="title"/>
          </p:nvPr>
        </p:nvSpPr>
        <p:spPr>
          <a:xfrm>
            <a:off x="2042160" y="3228945"/>
            <a:ext cx="8107680" cy="400110"/>
          </a:xfrm>
        </p:spPr>
        <p:txBody>
          <a:bodyPr/>
          <a:lstStyle/>
          <a:p>
            <a:pPr algn="ctr"/>
            <a:r>
              <a:rPr lang="en-US" dirty="0">
                <a:solidFill>
                  <a:schemeClr val="bg1"/>
                </a:solidFill>
              </a:rPr>
              <a:t>Law is a tool for equity</a:t>
            </a:r>
          </a:p>
        </p:txBody>
      </p:sp>
    </p:spTree>
    <p:extLst>
      <p:ext uri="{BB962C8B-B14F-4D97-AF65-F5344CB8AC3E}">
        <p14:creationId xmlns:p14="http://schemas.microsoft.com/office/powerpoint/2010/main" val="1362538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CC3C9-BE33-D9A2-BFC7-34660DD9C40A}"/>
              </a:ext>
            </a:extLst>
          </p:cNvPr>
          <p:cNvSpPr>
            <a:spLocks noGrp="1"/>
          </p:cNvSpPr>
          <p:nvPr>
            <p:ph type="title"/>
          </p:nvPr>
        </p:nvSpPr>
        <p:spPr>
          <a:xfrm>
            <a:off x="1466892" y="1290484"/>
            <a:ext cx="10594848" cy="492443"/>
          </a:xfrm>
        </p:spPr>
        <p:txBody>
          <a:bodyPr/>
          <a:lstStyle/>
          <a:p>
            <a:r>
              <a:rPr lang="en-US" sz="3200" dirty="0"/>
              <a:t>Using an Equity Lens</a:t>
            </a:r>
            <a:endParaRPr lang="en-US" b="0" dirty="0"/>
          </a:p>
        </p:txBody>
      </p:sp>
      <p:sp>
        <p:nvSpPr>
          <p:cNvPr id="4" name="Content Placeholder 3">
            <a:extLst>
              <a:ext uri="{FF2B5EF4-FFF2-40B4-BE49-F238E27FC236}">
                <a16:creationId xmlns:a16="http://schemas.microsoft.com/office/drawing/2014/main" id="{4A610779-3079-B63E-33D5-9E64561E3E29}"/>
              </a:ext>
            </a:extLst>
          </p:cNvPr>
          <p:cNvSpPr>
            <a:spLocks noGrp="1"/>
          </p:cNvSpPr>
          <p:nvPr>
            <p:ph sz="quarter" idx="13"/>
          </p:nvPr>
        </p:nvSpPr>
        <p:spPr>
          <a:xfrm>
            <a:off x="1466891" y="2507705"/>
            <a:ext cx="9952567" cy="3919022"/>
          </a:xfrm>
        </p:spPr>
        <p:txBody>
          <a:bodyPr/>
          <a:lstStyle/>
          <a:p>
            <a:pPr indent="0"/>
            <a:r>
              <a:rPr lang="en-US" sz="2400" dirty="0"/>
              <a:t>“Strategically, intentionally and holistically examining the impact of an issue, policy or proposed solution on underserved and historically marginalized communities and population subgroups.”</a:t>
            </a:r>
          </a:p>
          <a:p>
            <a:pPr indent="0"/>
            <a:r>
              <a:rPr lang="en-US" sz="1800" b="0" dirty="0"/>
              <a:t>M.D. Douglas et al., (2019), </a:t>
            </a:r>
            <a:r>
              <a:rPr lang="en-US" sz="1800" dirty="0"/>
              <a:t>Applying a Health Equity Lens to Evaluate and Inform Policy</a:t>
            </a:r>
            <a:r>
              <a:rPr lang="en-US" sz="1800" b="0" dirty="0"/>
              <a:t>, </a:t>
            </a:r>
            <a:r>
              <a:rPr lang="en-US" sz="1800" b="0" dirty="0" err="1"/>
              <a:t>Ethn</a:t>
            </a:r>
            <a:r>
              <a:rPr lang="en-US" sz="1800" b="0" dirty="0"/>
              <a:t>. Dis. 29(Suppl 2): 329-342.</a:t>
            </a:r>
          </a:p>
          <a:p>
            <a:pPr indent="0"/>
            <a:endParaRPr lang="en-US" sz="900" dirty="0"/>
          </a:p>
          <a:p>
            <a:pPr marL="285750" lvl="1" indent="-285750">
              <a:buFont typeface="Arial" panose="020B0604020202020204" pitchFamily="34" charset="0"/>
              <a:buChar char="•"/>
            </a:pPr>
            <a:r>
              <a:rPr lang="en-US" sz="2200" b="0" dirty="0"/>
              <a:t>Considering process, outcomes, and values</a:t>
            </a:r>
          </a:p>
          <a:p>
            <a:pPr marL="285750" lvl="1" indent="-285750">
              <a:buFont typeface="Arial" panose="020B0604020202020204" pitchFamily="34" charset="0"/>
              <a:buChar char="•"/>
            </a:pPr>
            <a:r>
              <a:rPr lang="en-US" sz="2200" b="0" dirty="0"/>
              <a:t>Guided by a set of reflective questions that can lead to a different set of actions</a:t>
            </a:r>
          </a:p>
          <a:p>
            <a:pPr marL="57150" indent="-285750">
              <a:buFont typeface="Arial" panose="020B0604020202020204" pitchFamily="34" charset="0"/>
              <a:buChar char="•"/>
            </a:pPr>
            <a:endParaRPr lang="en-US" sz="2400" dirty="0"/>
          </a:p>
        </p:txBody>
      </p:sp>
      <p:pic>
        <p:nvPicPr>
          <p:cNvPr id="6" name="Graphic 5" descr="Magnifying glass with solid fill">
            <a:extLst>
              <a:ext uri="{FF2B5EF4-FFF2-40B4-BE49-F238E27FC236}">
                <a16:creationId xmlns:a16="http://schemas.microsoft.com/office/drawing/2014/main" id="{AF98BB17-902F-2184-6BE1-44218416B72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638800" y="1079505"/>
            <a:ext cx="914400" cy="914400"/>
          </a:xfrm>
          <a:prstGeom prst="rect">
            <a:avLst/>
          </a:prstGeom>
        </p:spPr>
      </p:pic>
    </p:spTree>
    <p:extLst>
      <p:ext uri="{BB962C8B-B14F-4D97-AF65-F5344CB8AC3E}">
        <p14:creationId xmlns:p14="http://schemas.microsoft.com/office/powerpoint/2010/main" val="2417700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2AD49F-F64A-E349-9438-E9E42FC3CB41}"/>
              </a:ext>
            </a:extLst>
          </p:cNvPr>
          <p:cNvSpPr>
            <a:spLocks noGrp="1"/>
          </p:cNvSpPr>
          <p:nvPr>
            <p:ph type="title"/>
          </p:nvPr>
        </p:nvSpPr>
        <p:spPr>
          <a:xfrm>
            <a:off x="8517684" y="2471898"/>
            <a:ext cx="3433639" cy="1426120"/>
          </a:xfrm>
        </p:spPr>
        <p:txBody>
          <a:bodyPr>
            <a:noAutofit/>
          </a:bodyPr>
          <a:lstStyle/>
          <a:p>
            <a:pPr algn="ctr"/>
            <a:r>
              <a:rPr lang="en-US" sz="2000" dirty="0">
                <a:solidFill>
                  <a:schemeClr val="accent5">
                    <a:lumMod val="50000"/>
                  </a:schemeClr>
                </a:solidFill>
                <a:latin typeface="Arial" panose="020B0604020202020204" pitchFamily="34" charset="0"/>
                <a:cs typeface="Arial" panose="020B0604020202020204" pitchFamily="34" charset="0"/>
              </a:rPr>
              <a:t>Infant mortality rates, by race and Hispanic origin: United States, 2017–2018</a:t>
            </a:r>
          </a:p>
        </p:txBody>
      </p:sp>
      <p:pic>
        <p:nvPicPr>
          <p:cNvPr id="6" name="Content Placeholder 5">
            <a:extLst>
              <a:ext uri="{FF2B5EF4-FFF2-40B4-BE49-F238E27FC236}">
                <a16:creationId xmlns:a16="http://schemas.microsoft.com/office/drawing/2014/main" id="{E6B1F386-C50A-6642-8E66-5484F1A9FC15}"/>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868644" y="2023914"/>
            <a:ext cx="7768590" cy="4653463"/>
          </a:xfrm>
          <a:prstGeom prst="rect">
            <a:avLst/>
          </a:prstGeom>
        </p:spPr>
      </p:pic>
      <p:sp>
        <p:nvSpPr>
          <p:cNvPr id="20" name="TextBox 19">
            <a:extLst>
              <a:ext uri="{FF2B5EF4-FFF2-40B4-BE49-F238E27FC236}">
                <a16:creationId xmlns:a16="http://schemas.microsoft.com/office/drawing/2014/main" id="{43E47832-9B48-90EB-2A6A-C3660847B2B8}"/>
              </a:ext>
            </a:extLst>
          </p:cNvPr>
          <p:cNvSpPr txBox="1"/>
          <p:nvPr/>
        </p:nvSpPr>
        <p:spPr>
          <a:xfrm>
            <a:off x="8625488" y="3669623"/>
            <a:ext cx="3218029" cy="2062103"/>
          </a:xfrm>
          <a:prstGeom prst="rect">
            <a:avLst/>
          </a:prstGeom>
          <a:noFill/>
        </p:spPr>
        <p:txBody>
          <a:bodyPr wrap="square">
            <a:spAutoFit/>
          </a:bodyPr>
          <a:lstStyle/>
          <a:p>
            <a:r>
              <a:rPr lang="en-US" sz="1600" dirty="0">
                <a:latin typeface="Arial" panose="020B0604020202020204" pitchFamily="34" charset="0"/>
              </a:rPr>
              <a:t>Ely DM, Driscoll AK. </a:t>
            </a:r>
            <a:r>
              <a:rPr lang="en-US" sz="1600" b="1" dirty="0">
                <a:latin typeface="Arial" panose="020B0604020202020204" pitchFamily="34" charset="0"/>
              </a:rPr>
              <a:t>Infant mortality in the United States, 2018: Data from the period</a:t>
            </a:r>
            <a:br>
              <a:rPr lang="en-US" sz="1600" b="1" dirty="0"/>
            </a:br>
            <a:r>
              <a:rPr lang="en-US" sz="1600" b="1" dirty="0">
                <a:latin typeface="Arial" panose="020B0604020202020204" pitchFamily="34" charset="0"/>
              </a:rPr>
              <a:t>linked birth/infant death file</a:t>
            </a:r>
            <a:r>
              <a:rPr lang="en-US" sz="1600" dirty="0">
                <a:latin typeface="Arial" panose="020B0604020202020204" pitchFamily="34" charset="0"/>
              </a:rPr>
              <a:t>. National Vital Statistics Reports, vol 69 no 7. Hyattsville, MD: National Center for Health Statistics. 2020.</a:t>
            </a:r>
            <a:endParaRPr lang="en-US" sz="1600" dirty="0"/>
          </a:p>
        </p:txBody>
      </p:sp>
      <p:sp>
        <p:nvSpPr>
          <p:cNvPr id="21" name="Title 1">
            <a:extLst>
              <a:ext uri="{FF2B5EF4-FFF2-40B4-BE49-F238E27FC236}">
                <a16:creationId xmlns:a16="http://schemas.microsoft.com/office/drawing/2014/main" id="{20094436-1213-C8CF-0EC4-5094296B3D79}"/>
              </a:ext>
            </a:extLst>
          </p:cNvPr>
          <p:cNvSpPr txBox="1">
            <a:spLocks/>
          </p:cNvSpPr>
          <p:nvPr/>
        </p:nvSpPr>
        <p:spPr>
          <a:xfrm>
            <a:off x="1055370" y="1105956"/>
            <a:ext cx="7886700"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Racism and Health Outcomes</a:t>
            </a:r>
          </a:p>
          <a:p>
            <a:r>
              <a:rPr lang="en-US" sz="2400" dirty="0"/>
              <a:t>Example: Infant Mortality</a:t>
            </a:r>
          </a:p>
        </p:txBody>
      </p:sp>
      <p:sp>
        <p:nvSpPr>
          <p:cNvPr id="23" name="Slide Number Placeholder 1">
            <a:extLst>
              <a:ext uri="{FF2B5EF4-FFF2-40B4-BE49-F238E27FC236}">
                <a16:creationId xmlns:a16="http://schemas.microsoft.com/office/drawing/2014/main" id="{2BB77780-39BF-C230-5A71-F0CD04C8B08A}"/>
              </a:ext>
            </a:extLst>
          </p:cNvPr>
          <p:cNvSpPr txBox="1">
            <a:spLocks/>
          </p:cNvSpPr>
          <p:nvPr/>
        </p:nvSpPr>
        <p:spPr>
          <a:xfrm>
            <a:off x="1" y="6400800"/>
            <a:ext cx="6096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000" dirty="0">
              <a:solidFill>
                <a:schemeClr val="bg1"/>
              </a:solidFill>
            </a:endParaRPr>
          </a:p>
          <a:p>
            <a:pPr algn="ctr"/>
            <a:fld id="{A4AE216E-30EE-794D-82EB-E7F5CCC91463}" type="slidenum">
              <a:rPr lang="en-US" sz="1000" smtClean="0">
                <a:solidFill>
                  <a:schemeClr val="bg1"/>
                </a:solidFill>
              </a:rPr>
              <a:pPr algn="ctr"/>
              <a:t>14</a:t>
            </a:fld>
            <a:endParaRPr lang="en-US" sz="1000" dirty="0">
              <a:solidFill>
                <a:schemeClr val="bg1"/>
              </a:solidFill>
            </a:endParaRPr>
          </a:p>
        </p:txBody>
      </p:sp>
    </p:spTree>
    <p:extLst>
      <p:ext uri="{BB962C8B-B14F-4D97-AF65-F5344CB8AC3E}">
        <p14:creationId xmlns:p14="http://schemas.microsoft.com/office/powerpoint/2010/main" val="14092664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8">
            <a:extLst>
              <a:ext uri="{FF2B5EF4-FFF2-40B4-BE49-F238E27FC236}">
                <a16:creationId xmlns:a16="http://schemas.microsoft.com/office/drawing/2014/main" id="{74FE58F7-DF9F-DB47-9738-6C154E1802AF}"/>
              </a:ext>
            </a:extLst>
          </p:cNvPr>
          <p:cNvGraphicFramePr>
            <a:graphicFrameLocks noGrp="1"/>
          </p:cNvGraphicFramePr>
          <p:nvPr>
            <p:ph idx="1"/>
          </p:nvPr>
        </p:nvGraphicFramePr>
        <p:xfrm>
          <a:off x="1205740" y="2130887"/>
          <a:ext cx="4890260" cy="4513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35273785-8426-A1B0-4C86-D4D70C912CB1}"/>
              </a:ext>
            </a:extLst>
          </p:cNvPr>
          <p:cNvSpPr txBox="1">
            <a:spLocks/>
          </p:cNvSpPr>
          <p:nvPr/>
        </p:nvSpPr>
        <p:spPr>
          <a:xfrm>
            <a:off x="1083682" y="1014794"/>
            <a:ext cx="10773038"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300" dirty="0"/>
              <a:t>Infant Mortality – How does law make a difference?</a:t>
            </a:r>
          </a:p>
        </p:txBody>
      </p:sp>
      <p:sp>
        <p:nvSpPr>
          <p:cNvPr id="7" name="TextBox 6">
            <a:extLst>
              <a:ext uri="{FF2B5EF4-FFF2-40B4-BE49-F238E27FC236}">
                <a16:creationId xmlns:a16="http://schemas.microsoft.com/office/drawing/2014/main" id="{397A4BA6-E924-BF9C-3A5A-A363CBF95ACE}"/>
              </a:ext>
            </a:extLst>
          </p:cNvPr>
          <p:cNvSpPr txBox="1"/>
          <p:nvPr/>
        </p:nvSpPr>
        <p:spPr>
          <a:xfrm>
            <a:off x="7164969" y="2130887"/>
            <a:ext cx="4691751"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err="1">
                <a:latin typeface="+mj-lt"/>
              </a:rPr>
              <a:t>Chay</a:t>
            </a:r>
            <a:r>
              <a:rPr lang="en-US" sz="1600" dirty="0">
                <a:latin typeface="+mj-lt"/>
              </a:rPr>
              <a:t> KY, Greenstone M. 2000. </a:t>
            </a:r>
            <a:r>
              <a:rPr lang="en-US" sz="1600" b="1" dirty="0">
                <a:latin typeface="+mj-lt"/>
              </a:rPr>
              <a:t>The Convergence in Black-White Infant Mortality Rates during the 1960's</a:t>
            </a:r>
            <a:r>
              <a:rPr lang="en-US" sz="1600" dirty="0">
                <a:latin typeface="+mj-lt"/>
              </a:rPr>
              <a:t>. American Economic Review, 2000; 90 (2): 326-332. </a:t>
            </a:r>
          </a:p>
        </p:txBody>
      </p:sp>
      <p:sp>
        <p:nvSpPr>
          <p:cNvPr id="10" name="TextBox 9">
            <a:extLst>
              <a:ext uri="{FF2B5EF4-FFF2-40B4-BE49-F238E27FC236}">
                <a16:creationId xmlns:a16="http://schemas.microsoft.com/office/drawing/2014/main" id="{5E171EA1-5117-6254-66B0-EBB66BB43A22}"/>
              </a:ext>
            </a:extLst>
          </p:cNvPr>
          <p:cNvSpPr txBox="1"/>
          <p:nvPr/>
        </p:nvSpPr>
        <p:spPr>
          <a:xfrm>
            <a:off x="7164969" y="5394829"/>
            <a:ext cx="4691751"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Bhatt CB, Beck-</a:t>
            </a:r>
            <a:r>
              <a:rPr lang="en-US" sz="1600" dirty="0" err="1">
                <a:latin typeface="+mj-lt"/>
              </a:rPr>
              <a:t>Sagué</a:t>
            </a:r>
            <a:r>
              <a:rPr lang="en-US" sz="1600" dirty="0">
                <a:latin typeface="+mj-lt"/>
              </a:rPr>
              <a:t> CM. </a:t>
            </a:r>
            <a:r>
              <a:rPr lang="en-US" sz="1600" b="1" dirty="0">
                <a:latin typeface="+mj-lt"/>
              </a:rPr>
              <a:t>Medicaid Expansion and Infant Mortality in the United States</a:t>
            </a:r>
            <a:r>
              <a:rPr lang="en-US" sz="1600" dirty="0">
                <a:latin typeface="+mj-lt"/>
              </a:rPr>
              <a:t>. Am J Public Health. 2018 Apr; 108(4):565-567. </a:t>
            </a:r>
          </a:p>
        </p:txBody>
      </p:sp>
      <p:sp>
        <p:nvSpPr>
          <p:cNvPr id="11" name="TextBox 10">
            <a:extLst>
              <a:ext uri="{FF2B5EF4-FFF2-40B4-BE49-F238E27FC236}">
                <a16:creationId xmlns:a16="http://schemas.microsoft.com/office/drawing/2014/main" id="{3201897B-82FA-64F6-C26D-5ACDB50F4B23}"/>
              </a:ext>
            </a:extLst>
          </p:cNvPr>
          <p:cNvSpPr txBox="1"/>
          <p:nvPr/>
        </p:nvSpPr>
        <p:spPr>
          <a:xfrm>
            <a:off x="7164969" y="3532781"/>
            <a:ext cx="4691751" cy="156966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Rosenquist NA, Cook DM, </a:t>
            </a:r>
            <a:r>
              <a:rPr lang="en-US" sz="1600" dirty="0" err="1">
                <a:latin typeface="+mj-lt"/>
              </a:rPr>
              <a:t>Ehntholt</a:t>
            </a:r>
            <a:r>
              <a:rPr lang="en-US" sz="1600" dirty="0">
                <a:latin typeface="+mj-lt"/>
              </a:rPr>
              <a:t> A, </a:t>
            </a:r>
            <a:r>
              <a:rPr lang="en-US" sz="1600" dirty="0" err="1">
                <a:latin typeface="+mj-lt"/>
              </a:rPr>
              <a:t>Omaye</a:t>
            </a:r>
            <a:r>
              <a:rPr lang="en-US" sz="1600" dirty="0">
                <a:latin typeface="+mj-lt"/>
              </a:rPr>
              <a:t> A, </a:t>
            </a:r>
            <a:r>
              <a:rPr lang="en-US" sz="1600" dirty="0" err="1">
                <a:latin typeface="+mj-lt"/>
              </a:rPr>
              <a:t>Muennig</a:t>
            </a:r>
            <a:r>
              <a:rPr lang="en-US" sz="1600" dirty="0">
                <a:latin typeface="+mj-lt"/>
              </a:rPr>
              <a:t> P, </a:t>
            </a:r>
            <a:r>
              <a:rPr lang="en-US" sz="1600" dirty="0" err="1">
                <a:latin typeface="+mj-lt"/>
              </a:rPr>
              <a:t>Pabayo</a:t>
            </a:r>
            <a:r>
              <a:rPr lang="en-US" sz="1600" dirty="0">
                <a:latin typeface="+mj-lt"/>
              </a:rPr>
              <a:t> R. </a:t>
            </a:r>
            <a:r>
              <a:rPr lang="en-US" sz="1600" b="1" dirty="0">
                <a:latin typeface="+mj-lt"/>
              </a:rPr>
              <a:t>Differential relationship between state-level minimum wage and infant mortality risk among US infants born to white and black mothers</a:t>
            </a:r>
            <a:r>
              <a:rPr lang="en-US" sz="1600" dirty="0">
                <a:latin typeface="+mj-lt"/>
              </a:rPr>
              <a:t>. J Epidemiol Community Health. 2020 Jan; 74(1): 14-19.           </a:t>
            </a:r>
          </a:p>
        </p:txBody>
      </p:sp>
      <p:cxnSp>
        <p:nvCxnSpPr>
          <p:cNvPr id="13" name="Straight Arrow Connector 12">
            <a:extLst>
              <a:ext uri="{FF2B5EF4-FFF2-40B4-BE49-F238E27FC236}">
                <a16:creationId xmlns:a16="http://schemas.microsoft.com/office/drawing/2014/main" id="{B94F850B-BC5F-9F7B-5E17-80CDBB1F76A6}"/>
              </a:ext>
            </a:extLst>
          </p:cNvPr>
          <p:cNvCxnSpPr>
            <a:cxnSpLocks/>
          </p:cNvCxnSpPr>
          <p:nvPr/>
        </p:nvCxnSpPr>
        <p:spPr>
          <a:xfrm>
            <a:off x="6096000" y="2606320"/>
            <a:ext cx="98085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216B20E-7020-3C30-EA5E-C91EC932A613}"/>
              </a:ext>
            </a:extLst>
          </p:cNvPr>
          <p:cNvCxnSpPr>
            <a:cxnSpLocks/>
          </p:cNvCxnSpPr>
          <p:nvPr/>
        </p:nvCxnSpPr>
        <p:spPr>
          <a:xfrm>
            <a:off x="6096000" y="3541266"/>
            <a:ext cx="980853" cy="405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99F12A11-2DC9-DA46-BB36-60D35851906D}"/>
              </a:ext>
            </a:extLst>
          </p:cNvPr>
          <p:cNvCxnSpPr>
            <a:cxnSpLocks/>
          </p:cNvCxnSpPr>
          <p:nvPr/>
        </p:nvCxnSpPr>
        <p:spPr>
          <a:xfrm>
            <a:off x="6096000" y="5257800"/>
            <a:ext cx="966504" cy="2951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Slide Number Placeholder 1">
            <a:extLst>
              <a:ext uri="{FF2B5EF4-FFF2-40B4-BE49-F238E27FC236}">
                <a16:creationId xmlns:a16="http://schemas.microsoft.com/office/drawing/2014/main" id="{48805F9A-4A5A-14DA-3423-A9EBD4B71720}"/>
              </a:ext>
            </a:extLst>
          </p:cNvPr>
          <p:cNvSpPr txBox="1">
            <a:spLocks/>
          </p:cNvSpPr>
          <p:nvPr/>
        </p:nvSpPr>
        <p:spPr>
          <a:xfrm>
            <a:off x="1" y="6400800"/>
            <a:ext cx="6096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000" dirty="0">
              <a:solidFill>
                <a:schemeClr val="bg1"/>
              </a:solidFill>
            </a:endParaRPr>
          </a:p>
          <a:p>
            <a:pPr algn="ctr"/>
            <a:fld id="{A4AE216E-30EE-794D-82EB-E7F5CCC91463}" type="slidenum">
              <a:rPr lang="en-US" sz="1000" smtClean="0">
                <a:solidFill>
                  <a:schemeClr val="bg1"/>
                </a:solidFill>
              </a:rPr>
              <a:pPr algn="ctr"/>
              <a:t>15</a:t>
            </a:fld>
            <a:endParaRPr lang="en-US" sz="1000" dirty="0">
              <a:solidFill>
                <a:schemeClr val="bg1"/>
              </a:solidFill>
            </a:endParaRPr>
          </a:p>
        </p:txBody>
      </p:sp>
    </p:spTree>
    <p:extLst>
      <p:ext uri="{BB962C8B-B14F-4D97-AF65-F5344CB8AC3E}">
        <p14:creationId xmlns:p14="http://schemas.microsoft.com/office/powerpoint/2010/main" val="17801032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3131-6AB6-434D-9AB0-9B42C8BA9BB5}"/>
              </a:ext>
            </a:extLst>
          </p:cNvPr>
          <p:cNvSpPr>
            <a:spLocks noGrp="1"/>
          </p:cNvSpPr>
          <p:nvPr>
            <p:ph type="title"/>
          </p:nvPr>
        </p:nvSpPr>
        <p:spPr>
          <a:xfrm>
            <a:off x="1281342" y="1144331"/>
            <a:ext cx="10594848" cy="1317404"/>
          </a:xfrm>
        </p:spPr>
        <p:txBody>
          <a:bodyPr>
            <a:normAutofit/>
          </a:bodyPr>
          <a:lstStyle/>
          <a:p>
            <a:r>
              <a:rPr lang="en-US" dirty="0">
                <a:latin typeface="+mj-lt"/>
              </a:rPr>
              <a:t>Black and White Infant Mortality Rates in the South, 1955-1975</a:t>
            </a:r>
          </a:p>
        </p:txBody>
      </p:sp>
      <p:pic>
        <p:nvPicPr>
          <p:cNvPr id="4" name="Content Placeholder 3" descr="Chart, line chart&#10;&#10;Description automatically generated">
            <a:extLst>
              <a:ext uri="{FF2B5EF4-FFF2-40B4-BE49-F238E27FC236}">
                <a16:creationId xmlns:a16="http://schemas.microsoft.com/office/drawing/2014/main" id="{B0F79909-9322-AD42-931D-7B46ACB2AF26}"/>
              </a:ext>
            </a:extLst>
          </p:cNvPr>
          <p:cNvPicPr>
            <a:picLocks noGrp="1" noChangeAspect="1"/>
          </p:cNvPicPr>
          <p:nvPr>
            <p:ph idx="1"/>
          </p:nvPr>
        </p:nvPicPr>
        <p:blipFill rotWithShape="1">
          <a:blip r:embed="rId3" cstate="screen">
            <a:extLst>
              <a:ext uri="{28A0092B-C50C-407E-A947-70E740481C1C}">
                <a14:useLocalDpi xmlns:a14="http://schemas.microsoft.com/office/drawing/2010/main"/>
              </a:ext>
            </a:extLst>
          </a:blip>
          <a:stretch/>
        </p:blipFill>
        <p:spPr>
          <a:xfrm>
            <a:off x="2573694" y="1803033"/>
            <a:ext cx="7044611" cy="4742451"/>
          </a:xfrm>
          <a:prstGeom prst="rect">
            <a:avLst/>
          </a:prstGeom>
        </p:spPr>
      </p:pic>
      <p:sp>
        <p:nvSpPr>
          <p:cNvPr id="5" name="TextBox 4">
            <a:extLst>
              <a:ext uri="{FF2B5EF4-FFF2-40B4-BE49-F238E27FC236}">
                <a16:creationId xmlns:a16="http://schemas.microsoft.com/office/drawing/2014/main" id="{8BE6580F-8337-6F40-99DE-E5DE5200D01C}"/>
              </a:ext>
            </a:extLst>
          </p:cNvPr>
          <p:cNvSpPr txBox="1"/>
          <p:nvPr/>
        </p:nvSpPr>
        <p:spPr>
          <a:xfrm>
            <a:off x="9942654" y="4957667"/>
            <a:ext cx="1933536" cy="1587817"/>
          </a:xfrm>
          <a:prstGeom prst="rect">
            <a:avLst/>
          </a:prstGeom>
          <a:noFill/>
          <a:ln>
            <a:noFill/>
          </a:ln>
        </p:spPr>
        <p:txBody>
          <a:bodyPr wrap="square" rtlCol="0">
            <a:noAutofit/>
          </a:bodyPr>
          <a:lstStyle/>
          <a:p>
            <a:pPr algn="ctr">
              <a:spcAft>
                <a:spcPts val="600"/>
              </a:spcAft>
            </a:pPr>
            <a:r>
              <a:rPr lang="en-US" sz="1400" dirty="0">
                <a:solidFill>
                  <a:sysClr val="windowText" lastClr="000000"/>
                </a:solidFill>
              </a:rPr>
              <a:t>Excerpt from </a:t>
            </a:r>
            <a:r>
              <a:rPr lang="en-US" sz="1400" dirty="0" err="1">
                <a:solidFill>
                  <a:sysClr val="windowText" lastClr="000000"/>
                </a:solidFill>
              </a:rPr>
              <a:t>Chay</a:t>
            </a:r>
            <a:r>
              <a:rPr lang="en-US" sz="1400" dirty="0">
                <a:solidFill>
                  <a:sysClr val="windowText" lastClr="000000"/>
                </a:solidFill>
              </a:rPr>
              <a:t> and Greenstone, “The Convergence in Black-White Infant Mortality Rates During the 1960’s,” Accessed Oct. 28, 2020</a:t>
            </a:r>
          </a:p>
        </p:txBody>
      </p:sp>
      <p:sp>
        <p:nvSpPr>
          <p:cNvPr id="6" name="Oval 5">
            <a:extLst>
              <a:ext uri="{FF2B5EF4-FFF2-40B4-BE49-F238E27FC236}">
                <a16:creationId xmlns:a16="http://schemas.microsoft.com/office/drawing/2014/main" id="{BD23FA3A-9DF6-A719-8BD0-6F08C39CDD3B}"/>
              </a:ext>
            </a:extLst>
          </p:cNvPr>
          <p:cNvSpPr/>
          <p:nvPr/>
        </p:nvSpPr>
        <p:spPr>
          <a:xfrm>
            <a:off x="8850314" y="3429000"/>
            <a:ext cx="930166" cy="1860331"/>
          </a:xfrm>
          <a:prstGeom prst="ellipse">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10610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0A48536F-CDCF-03B7-DD53-AE4106767BF0}"/>
              </a:ext>
            </a:extLst>
          </p:cNvPr>
          <p:cNvGraphicFramePr>
            <a:graphicFrameLocks noGrp="1"/>
          </p:cNvGraphicFramePr>
          <p:nvPr>
            <p:ph idx="1"/>
          </p:nvPr>
        </p:nvGraphicFramePr>
        <p:xfrm>
          <a:off x="985615" y="1797248"/>
          <a:ext cx="10551065" cy="39025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extBox 4">
            <a:extLst>
              <a:ext uri="{FF2B5EF4-FFF2-40B4-BE49-F238E27FC236}">
                <a16:creationId xmlns:a16="http://schemas.microsoft.com/office/drawing/2014/main" id="{35E2D176-2762-3607-F874-69F91E69F1D2}"/>
              </a:ext>
            </a:extLst>
          </p:cNvPr>
          <p:cNvSpPr txBox="1"/>
          <p:nvPr/>
        </p:nvSpPr>
        <p:spPr>
          <a:xfrm>
            <a:off x="2519730" y="5578839"/>
            <a:ext cx="3942168"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latin typeface="+mj-lt"/>
              </a:rPr>
              <a:t>Campbell KM, Corral I, Infante Linares JL, </a:t>
            </a:r>
            <a:r>
              <a:rPr lang="en-US" sz="1400" dirty="0" err="1">
                <a:latin typeface="+mj-lt"/>
              </a:rPr>
              <a:t>Tumin</a:t>
            </a:r>
            <a:r>
              <a:rPr lang="en-US" sz="1400" dirty="0">
                <a:latin typeface="+mj-lt"/>
              </a:rPr>
              <a:t> D. </a:t>
            </a:r>
            <a:r>
              <a:rPr lang="en-US" sz="1400" b="1" dirty="0">
                <a:latin typeface="+mj-lt"/>
              </a:rPr>
              <a:t>Projected Estimates of African American Medical Graduates of Closed Historically Black Medical Schools</a:t>
            </a:r>
            <a:r>
              <a:rPr lang="en-US" sz="1400" dirty="0">
                <a:latin typeface="+mj-lt"/>
              </a:rPr>
              <a:t>. </a:t>
            </a:r>
            <a:r>
              <a:rPr lang="en-US" sz="1400" i="1" dirty="0">
                <a:latin typeface="+mj-lt"/>
              </a:rPr>
              <a:t>JAMA </a:t>
            </a:r>
            <a:r>
              <a:rPr lang="en-US" sz="1400" i="1" dirty="0" err="1">
                <a:latin typeface="+mj-lt"/>
              </a:rPr>
              <a:t>Netw</a:t>
            </a:r>
            <a:r>
              <a:rPr lang="en-US" sz="1400" i="1" dirty="0">
                <a:latin typeface="+mj-lt"/>
              </a:rPr>
              <a:t> Open.</a:t>
            </a:r>
            <a:r>
              <a:rPr lang="en-US" sz="1400" dirty="0">
                <a:latin typeface="+mj-lt"/>
              </a:rPr>
              <a:t> 2020; 3(8):e2015220. </a:t>
            </a:r>
          </a:p>
        </p:txBody>
      </p:sp>
      <p:sp>
        <p:nvSpPr>
          <p:cNvPr id="6" name="TextBox 5">
            <a:extLst>
              <a:ext uri="{FF2B5EF4-FFF2-40B4-BE49-F238E27FC236}">
                <a16:creationId xmlns:a16="http://schemas.microsoft.com/office/drawing/2014/main" id="{2AB5BA91-A56E-1166-6818-760C10FF976E}"/>
              </a:ext>
            </a:extLst>
          </p:cNvPr>
          <p:cNvSpPr txBox="1"/>
          <p:nvPr/>
        </p:nvSpPr>
        <p:spPr>
          <a:xfrm>
            <a:off x="7355652" y="5578839"/>
            <a:ext cx="3850733" cy="116955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400" dirty="0">
                <a:latin typeface="+mj-lt"/>
              </a:rPr>
              <a:t>Greenwood BN, Hardeman RR, Huang L, Sojourner A. </a:t>
            </a:r>
            <a:r>
              <a:rPr lang="en-US" sz="1400" b="1" dirty="0">
                <a:latin typeface="+mj-lt"/>
              </a:rPr>
              <a:t>Physician-patient racial concordance and disparities in birthing mortality for newborns</a:t>
            </a:r>
            <a:r>
              <a:rPr lang="en-US" sz="1400" dirty="0">
                <a:latin typeface="+mj-lt"/>
              </a:rPr>
              <a:t>. PNAS 2020; 117(35) 21194-21200</a:t>
            </a:r>
          </a:p>
        </p:txBody>
      </p:sp>
      <p:sp>
        <p:nvSpPr>
          <p:cNvPr id="10" name="Title 1">
            <a:extLst>
              <a:ext uri="{FF2B5EF4-FFF2-40B4-BE49-F238E27FC236}">
                <a16:creationId xmlns:a16="http://schemas.microsoft.com/office/drawing/2014/main" id="{499BB2E6-AA8B-47CE-07AD-BFC4FE097B0B}"/>
              </a:ext>
            </a:extLst>
          </p:cNvPr>
          <p:cNvSpPr txBox="1">
            <a:spLocks/>
          </p:cNvSpPr>
          <p:nvPr/>
        </p:nvSpPr>
        <p:spPr>
          <a:xfrm>
            <a:off x="858705" y="960264"/>
            <a:ext cx="11206386"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dirty="0"/>
              <a:t>Infant Mortality - How do policy decisions make a difference?</a:t>
            </a:r>
          </a:p>
        </p:txBody>
      </p:sp>
      <p:cxnSp>
        <p:nvCxnSpPr>
          <p:cNvPr id="7" name="Straight Arrow Connector 6">
            <a:extLst>
              <a:ext uri="{FF2B5EF4-FFF2-40B4-BE49-F238E27FC236}">
                <a16:creationId xmlns:a16="http://schemas.microsoft.com/office/drawing/2014/main" id="{FF7F280A-1FFE-9D4F-864F-893B27C715D0}"/>
              </a:ext>
            </a:extLst>
          </p:cNvPr>
          <p:cNvCxnSpPr>
            <a:cxnSpLocks/>
          </p:cNvCxnSpPr>
          <p:nvPr/>
        </p:nvCxnSpPr>
        <p:spPr>
          <a:xfrm>
            <a:off x="4490814" y="4903564"/>
            <a:ext cx="0" cy="587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D7C64C09-CC7C-1943-EB75-A7F8811F9541}"/>
              </a:ext>
            </a:extLst>
          </p:cNvPr>
          <p:cNvCxnSpPr>
            <a:cxnSpLocks/>
          </p:cNvCxnSpPr>
          <p:nvPr/>
        </p:nvCxnSpPr>
        <p:spPr>
          <a:xfrm>
            <a:off x="9291272" y="4903564"/>
            <a:ext cx="0" cy="58799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Slide Number Placeholder 1">
            <a:extLst>
              <a:ext uri="{FF2B5EF4-FFF2-40B4-BE49-F238E27FC236}">
                <a16:creationId xmlns:a16="http://schemas.microsoft.com/office/drawing/2014/main" id="{A0A3079C-671E-4650-0CE3-946672918A2B}"/>
              </a:ext>
            </a:extLst>
          </p:cNvPr>
          <p:cNvSpPr txBox="1">
            <a:spLocks/>
          </p:cNvSpPr>
          <p:nvPr/>
        </p:nvSpPr>
        <p:spPr>
          <a:xfrm>
            <a:off x="1" y="6400800"/>
            <a:ext cx="6096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000" dirty="0">
              <a:solidFill>
                <a:schemeClr val="bg1"/>
              </a:solidFill>
            </a:endParaRPr>
          </a:p>
          <a:p>
            <a:pPr algn="ctr"/>
            <a:fld id="{A4AE216E-30EE-794D-82EB-E7F5CCC91463}" type="slidenum">
              <a:rPr lang="en-US" sz="1000" smtClean="0">
                <a:solidFill>
                  <a:schemeClr val="bg1"/>
                </a:solidFill>
              </a:rPr>
              <a:pPr algn="ctr"/>
              <a:t>17</a:t>
            </a:fld>
            <a:endParaRPr lang="en-US" sz="1000" dirty="0">
              <a:solidFill>
                <a:schemeClr val="bg1"/>
              </a:solidFill>
            </a:endParaRPr>
          </a:p>
        </p:txBody>
      </p:sp>
    </p:spTree>
    <p:extLst>
      <p:ext uri="{BB962C8B-B14F-4D97-AF65-F5344CB8AC3E}">
        <p14:creationId xmlns:p14="http://schemas.microsoft.com/office/powerpoint/2010/main" val="29274373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E159-47E6-6F84-F32B-82E746534CB0}"/>
              </a:ext>
            </a:extLst>
          </p:cNvPr>
          <p:cNvSpPr/>
          <p:nvPr/>
        </p:nvSpPr>
        <p:spPr>
          <a:xfrm>
            <a:off x="594360" y="972458"/>
            <a:ext cx="11597640" cy="5885542"/>
          </a:xfrm>
          <a:prstGeom prst="rect">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C7F012B-AF05-B3E0-621D-9BC6AF02EE14}"/>
              </a:ext>
            </a:extLst>
          </p:cNvPr>
          <p:cNvSpPr/>
          <p:nvPr/>
        </p:nvSpPr>
        <p:spPr>
          <a:xfrm>
            <a:off x="3215640" y="2271304"/>
            <a:ext cx="5760720" cy="2315391"/>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600" b="1" dirty="0"/>
              <a:t>Law</a:t>
            </a:r>
          </a:p>
          <a:p>
            <a:pPr algn="ctr"/>
            <a:endParaRPr lang="en-US" sz="2600" b="1" dirty="0"/>
          </a:p>
          <a:p>
            <a:pPr algn="ctr"/>
            <a:endParaRPr lang="en-US" sz="2600" b="1" dirty="0"/>
          </a:p>
          <a:p>
            <a:pPr algn="ctr"/>
            <a:endParaRPr lang="en-US" sz="2600" b="1" dirty="0"/>
          </a:p>
          <a:p>
            <a:pPr algn="ctr"/>
            <a:endParaRPr lang="en-US" sz="2600" b="1" dirty="0"/>
          </a:p>
        </p:txBody>
      </p:sp>
      <p:sp>
        <p:nvSpPr>
          <p:cNvPr id="4" name="Title 3">
            <a:extLst>
              <a:ext uri="{FF2B5EF4-FFF2-40B4-BE49-F238E27FC236}">
                <a16:creationId xmlns:a16="http://schemas.microsoft.com/office/drawing/2014/main" id="{4AC8C781-BFCC-6EE5-2DAA-E22F15278733}"/>
              </a:ext>
            </a:extLst>
          </p:cNvPr>
          <p:cNvSpPr>
            <a:spLocks noGrp="1"/>
          </p:cNvSpPr>
          <p:nvPr>
            <p:ph type="title"/>
          </p:nvPr>
        </p:nvSpPr>
        <p:spPr>
          <a:xfrm>
            <a:off x="3215640" y="3715174"/>
            <a:ext cx="5760720" cy="400110"/>
          </a:xfrm>
        </p:spPr>
        <p:txBody>
          <a:bodyPr/>
          <a:lstStyle/>
          <a:p>
            <a:pPr algn="ctr"/>
            <a:r>
              <a:rPr lang="en-US" dirty="0">
                <a:solidFill>
                  <a:schemeClr val="bg1"/>
                </a:solidFill>
              </a:rPr>
              <a:t>Voting                Health</a:t>
            </a:r>
          </a:p>
        </p:txBody>
      </p:sp>
      <p:sp>
        <p:nvSpPr>
          <p:cNvPr id="2" name="Left-Right Arrow 1">
            <a:extLst>
              <a:ext uri="{FF2B5EF4-FFF2-40B4-BE49-F238E27FC236}">
                <a16:creationId xmlns:a16="http://schemas.microsoft.com/office/drawing/2014/main" id="{60822253-14E4-41D7-32D2-875B244934D9}"/>
              </a:ext>
            </a:extLst>
          </p:cNvPr>
          <p:cNvSpPr/>
          <p:nvPr/>
        </p:nvSpPr>
        <p:spPr>
          <a:xfrm rot="19050903" flipV="1">
            <a:off x="4971665" y="3048020"/>
            <a:ext cx="907302" cy="437940"/>
          </a:xfrm>
          <a:prstGeom prst="lef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Right Arrow 4">
            <a:extLst>
              <a:ext uri="{FF2B5EF4-FFF2-40B4-BE49-F238E27FC236}">
                <a16:creationId xmlns:a16="http://schemas.microsoft.com/office/drawing/2014/main" id="{7D60A4B6-0D5D-A199-2E2A-2487DE180245}"/>
              </a:ext>
            </a:extLst>
          </p:cNvPr>
          <p:cNvSpPr/>
          <p:nvPr/>
        </p:nvSpPr>
        <p:spPr>
          <a:xfrm rot="10800000" flipV="1">
            <a:off x="5598657" y="3700572"/>
            <a:ext cx="964878" cy="437940"/>
          </a:xfrm>
          <a:prstGeom prst="lef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Left-Right Arrow 8">
            <a:extLst>
              <a:ext uri="{FF2B5EF4-FFF2-40B4-BE49-F238E27FC236}">
                <a16:creationId xmlns:a16="http://schemas.microsoft.com/office/drawing/2014/main" id="{ED4396A6-7B0C-8B8C-C82F-874C00BE16F3}"/>
              </a:ext>
            </a:extLst>
          </p:cNvPr>
          <p:cNvSpPr/>
          <p:nvPr/>
        </p:nvSpPr>
        <p:spPr>
          <a:xfrm rot="13646802" flipV="1">
            <a:off x="6236146" y="3062410"/>
            <a:ext cx="907302" cy="437940"/>
          </a:xfrm>
          <a:prstGeom prst="leftRightArrow">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190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6C16A-4690-A865-6A3D-9F418EADDEF4}"/>
              </a:ext>
            </a:extLst>
          </p:cNvPr>
          <p:cNvSpPr>
            <a:spLocks noGrp="1"/>
          </p:cNvSpPr>
          <p:nvPr>
            <p:ph type="title"/>
          </p:nvPr>
        </p:nvSpPr>
        <p:spPr>
          <a:xfrm>
            <a:off x="1264348" y="1831428"/>
            <a:ext cx="10594848" cy="430887"/>
          </a:xfrm>
        </p:spPr>
        <p:txBody>
          <a:bodyPr/>
          <a:lstStyle/>
          <a:p>
            <a:pPr algn="ctr"/>
            <a:r>
              <a:rPr lang="en-US" sz="2800" dirty="0"/>
              <a:t>What health outcomes are linked to voter turnout?</a:t>
            </a:r>
          </a:p>
        </p:txBody>
      </p:sp>
      <p:pic>
        <p:nvPicPr>
          <p:cNvPr id="7" name="Picture 6" descr="Wooden blocks with question marks">
            <a:extLst>
              <a:ext uri="{FF2B5EF4-FFF2-40B4-BE49-F238E27FC236}">
                <a16:creationId xmlns:a16="http://schemas.microsoft.com/office/drawing/2014/main" id="{B8A89BDC-3E5D-5C09-7BF0-FCFC7023E20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584960" y="2448418"/>
            <a:ext cx="9953625" cy="3195637"/>
          </a:xfrm>
          <a:prstGeom prst="rect">
            <a:avLst/>
          </a:prstGeom>
          <a:noFill/>
        </p:spPr>
      </p:pic>
    </p:spTree>
    <p:extLst>
      <p:ext uri="{BB962C8B-B14F-4D97-AF65-F5344CB8AC3E}">
        <p14:creationId xmlns:p14="http://schemas.microsoft.com/office/powerpoint/2010/main" val="28896049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3"/>
          </p:nvPr>
        </p:nvSpPr>
        <p:spPr>
          <a:xfrm>
            <a:off x="1464351" y="1702345"/>
            <a:ext cx="9662828" cy="1403925"/>
          </a:xfrm>
        </p:spPr>
        <p:txBody>
          <a:bodyPr>
            <a:normAutofit/>
          </a:bodyPr>
          <a:lstStyle/>
          <a:p>
            <a:r>
              <a:rPr lang="en-US" sz="2000" dirty="0"/>
              <a:t>Through our National Office and five Region Offices, the Network provides legal technical assistance, consulting, trainings and resources to local, state, and national health agencies and organizations across the United States. </a:t>
            </a:r>
          </a:p>
        </p:txBody>
      </p:sp>
      <p:sp>
        <p:nvSpPr>
          <p:cNvPr id="10" name="object 5" descr="A map of the United States showing regional groupings"/>
          <p:cNvSpPr/>
          <p:nvPr/>
        </p:nvSpPr>
        <p:spPr>
          <a:xfrm>
            <a:off x="1464351" y="2973689"/>
            <a:ext cx="4722469" cy="2181965"/>
          </a:xfrm>
          <a:prstGeom prst="rect">
            <a:avLst/>
          </a:prstGeom>
          <a:blipFill>
            <a:blip r:embed="rId3" cstate="screen">
              <a:extLst>
                <a:ext uri="{28A0092B-C50C-407E-A947-70E740481C1C}">
                  <a14:useLocalDpi xmlns:a14="http://schemas.microsoft.com/office/drawing/2010/main"/>
                </a:ext>
              </a:extLst>
            </a:blip>
            <a:stretch>
              <a:fillRect/>
            </a:stretch>
          </a:blipFill>
        </p:spPr>
        <p:txBody>
          <a:bodyPr wrap="square" lIns="0" tIns="0" rIns="0" bIns="0" rtlCol="0"/>
          <a:lstStyle/>
          <a:p>
            <a:endParaRPr dirty="0"/>
          </a:p>
        </p:txBody>
      </p:sp>
      <p:sp>
        <p:nvSpPr>
          <p:cNvPr id="7" name="TextBox 6">
            <a:extLst>
              <a:ext uri="{FF2B5EF4-FFF2-40B4-BE49-F238E27FC236}">
                <a16:creationId xmlns:a16="http://schemas.microsoft.com/office/drawing/2014/main" id="{7DC599A0-F466-56B0-E630-8C64C666FD2A}"/>
              </a:ext>
            </a:extLst>
          </p:cNvPr>
          <p:cNvSpPr txBox="1"/>
          <p:nvPr/>
        </p:nvSpPr>
        <p:spPr>
          <a:xfrm>
            <a:off x="6471565" y="2966672"/>
            <a:ext cx="5238935" cy="2246769"/>
          </a:xfrm>
          <a:prstGeom prst="rect">
            <a:avLst/>
          </a:prstGeom>
          <a:noFill/>
        </p:spPr>
        <p:txBody>
          <a:bodyPr wrap="none" rtlCol="0">
            <a:spAutoFit/>
          </a:bodyPr>
          <a:lstStyle/>
          <a:p>
            <a:pPr>
              <a:spcAft>
                <a:spcPts val="600"/>
              </a:spcAft>
            </a:pPr>
            <a:r>
              <a:rPr lang="en-US" sz="2400" b="1" dirty="0"/>
              <a:t>What we do:</a:t>
            </a:r>
          </a:p>
          <a:p>
            <a:pPr marL="342900" indent="-342900">
              <a:spcAft>
                <a:spcPts val="600"/>
              </a:spcAft>
              <a:buFont typeface="Arial" panose="020B0604020202020204" pitchFamily="34" charset="0"/>
              <a:buChar char="•"/>
            </a:pPr>
            <a:r>
              <a:rPr lang="en-US" sz="2400" dirty="0"/>
              <a:t>Strategic Consultation &amp; Guidance</a:t>
            </a:r>
          </a:p>
          <a:p>
            <a:pPr marL="342900" indent="-342900">
              <a:spcAft>
                <a:spcPts val="600"/>
              </a:spcAft>
              <a:buFont typeface="Arial" panose="020B0604020202020204" pitchFamily="34" charset="0"/>
              <a:buChar char="•"/>
            </a:pPr>
            <a:r>
              <a:rPr lang="en-US" sz="2400" dirty="0"/>
              <a:t>Knowledge Building &amp; Training</a:t>
            </a:r>
          </a:p>
          <a:p>
            <a:pPr marL="342900" indent="-342900">
              <a:spcAft>
                <a:spcPts val="600"/>
              </a:spcAft>
              <a:buFont typeface="Arial" panose="020B0604020202020204" pitchFamily="34" charset="0"/>
              <a:buChar char="•"/>
            </a:pPr>
            <a:r>
              <a:rPr lang="en-US" sz="2400" dirty="0"/>
              <a:t>Research &amp; Analysis</a:t>
            </a:r>
          </a:p>
          <a:p>
            <a:pPr marL="342900" indent="-342900">
              <a:spcAft>
                <a:spcPts val="600"/>
              </a:spcAft>
              <a:buFont typeface="Arial" panose="020B0604020202020204" pitchFamily="34" charset="0"/>
              <a:buChar char="•"/>
            </a:pPr>
            <a:r>
              <a:rPr lang="en-US" sz="2400" dirty="0"/>
              <a:t>Awareness Building &amp; Connection</a:t>
            </a:r>
          </a:p>
        </p:txBody>
      </p:sp>
      <p:sp>
        <p:nvSpPr>
          <p:cNvPr id="12" name="Title 1">
            <a:extLst>
              <a:ext uri="{FF2B5EF4-FFF2-40B4-BE49-F238E27FC236}">
                <a16:creationId xmlns:a16="http://schemas.microsoft.com/office/drawing/2014/main" id="{3C3EA093-C412-C13B-7733-A93726B181A9}"/>
              </a:ext>
            </a:extLst>
          </p:cNvPr>
          <p:cNvSpPr>
            <a:spLocks noGrp="1"/>
          </p:cNvSpPr>
          <p:nvPr>
            <p:ph type="title"/>
          </p:nvPr>
        </p:nvSpPr>
        <p:spPr>
          <a:xfrm>
            <a:off x="1464351" y="1119374"/>
            <a:ext cx="7928536" cy="400110"/>
          </a:xfrm>
        </p:spPr>
        <p:txBody>
          <a:bodyPr/>
          <a:lstStyle/>
          <a:p>
            <a:r>
              <a:rPr lang="en-US" dirty="0">
                <a:solidFill>
                  <a:schemeClr val="bg2"/>
                </a:solidFill>
              </a:rPr>
              <a:t> </a:t>
            </a:r>
            <a:r>
              <a:rPr lang="en-US" sz="2400" dirty="0">
                <a:solidFill>
                  <a:schemeClr val="bg2"/>
                </a:solidFill>
              </a:rPr>
              <a:t>About the Network for Public Health Law</a:t>
            </a:r>
          </a:p>
        </p:txBody>
      </p:sp>
    </p:spTree>
    <p:extLst>
      <p:ext uri="{BB962C8B-B14F-4D97-AF65-F5344CB8AC3E}">
        <p14:creationId xmlns:p14="http://schemas.microsoft.com/office/powerpoint/2010/main" val="39339076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E3366060-4090-534D-903F-95856AFA47C4}"/>
              </a:ext>
            </a:extLst>
          </p:cNvPr>
          <p:cNvSpPr>
            <a:spLocks noGrp="1"/>
          </p:cNvSpPr>
          <p:nvPr>
            <p:ph type="title"/>
          </p:nvPr>
        </p:nvSpPr>
        <p:spPr>
          <a:xfrm>
            <a:off x="973333" y="1393907"/>
            <a:ext cx="5122667" cy="5138637"/>
          </a:xfrm>
        </p:spPr>
        <p:txBody>
          <a:bodyPr spcFirstLastPara="1" vert="horz" wrap="square" lIns="121900" tIns="121900" rIns="121900" bIns="121900" rtlCol="0" anchor="t" anchorCtr="0">
            <a:normAutofit/>
          </a:bodyPr>
          <a:lstStyle/>
          <a:p>
            <a:pPr>
              <a:lnSpc>
                <a:spcPct val="90000"/>
              </a:lnSpc>
            </a:pPr>
            <a:r>
              <a:rPr lang="en-US" sz="3600" dirty="0"/>
              <a:t>What is the relationship between voting and health?</a:t>
            </a:r>
            <a:endParaRPr lang="en-US" b="0" i="0" u="none" strike="noStrike" cap="none" dirty="0">
              <a:latin typeface="Raleway"/>
              <a:ea typeface="Raleway"/>
              <a:cs typeface="Raleway"/>
              <a:sym typeface="Raleway"/>
            </a:endParaRPr>
          </a:p>
        </p:txBody>
      </p:sp>
      <p:sp>
        <p:nvSpPr>
          <p:cNvPr id="6" name="Rectangle 5">
            <a:extLst>
              <a:ext uri="{FF2B5EF4-FFF2-40B4-BE49-F238E27FC236}">
                <a16:creationId xmlns:a16="http://schemas.microsoft.com/office/drawing/2014/main" id="{A49B84D8-6FAA-344B-97A0-F04164F312B8}"/>
              </a:ext>
            </a:extLst>
          </p:cNvPr>
          <p:cNvSpPr/>
          <p:nvPr/>
        </p:nvSpPr>
        <p:spPr>
          <a:xfrm>
            <a:off x="6096000" y="1393906"/>
            <a:ext cx="5122667" cy="5317789"/>
          </a:xfrm>
          <a:prstGeom prst="rect">
            <a:avLst/>
          </a:prstGeom>
          <a:noFill/>
          <a:ln>
            <a:noFill/>
          </a:ln>
        </p:spPr>
        <p:txBody>
          <a:bodyPr spcFirstLastPara="1" wrap="square" lIns="121900" tIns="121900" rIns="121900" bIns="121900" anchor="t" anchorCtr="0">
            <a:normAutofit fontScale="92500" lnSpcReduction="10000"/>
          </a:bodyPr>
          <a:lstStyle/>
          <a:p>
            <a:pPr marL="194729">
              <a:lnSpc>
                <a:spcPct val="105000"/>
              </a:lnSpc>
              <a:spcAft>
                <a:spcPts val="800"/>
              </a:spcAft>
              <a:buClr>
                <a:schemeClr val="accent1"/>
              </a:buClr>
              <a:buSzPts val="1300"/>
            </a:pPr>
            <a:r>
              <a:rPr lang="en-US" sz="2400" dirty="0">
                <a:latin typeface="Raleway"/>
                <a:ea typeface="Raleway"/>
                <a:cs typeface="Raleway"/>
                <a:sym typeface="Raleway"/>
              </a:rPr>
              <a:t>Health indicators associated with civic engagement or voting</a:t>
            </a:r>
            <a:endParaRPr lang="en-US" sz="2400" dirty="0">
              <a:solidFill>
                <a:srgbClr val="166A5F"/>
              </a:solidFill>
              <a:latin typeface="Lato"/>
              <a:ea typeface="Lato"/>
              <a:cs typeface="Lato"/>
              <a:sym typeface="Lato"/>
            </a:endParaRPr>
          </a:p>
          <a:p>
            <a:pPr marL="537629" indent="-342900">
              <a:lnSpc>
                <a:spcPct val="105000"/>
              </a:lnSpc>
              <a:spcAft>
                <a:spcPts val="800"/>
              </a:spcAft>
              <a:buClr>
                <a:schemeClr val="accent1"/>
              </a:buClr>
              <a:buSzPts val="1300"/>
              <a:buFont typeface="Wingdings" pitchFamily="2" charset="2"/>
              <a:buChar char="§"/>
            </a:pPr>
            <a:r>
              <a:rPr lang="en-US" sz="2400" dirty="0">
                <a:solidFill>
                  <a:srgbClr val="166A5F"/>
                </a:solidFill>
                <a:latin typeface="Lato"/>
                <a:ea typeface="Lato"/>
                <a:cs typeface="Lato"/>
                <a:sym typeface="Lato"/>
              </a:rPr>
              <a:t>S</a:t>
            </a:r>
            <a:r>
              <a:rPr lang="en-US" sz="2133" dirty="0">
                <a:solidFill>
                  <a:srgbClr val="166A5F"/>
                </a:solidFill>
                <a:latin typeface="Lato"/>
                <a:ea typeface="Lato"/>
                <a:cs typeface="Lato"/>
                <a:sym typeface="Lato"/>
              </a:rPr>
              <a:t>elf-rated health &amp; mental health</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Self-reported chronic health condition</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Self-reported disability preventing work</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Disability status</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Use of healthcare services</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Health risk behaviors like smoking</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Life expectancy &amp; mortality rates</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Income level</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Education level</a:t>
            </a:r>
          </a:p>
          <a:p>
            <a:pPr marL="537629" indent="-342900">
              <a:lnSpc>
                <a:spcPct val="105000"/>
              </a:lnSpc>
              <a:spcAft>
                <a:spcPts val="800"/>
              </a:spcAft>
              <a:buClr>
                <a:schemeClr val="accent1"/>
              </a:buClr>
              <a:buSzPts val="1300"/>
              <a:buFont typeface="Wingdings" pitchFamily="2" charset="2"/>
              <a:buChar char="§"/>
            </a:pPr>
            <a:r>
              <a:rPr lang="en-US" sz="2133" dirty="0">
                <a:solidFill>
                  <a:srgbClr val="166A5F"/>
                </a:solidFill>
                <a:latin typeface="Lato"/>
                <a:ea typeface="Lato"/>
                <a:cs typeface="Lato"/>
                <a:sym typeface="Lato"/>
              </a:rPr>
              <a:t>Neighborhood safety</a:t>
            </a:r>
            <a:endParaRPr lang="en-US" sz="2400" dirty="0">
              <a:solidFill>
                <a:schemeClr val="accent1"/>
              </a:solidFill>
              <a:latin typeface="Lato"/>
              <a:ea typeface="Lato"/>
              <a:cs typeface="Lato"/>
              <a:sym typeface="Lato"/>
            </a:endParaRPr>
          </a:p>
          <a:p>
            <a:pPr marL="609585" indent="-414856">
              <a:lnSpc>
                <a:spcPct val="105000"/>
              </a:lnSpc>
              <a:spcAft>
                <a:spcPts val="800"/>
              </a:spcAft>
              <a:buClr>
                <a:schemeClr val="accent1"/>
              </a:buClr>
              <a:buSzPts val="1300"/>
              <a:buFont typeface="Lato"/>
              <a:buChar char="●"/>
            </a:pPr>
            <a:endParaRPr lang="en-US" sz="2400" dirty="0">
              <a:solidFill>
                <a:schemeClr val="accent1"/>
              </a:solidFill>
              <a:latin typeface="Lato"/>
              <a:ea typeface="Lato"/>
              <a:cs typeface="Lato"/>
              <a:sym typeface="Lato"/>
            </a:endParaRPr>
          </a:p>
        </p:txBody>
      </p:sp>
      <p:pic>
        <p:nvPicPr>
          <p:cNvPr id="4" name="Picture 3" descr="Metallic spheres connected in mesh">
            <a:extLst>
              <a:ext uri="{FF2B5EF4-FFF2-40B4-BE49-F238E27FC236}">
                <a16:creationId xmlns:a16="http://schemas.microsoft.com/office/drawing/2014/main" id="{B3F89E81-0C13-A0B3-D15E-F6B1A51B08E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73333" y="3120768"/>
            <a:ext cx="5122667" cy="3411776"/>
          </a:xfrm>
          <a:prstGeom prst="rect">
            <a:avLst/>
          </a:prstGeom>
        </p:spPr>
      </p:pic>
      <p:sp>
        <p:nvSpPr>
          <p:cNvPr id="8" name="Slide Number Placeholder 8">
            <a:extLst>
              <a:ext uri="{FF2B5EF4-FFF2-40B4-BE49-F238E27FC236}">
                <a16:creationId xmlns:a16="http://schemas.microsoft.com/office/drawing/2014/main" id="{3F3356D3-3D5E-DBC0-98A6-01CB1923FDE6}"/>
              </a:ext>
            </a:extLst>
          </p:cNvPr>
          <p:cNvSpPr txBox="1">
            <a:spLocks/>
          </p:cNvSpPr>
          <p:nvPr/>
        </p:nvSpPr>
        <p:spPr>
          <a:xfrm>
            <a:off x="1" y="6400800"/>
            <a:ext cx="609600" cy="457200"/>
          </a:xfrm>
          <a:prstGeom prst="rect">
            <a:avLst/>
          </a:prstGeom>
        </p:spPr>
        <p:txBody>
          <a:bodyPr spcFirstLastPara="1" vert="horz" wrap="square" lIns="91425" tIns="91425" rIns="91425" bIns="91425" rtlCol="0" anchor="ctr" anchorCtr="0">
            <a:normAutofit/>
          </a:bodyPr>
          <a:lstStyle>
            <a:defPPr>
              <a:defRPr lang="en-US"/>
            </a:defPPr>
            <a:lvl1pPr marL="0" lvl="0" algn="ctr" defTabSz="457200" rtl="0" eaLnBrk="1" latinLnBrk="0" hangingPunct="1">
              <a:buNone/>
              <a:defRPr sz="1000" kern="1200">
                <a:solidFill>
                  <a:schemeClr val="bg1"/>
                </a:solidFill>
                <a:latin typeface="Arial"/>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A4AE216E-30EE-794D-82EB-E7F5CCC91463}" type="slidenum">
              <a:rPr lang="en-US" smtClean="0"/>
              <a:pPr/>
              <a:t>20</a:t>
            </a:fld>
            <a:endParaRPr lang="en-US" dirty="0"/>
          </a:p>
        </p:txBody>
      </p:sp>
    </p:spTree>
    <p:extLst>
      <p:ext uri="{BB962C8B-B14F-4D97-AF65-F5344CB8AC3E}">
        <p14:creationId xmlns:p14="http://schemas.microsoft.com/office/powerpoint/2010/main" val="1121935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16" name="Google Shape;116;p15"/>
          <p:cNvSpPr txBox="1">
            <a:spLocks noGrp="1"/>
          </p:cNvSpPr>
          <p:nvPr>
            <p:ph type="title"/>
          </p:nvPr>
        </p:nvSpPr>
        <p:spPr>
          <a:xfrm>
            <a:off x="859323" y="1104505"/>
            <a:ext cx="11016504" cy="1015520"/>
          </a:xfrm>
          <a:prstGeom prst="rect">
            <a:avLst/>
          </a:prstGeom>
        </p:spPr>
        <p:txBody>
          <a:bodyPr spcFirstLastPara="1" vert="horz" wrap="square" lIns="121900" tIns="121900" rIns="121900" bIns="121900" rtlCol="0" anchor="t" anchorCtr="0">
            <a:normAutofit/>
          </a:bodyPr>
          <a:lstStyle/>
          <a:p>
            <a:pPr algn="ctr">
              <a:buClr>
                <a:schemeClr val="dk2"/>
              </a:buClr>
              <a:buSzPct val="42307"/>
            </a:pPr>
            <a:r>
              <a:rPr lang="en" dirty="0"/>
              <a:t>Health and Democracy are Interdependent</a:t>
            </a:r>
            <a:endParaRPr dirty="0"/>
          </a:p>
        </p:txBody>
      </p:sp>
      <p:graphicFrame>
        <p:nvGraphicFramePr>
          <p:cNvPr id="14" name="Diagram 13">
            <a:extLst>
              <a:ext uri="{FF2B5EF4-FFF2-40B4-BE49-F238E27FC236}">
                <a16:creationId xmlns:a16="http://schemas.microsoft.com/office/drawing/2014/main" id="{40846119-5722-D5A7-CA7C-6240BBD447BD}"/>
              </a:ext>
            </a:extLst>
          </p:cNvPr>
          <p:cNvGraphicFramePr/>
          <p:nvPr>
            <p:extLst>
              <p:ext uri="{D42A27DB-BD31-4B8C-83A1-F6EECF244321}">
                <p14:modId xmlns:p14="http://schemas.microsoft.com/office/powerpoint/2010/main" val="3171551986"/>
              </p:ext>
            </p:extLst>
          </p:nvPr>
        </p:nvGraphicFramePr>
        <p:xfrm>
          <a:off x="2432436" y="2071461"/>
          <a:ext cx="7327128" cy="4680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8">
            <a:extLst>
              <a:ext uri="{FF2B5EF4-FFF2-40B4-BE49-F238E27FC236}">
                <a16:creationId xmlns:a16="http://schemas.microsoft.com/office/drawing/2014/main" id="{638AF5C9-EBD6-3036-0770-A05F94891D4C}"/>
              </a:ext>
            </a:extLst>
          </p:cNvPr>
          <p:cNvSpPr txBox="1">
            <a:spLocks/>
          </p:cNvSpPr>
          <p:nvPr/>
        </p:nvSpPr>
        <p:spPr>
          <a:xfrm>
            <a:off x="1" y="6400800"/>
            <a:ext cx="609600" cy="457200"/>
          </a:xfrm>
          <a:prstGeom prst="rect">
            <a:avLst/>
          </a:prstGeom>
        </p:spPr>
        <p:txBody>
          <a:bodyPr spcFirstLastPara="1" vert="horz" wrap="square" lIns="91425" tIns="91425" rIns="91425" bIns="91425" rtlCol="0" anchor="ctr" anchorCtr="0">
            <a:normAutofit/>
          </a:bodyPr>
          <a:lstStyle>
            <a:defPPr>
              <a:defRPr lang="en-US"/>
            </a:defPPr>
            <a:lvl1pPr marL="0" lvl="0" algn="ctr" defTabSz="457200" rtl="0" eaLnBrk="1" latinLnBrk="0" hangingPunct="1">
              <a:buNone/>
              <a:defRPr sz="1000" kern="1200">
                <a:solidFill>
                  <a:schemeClr val="bg1"/>
                </a:solidFill>
                <a:latin typeface="Arial"/>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A4AE216E-30EE-794D-82EB-E7F5CCC91463}" type="slidenum">
              <a:rPr lang="en-US" smtClean="0"/>
              <a:pPr/>
              <a:t>21</a:t>
            </a:fld>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B53C298-A3F2-E04A-B265-FF225D110DD4}"/>
              </a:ext>
            </a:extLst>
          </p:cNvPr>
          <p:cNvSpPr txBox="1"/>
          <p:nvPr/>
        </p:nvSpPr>
        <p:spPr>
          <a:xfrm>
            <a:off x="6203129" y="5561176"/>
            <a:ext cx="5723260" cy="830997"/>
          </a:xfrm>
          <a:prstGeom prst="rect">
            <a:avLst/>
          </a:prstGeom>
          <a:noFill/>
        </p:spPr>
        <p:txBody>
          <a:bodyPr wrap="square" rtlCol="0">
            <a:spAutoFit/>
          </a:bodyPr>
          <a:lstStyle/>
          <a:p>
            <a:r>
              <a:rPr lang="en-US" sz="1600" dirty="0"/>
              <a:t>Scot </a:t>
            </a:r>
            <a:r>
              <a:rPr lang="en-US" sz="1600" dirty="0" err="1"/>
              <a:t>Schraufnagel</a:t>
            </a:r>
            <a:r>
              <a:rPr lang="en-US" sz="1600" dirty="0"/>
              <a:t>, Michael J. </a:t>
            </a:r>
            <a:r>
              <a:rPr lang="en-US" sz="1600" dirty="0" err="1"/>
              <a:t>Pomante</a:t>
            </a:r>
            <a:r>
              <a:rPr lang="en-US" sz="1600" dirty="0"/>
              <a:t> II, and Quan Li. Election Law Journal: Rules, Politics, and Policy. Dec 2020. 503-509.</a:t>
            </a:r>
          </a:p>
        </p:txBody>
      </p:sp>
      <p:sp>
        <p:nvSpPr>
          <p:cNvPr id="3" name="TextBox 2">
            <a:extLst>
              <a:ext uri="{FF2B5EF4-FFF2-40B4-BE49-F238E27FC236}">
                <a16:creationId xmlns:a16="http://schemas.microsoft.com/office/drawing/2014/main" id="{1F02873F-79A0-3885-9C06-0E891E11B933}"/>
              </a:ext>
            </a:extLst>
          </p:cNvPr>
          <p:cNvSpPr txBox="1"/>
          <p:nvPr/>
        </p:nvSpPr>
        <p:spPr>
          <a:xfrm>
            <a:off x="6203129" y="1248272"/>
            <a:ext cx="5847724" cy="3539430"/>
          </a:xfrm>
          <a:prstGeom prst="rect">
            <a:avLst/>
          </a:prstGeom>
          <a:noFill/>
        </p:spPr>
        <p:txBody>
          <a:bodyPr wrap="square" rtlCol="0">
            <a:spAutoFit/>
          </a:bodyPr>
          <a:lstStyle/>
          <a:p>
            <a:r>
              <a:rPr lang="en-US" sz="2800" b="1" dirty="0"/>
              <a:t>Cost of Voting in the American States: 2020</a:t>
            </a:r>
          </a:p>
          <a:p>
            <a:endParaRPr lang="en-US" sz="2800" b="1" dirty="0"/>
          </a:p>
          <a:p>
            <a:r>
              <a:rPr lang="en-US" sz="2800" dirty="0"/>
              <a:t>The cost of voting refers to the </a:t>
            </a:r>
            <a:r>
              <a:rPr lang="en-US" sz="2800" dirty="0">
                <a:solidFill>
                  <a:srgbClr val="7030A0"/>
                </a:solidFill>
              </a:rPr>
              <a:t>time and effort associated with casting a vote</a:t>
            </a:r>
            <a:r>
              <a:rPr lang="en-US" sz="2800" dirty="0"/>
              <a:t> and is intended to characterize the overall electoral climate in each state.</a:t>
            </a:r>
          </a:p>
        </p:txBody>
      </p:sp>
      <p:sp>
        <p:nvSpPr>
          <p:cNvPr id="7" name="TextBox 6">
            <a:extLst>
              <a:ext uri="{FF2B5EF4-FFF2-40B4-BE49-F238E27FC236}">
                <a16:creationId xmlns:a16="http://schemas.microsoft.com/office/drawing/2014/main" id="{B8CF117D-7172-4613-5FA2-2B268B632947}"/>
              </a:ext>
            </a:extLst>
          </p:cNvPr>
          <p:cNvSpPr txBox="1"/>
          <p:nvPr/>
        </p:nvSpPr>
        <p:spPr>
          <a:xfrm>
            <a:off x="975244" y="1115099"/>
            <a:ext cx="4252639" cy="369332"/>
          </a:xfrm>
          <a:prstGeom prst="rect">
            <a:avLst/>
          </a:prstGeom>
          <a:noFill/>
        </p:spPr>
        <p:txBody>
          <a:bodyPr wrap="none" rtlCol="0">
            <a:spAutoFit/>
          </a:bodyPr>
          <a:lstStyle/>
          <a:p>
            <a:r>
              <a:rPr lang="en-US" dirty="0"/>
              <a:t>Cost of Voting Index Scores by State (2020)</a:t>
            </a:r>
          </a:p>
        </p:txBody>
      </p:sp>
      <p:graphicFrame>
        <p:nvGraphicFramePr>
          <p:cNvPr id="10" name="Chart 9"/>
          <p:cNvGraphicFramePr/>
          <p:nvPr/>
        </p:nvGraphicFramePr>
        <p:xfrm>
          <a:off x="935538" y="1484431"/>
          <a:ext cx="5060130" cy="4987662"/>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a:extLst>
              <a:ext uri="{FF2B5EF4-FFF2-40B4-BE49-F238E27FC236}">
                <a16:creationId xmlns:a16="http://schemas.microsoft.com/office/drawing/2014/main" id="{3BDA2473-23E8-5184-3181-9AA04DEA8A22}"/>
              </a:ext>
            </a:extLst>
          </p:cNvPr>
          <p:cNvSpPr txBox="1"/>
          <p:nvPr/>
        </p:nvSpPr>
        <p:spPr>
          <a:xfrm rot="16200000">
            <a:off x="344355" y="3793596"/>
            <a:ext cx="740908" cy="369332"/>
          </a:xfrm>
          <a:prstGeom prst="rect">
            <a:avLst/>
          </a:prstGeom>
          <a:noFill/>
        </p:spPr>
        <p:txBody>
          <a:bodyPr wrap="none" rtlCol="0">
            <a:spAutoFit/>
          </a:bodyPr>
          <a:lstStyle/>
          <a:p>
            <a:r>
              <a:rPr lang="en-US" dirty="0"/>
              <a:t>States</a:t>
            </a:r>
          </a:p>
        </p:txBody>
      </p:sp>
      <p:sp>
        <p:nvSpPr>
          <p:cNvPr id="5" name="TextBox 4">
            <a:extLst>
              <a:ext uri="{FF2B5EF4-FFF2-40B4-BE49-F238E27FC236}">
                <a16:creationId xmlns:a16="http://schemas.microsoft.com/office/drawing/2014/main" id="{70ECD0CC-0630-7E1A-C8EC-20B8BEC721B5}"/>
              </a:ext>
            </a:extLst>
          </p:cNvPr>
          <p:cNvSpPr txBox="1"/>
          <p:nvPr/>
        </p:nvSpPr>
        <p:spPr>
          <a:xfrm>
            <a:off x="2182883" y="6398384"/>
            <a:ext cx="1837362" cy="369332"/>
          </a:xfrm>
          <a:prstGeom prst="rect">
            <a:avLst/>
          </a:prstGeom>
          <a:noFill/>
        </p:spPr>
        <p:txBody>
          <a:bodyPr wrap="none" rtlCol="0">
            <a:spAutoFit/>
          </a:bodyPr>
          <a:lstStyle/>
          <a:p>
            <a:r>
              <a:rPr lang="en-US" dirty="0"/>
              <a:t>COVI Index Value</a:t>
            </a:r>
          </a:p>
        </p:txBody>
      </p:sp>
      <p:sp>
        <p:nvSpPr>
          <p:cNvPr id="11" name="Slide Number Placeholder 8">
            <a:extLst>
              <a:ext uri="{FF2B5EF4-FFF2-40B4-BE49-F238E27FC236}">
                <a16:creationId xmlns:a16="http://schemas.microsoft.com/office/drawing/2014/main" id="{4F14B96A-3956-4850-96C1-CEF5B118740E}"/>
              </a:ext>
            </a:extLst>
          </p:cNvPr>
          <p:cNvSpPr txBox="1">
            <a:spLocks/>
          </p:cNvSpPr>
          <p:nvPr/>
        </p:nvSpPr>
        <p:spPr>
          <a:xfrm>
            <a:off x="1" y="6400800"/>
            <a:ext cx="609600" cy="457200"/>
          </a:xfrm>
          <a:prstGeom prst="rect">
            <a:avLst/>
          </a:prstGeom>
        </p:spPr>
        <p:txBody>
          <a:bodyPr spcFirstLastPara="1" vert="horz" wrap="square" lIns="91425" tIns="91425" rIns="91425" bIns="91425" rtlCol="0" anchor="ctr" anchorCtr="0">
            <a:normAutofit/>
          </a:bodyPr>
          <a:lstStyle>
            <a:defPPr>
              <a:defRPr lang="en-US"/>
            </a:defPPr>
            <a:lvl1pPr marL="0" lvl="0" algn="ctr" defTabSz="457200" rtl="0" eaLnBrk="1" latinLnBrk="0" hangingPunct="1">
              <a:buNone/>
              <a:defRPr sz="1000" kern="1200">
                <a:solidFill>
                  <a:schemeClr val="bg1"/>
                </a:solidFill>
                <a:latin typeface="Arial"/>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A4AE216E-30EE-794D-82EB-E7F5CCC91463}" type="slidenum">
              <a:rPr lang="en-US" smtClean="0"/>
              <a:pPr/>
              <a:t>22</a:t>
            </a:fld>
            <a:endParaRPr lang="en-US" dirty="0"/>
          </a:p>
        </p:txBody>
      </p:sp>
    </p:spTree>
    <p:extLst>
      <p:ext uri="{BB962C8B-B14F-4D97-AF65-F5344CB8AC3E}">
        <p14:creationId xmlns:p14="http://schemas.microsoft.com/office/powerpoint/2010/main" val="2872735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60CBDC-BFF7-F646-9C2F-C9C689A95498}"/>
              </a:ext>
            </a:extLst>
          </p:cNvPr>
          <p:cNvSpPr>
            <a:spLocks noGrp="1"/>
          </p:cNvSpPr>
          <p:nvPr>
            <p:ph type="title"/>
          </p:nvPr>
        </p:nvSpPr>
        <p:spPr>
          <a:xfrm>
            <a:off x="760449" y="1231987"/>
            <a:ext cx="10987087" cy="742114"/>
          </a:xfrm>
        </p:spPr>
        <p:txBody>
          <a:bodyPr>
            <a:normAutofit/>
          </a:bodyPr>
          <a:lstStyle/>
          <a:p>
            <a:pPr algn="ctr"/>
            <a:r>
              <a:rPr lang="en-US" dirty="0"/>
              <a:t>Components of the Cost of Voting Index: 2020</a:t>
            </a:r>
          </a:p>
        </p:txBody>
      </p:sp>
      <p:graphicFrame>
        <p:nvGraphicFramePr>
          <p:cNvPr id="9" name="Diagram 8">
            <a:extLst>
              <a:ext uri="{FF2B5EF4-FFF2-40B4-BE49-F238E27FC236}">
                <a16:creationId xmlns:a16="http://schemas.microsoft.com/office/drawing/2014/main" id="{CFF737CD-42B5-A94F-86EB-21B1F6DE2C0C}"/>
              </a:ext>
            </a:extLst>
          </p:cNvPr>
          <p:cNvGraphicFramePr/>
          <p:nvPr/>
        </p:nvGraphicFramePr>
        <p:xfrm>
          <a:off x="2593610" y="2149455"/>
          <a:ext cx="7320763" cy="4008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Slide Number Placeholder 8">
            <a:extLst>
              <a:ext uri="{FF2B5EF4-FFF2-40B4-BE49-F238E27FC236}">
                <a16:creationId xmlns:a16="http://schemas.microsoft.com/office/drawing/2014/main" id="{9736E9C7-E827-223C-E000-7051616A3EB4}"/>
              </a:ext>
            </a:extLst>
          </p:cNvPr>
          <p:cNvSpPr txBox="1">
            <a:spLocks/>
          </p:cNvSpPr>
          <p:nvPr/>
        </p:nvSpPr>
        <p:spPr>
          <a:xfrm>
            <a:off x="1" y="6400800"/>
            <a:ext cx="609600" cy="457200"/>
          </a:xfrm>
          <a:prstGeom prst="rect">
            <a:avLst/>
          </a:prstGeom>
        </p:spPr>
        <p:txBody>
          <a:bodyPr spcFirstLastPara="1" vert="horz" wrap="square" lIns="91425" tIns="91425" rIns="91425" bIns="91425" rtlCol="0" anchor="ctr" anchorCtr="0">
            <a:normAutofit/>
          </a:bodyPr>
          <a:lstStyle>
            <a:defPPr>
              <a:defRPr lang="en-US"/>
            </a:defPPr>
            <a:lvl1pPr marL="0" lvl="0" algn="ctr" defTabSz="457200" rtl="0" eaLnBrk="1" latinLnBrk="0" hangingPunct="1">
              <a:buNone/>
              <a:defRPr sz="1000" kern="1200">
                <a:solidFill>
                  <a:schemeClr val="bg1"/>
                </a:solidFill>
                <a:latin typeface="Arial"/>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A4AE216E-30EE-794D-82EB-E7F5CCC91463}" type="slidenum">
              <a:rPr lang="en-US" smtClean="0"/>
              <a:pPr/>
              <a:t>23</a:t>
            </a:fld>
            <a:endParaRPr lang="en-US" dirty="0"/>
          </a:p>
        </p:txBody>
      </p:sp>
    </p:spTree>
    <p:extLst>
      <p:ext uri="{BB962C8B-B14F-4D97-AF65-F5344CB8AC3E}">
        <p14:creationId xmlns:p14="http://schemas.microsoft.com/office/powerpoint/2010/main" val="35648093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6"/>
          <p:cNvSpPr txBox="1">
            <a:spLocks noGrp="1"/>
          </p:cNvSpPr>
          <p:nvPr>
            <p:ph type="title"/>
          </p:nvPr>
        </p:nvSpPr>
        <p:spPr>
          <a:xfrm>
            <a:off x="859533" y="1110495"/>
            <a:ext cx="10251200" cy="713600"/>
          </a:xfrm>
          <a:prstGeom prst="rect">
            <a:avLst/>
          </a:prstGeom>
        </p:spPr>
        <p:txBody>
          <a:bodyPr spcFirstLastPara="1" vert="horz" wrap="square" lIns="121900" tIns="121900" rIns="121900" bIns="121900" rtlCol="0" anchor="t" anchorCtr="0">
            <a:normAutofit fontScale="90000"/>
          </a:bodyPr>
          <a:lstStyle/>
          <a:p>
            <a:pPr>
              <a:buClr>
                <a:schemeClr val="dk2"/>
              </a:buClr>
              <a:buSzPct val="42307"/>
            </a:pPr>
            <a:r>
              <a:rPr lang="en" dirty="0"/>
              <a:t>Making the connection to Health</a:t>
            </a:r>
            <a:endParaRPr dirty="0"/>
          </a:p>
        </p:txBody>
      </p:sp>
      <p:sp>
        <p:nvSpPr>
          <p:cNvPr id="122" name="Google Shape;122;p16"/>
          <p:cNvSpPr txBox="1">
            <a:spLocks noGrp="1"/>
          </p:cNvSpPr>
          <p:nvPr>
            <p:ph type="body" idx="1"/>
          </p:nvPr>
        </p:nvSpPr>
        <p:spPr>
          <a:xfrm>
            <a:off x="859533" y="1977557"/>
            <a:ext cx="5032400" cy="4305029"/>
          </a:xfrm>
          <a:prstGeom prst="rect">
            <a:avLst/>
          </a:prstGeom>
        </p:spPr>
        <p:txBody>
          <a:bodyPr spcFirstLastPara="1" vert="horz" wrap="square" lIns="121900" tIns="121900" rIns="121900" bIns="121900" rtlCol="0" anchor="t" anchorCtr="0">
            <a:normAutofit fontScale="92500"/>
          </a:bodyPr>
          <a:lstStyle/>
          <a:p>
            <a:pPr marL="0" indent="0">
              <a:buNone/>
            </a:pPr>
            <a:r>
              <a:rPr lang="en" sz="2800" b="0" dirty="0"/>
              <a:t>The Health &amp; Democracy Index is a way to visualize the relationship between the Cost of Voting and health outcomes.</a:t>
            </a:r>
          </a:p>
          <a:p>
            <a:pPr marL="0" indent="0">
              <a:buNone/>
            </a:pPr>
            <a:endParaRPr lang="en" sz="2800" b="0" dirty="0"/>
          </a:p>
          <a:p>
            <a:pPr marL="0" indent="0">
              <a:buNone/>
            </a:pPr>
            <a:r>
              <a:rPr lang="en" sz="2800" b="0" dirty="0"/>
              <a:t>States with more voting access and greater civic participation are healthier.</a:t>
            </a:r>
            <a:endParaRPr sz="2800" b="0" dirty="0"/>
          </a:p>
          <a:p>
            <a:pPr marL="0" indent="0">
              <a:buNone/>
            </a:pPr>
            <a:endParaRPr sz="2800" b="0" dirty="0">
              <a:solidFill>
                <a:schemeClr val="bg2"/>
              </a:solidFill>
            </a:endParaRPr>
          </a:p>
          <a:p>
            <a:pPr marL="0" indent="0">
              <a:buNone/>
            </a:pPr>
            <a:r>
              <a:rPr lang="en" sz="2800" b="0" u="sng" dirty="0">
                <a:solidFill>
                  <a:schemeClr val="bg2"/>
                </a:solidFill>
                <a:hlinkClick r:id="rId3">
                  <a:extLst>
                    <a:ext uri="{A12FA001-AC4F-418D-AE19-62706E023703}">
                      <ahyp:hlinkClr xmlns:ahyp="http://schemas.microsoft.com/office/drawing/2018/hyperlinkcolor" val="tx"/>
                    </a:ext>
                  </a:extLst>
                </a:hlinkClick>
              </a:rPr>
              <a:t>https://democracyindex.hdhp.us/</a:t>
            </a:r>
            <a:r>
              <a:rPr lang="en" sz="2800" b="0" dirty="0">
                <a:solidFill>
                  <a:schemeClr val="bg2"/>
                </a:solidFill>
              </a:rPr>
              <a:t> </a:t>
            </a:r>
            <a:endParaRPr sz="2800" b="0" dirty="0">
              <a:solidFill>
                <a:schemeClr val="bg2"/>
              </a:solidFill>
            </a:endParaRPr>
          </a:p>
          <a:p>
            <a:pPr marL="0" indent="0">
              <a:buNone/>
            </a:pPr>
            <a:endParaRPr sz="2800" dirty="0"/>
          </a:p>
        </p:txBody>
      </p:sp>
      <p:pic>
        <p:nvPicPr>
          <p:cNvPr id="5" name="Google Shape;465;p77">
            <a:extLst>
              <a:ext uri="{FF2B5EF4-FFF2-40B4-BE49-F238E27FC236}">
                <a16:creationId xmlns:a16="http://schemas.microsoft.com/office/drawing/2014/main" id="{68EFEE71-8C5B-0E5D-EDFB-8618C654493B}"/>
              </a:ext>
            </a:extLst>
          </p:cNvPr>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6691086" y="1824095"/>
            <a:ext cx="4641381" cy="4634635"/>
          </a:xfrm>
          <a:prstGeom prst="round2DiagRect">
            <a:avLst>
              <a:gd name="adj1" fmla="val 16667"/>
              <a:gd name="adj2" fmla="val 0"/>
            </a:avLst>
          </a:prstGeom>
          <a:noFill/>
          <a:ln>
            <a:noFill/>
          </a:ln>
        </p:spPr>
      </p:pic>
      <p:sp>
        <p:nvSpPr>
          <p:cNvPr id="8" name="Slide Number Placeholder 8">
            <a:extLst>
              <a:ext uri="{FF2B5EF4-FFF2-40B4-BE49-F238E27FC236}">
                <a16:creationId xmlns:a16="http://schemas.microsoft.com/office/drawing/2014/main" id="{A344BBC6-1FFA-9632-5F10-CB6B5B1B20C9}"/>
              </a:ext>
            </a:extLst>
          </p:cNvPr>
          <p:cNvSpPr txBox="1">
            <a:spLocks/>
          </p:cNvSpPr>
          <p:nvPr/>
        </p:nvSpPr>
        <p:spPr>
          <a:xfrm>
            <a:off x="1" y="6400800"/>
            <a:ext cx="609600" cy="457200"/>
          </a:xfrm>
          <a:prstGeom prst="rect">
            <a:avLst/>
          </a:prstGeom>
        </p:spPr>
        <p:txBody>
          <a:bodyPr spcFirstLastPara="1" vert="horz" wrap="square" lIns="91425" tIns="91425" rIns="91425" bIns="91425" rtlCol="0" anchor="ctr" anchorCtr="0">
            <a:normAutofit/>
          </a:bodyPr>
          <a:lstStyle>
            <a:defPPr>
              <a:defRPr lang="en-US"/>
            </a:defPPr>
            <a:lvl1pPr marL="0" lvl="0" algn="ctr" defTabSz="457200" rtl="0" eaLnBrk="1" latinLnBrk="0" hangingPunct="1">
              <a:buNone/>
              <a:defRPr sz="1000" kern="1200">
                <a:solidFill>
                  <a:schemeClr val="bg1"/>
                </a:solidFill>
                <a:latin typeface="Arial"/>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A4AE216E-30EE-794D-82EB-E7F5CCC91463}" type="slidenum">
              <a:rPr lang="en-US" smtClean="0"/>
              <a:pPr/>
              <a:t>24</a:t>
            </a:fld>
            <a:endParaRPr lang="en-US"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7A35B6D-D835-B80B-D306-7D3F0C668DE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36600" y="1890189"/>
            <a:ext cx="4563352" cy="4381372"/>
          </a:xfrm>
          <a:prstGeom prst="rect">
            <a:avLst/>
          </a:prstGeom>
        </p:spPr>
      </p:pic>
      <p:pic>
        <p:nvPicPr>
          <p:cNvPr id="5" name="Picture 4">
            <a:extLst>
              <a:ext uri="{FF2B5EF4-FFF2-40B4-BE49-F238E27FC236}">
                <a16:creationId xmlns:a16="http://schemas.microsoft.com/office/drawing/2014/main" id="{69F643F3-C5F6-E19B-948A-E44018406DCC}"/>
              </a:ext>
            </a:extLst>
          </p:cNvPr>
          <p:cNvPicPr>
            <a:picLocks noChangeAspect="1"/>
          </p:cNvPicPr>
          <p:nvPr/>
        </p:nvPicPr>
        <p:blipFill>
          <a:blip r:embed="rId3"/>
          <a:stretch>
            <a:fillRect/>
          </a:stretch>
        </p:blipFill>
        <p:spPr>
          <a:xfrm>
            <a:off x="6423465" y="1890190"/>
            <a:ext cx="4950136" cy="4381371"/>
          </a:xfrm>
          <a:prstGeom prst="rect">
            <a:avLst/>
          </a:prstGeom>
        </p:spPr>
      </p:pic>
      <p:sp>
        <p:nvSpPr>
          <p:cNvPr id="6" name="Title 1">
            <a:extLst>
              <a:ext uri="{FF2B5EF4-FFF2-40B4-BE49-F238E27FC236}">
                <a16:creationId xmlns:a16="http://schemas.microsoft.com/office/drawing/2014/main" id="{4CA23399-4593-333C-1F79-0291FBD774CE}"/>
              </a:ext>
            </a:extLst>
          </p:cNvPr>
          <p:cNvSpPr txBox="1">
            <a:spLocks/>
          </p:cNvSpPr>
          <p:nvPr/>
        </p:nvSpPr>
        <p:spPr>
          <a:xfrm>
            <a:off x="818399" y="1004570"/>
            <a:ext cx="7861932" cy="1212902"/>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latin typeface="Avenir Book" panose="02000503020000020003" pitchFamily="2" charset="0"/>
              </a:rPr>
              <a:t>Default View: Overall Health</a:t>
            </a:r>
          </a:p>
        </p:txBody>
      </p:sp>
      <p:sp>
        <p:nvSpPr>
          <p:cNvPr id="7" name="Oval 6">
            <a:extLst>
              <a:ext uri="{FF2B5EF4-FFF2-40B4-BE49-F238E27FC236}">
                <a16:creationId xmlns:a16="http://schemas.microsoft.com/office/drawing/2014/main" id="{B6C7E33D-F5F8-F3EE-85EA-1002C4485F9C}"/>
              </a:ext>
            </a:extLst>
          </p:cNvPr>
          <p:cNvSpPr/>
          <p:nvPr/>
        </p:nvSpPr>
        <p:spPr>
          <a:xfrm>
            <a:off x="1981200" y="3875135"/>
            <a:ext cx="426720" cy="41148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0751E6FF-8A73-2295-849C-E32CA90E48F3}"/>
              </a:ext>
            </a:extLst>
          </p:cNvPr>
          <p:cNvSpPr/>
          <p:nvPr/>
        </p:nvSpPr>
        <p:spPr>
          <a:xfrm>
            <a:off x="7632700" y="3905908"/>
            <a:ext cx="426720" cy="41148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75FE907-F582-BE34-D0DE-98588C4FC231}"/>
              </a:ext>
            </a:extLst>
          </p:cNvPr>
          <p:cNvSpPr txBox="1"/>
          <p:nvPr/>
        </p:nvSpPr>
        <p:spPr>
          <a:xfrm>
            <a:off x="2991905" y="6275853"/>
            <a:ext cx="652743" cy="369332"/>
          </a:xfrm>
          <a:prstGeom prst="rect">
            <a:avLst/>
          </a:prstGeom>
          <a:noFill/>
        </p:spPr>
        <p:txBody>
          <a:bodyPr wrap="none" rtlCol="0">
            <a:spAutoFit/>
          </a:bodyPr>
          <a:lstStyle/>
          <a:p>
            <a:r>
              <a:rPr lang="en-US" b="1" dirty="0"/>
              <a:t>2021</a:t>
            </a:r>
          </a:p>
        </p:txBody>
      </p:sp>
      <p:sp>
        <p:nvSpPr>
          <p:cNvPr id="10" name="TextBox 9">
            <a:extLst>
              <a:ext uri="{FF2B5EF4-FFF2-40B4-BE49-F238E27FC236}">
                <a16:creationId xmlns:a16="http://schemas.microsoft.com/office/drawing/2014/main" id="{DD5B836A-B32E-EAE8-61BD-33242CE108F8}"/>
              </a:ext>
            </a:extLst>
          </p:cNvPr>
          <p:cNvSpPr txBox="1"/>
          <p:nvPr/>
        </p:nvSpPr>
        <p:spPr>
          <a:xfrm>
            <a:off x="8814928" y="6322872"/>
            <a:ext cx="652743" cy="369332"/>
          </a:xfrm>
          <a:prstGeom prst="rect">
            <a:avLst/>
          </a:prstGeom>
          <a:noFill/>
        </p:spPr>
        <p:txBody>
          <a:bodyPr wrap="none" rtlCol="0">
            <a:spAutoFit/>
          </a:bodyPr>
          <a:lstStyle/>
          <a:p>
            <a:r>
              <a:rPr lang="en-US" b="1" dirty="0"/>
              <a:t>2023</a:t>
            </a:r>
          </a:p>
        </p:txBody>
      </p:sp>
    </p:spTree>
    <p:extLst>
      <p:ext uri="{BB962C8B-B14F-4D97-AF65-F5344CB8AC3E}">
        <p14:creationId xmlns:p14="http://schemas.microsoft.com/office/powerpoint/2010/main" val="33928033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C86D5A-BC76-29B2-B757-72B040FBA092}"/>
              </a:ext>
            </a:extLst>
          </p:cNvPr>
          <p:cNvPicPr>
            <a:picLocks noChangeAspect="1"/>
          </p:cNvPicPr>
          <p:nvPr/>
        </p:nvPicPr>
        <p:blipFill rotWithShape="1">
          <a:blip r:embed="rId3"/>
          <a:srcRect l="2964" r="1"/>
          <a:stretch/>
        </p:blipFill>
        <p:spPr>
          <a:xfrm>
            <a:off x="609601" y="1104395"/>
            <a:ext cx="7531099" cy="5360252"/>
          </a:xfrm>
          <a:prstGeom prst="rect">
            <a:avLst/>
          </a:prstGeom>
        </p:spPr>
      </p:pic>
      <p:sp>
        <p:nvSpPr>
          <p:cNvPr id="6" name="TextBox 5">
            <a:extLst>
              <a:ext uri="{FF2B5EF4-FFF2-40B4-BE49-F238E27FC236}">
                <a16:creationId xmlns:a16="http://schemas.microsoft.com/office/drawing/2014/main" id="{1D69B0EE-C06F-F04D-8334-C552A28C3BE7}"/>
              </a:ext>
            </a:extLst>
          </p:cNvPr>
          <p:cNvSpPr txBox="1"/>
          <p:nvPr/>
        </p:nvSpPr>
        <p:spPr>
          <a:xfrm>
            <a:off x="8244114" y="1104395"/>
            <a:ext cx="3758699" cy="5262979"/>
          </a:xfrm>
          <a:prstGeom prst="rect">
            <a:avLst/>
          </a:prstGeom>
          <a:noFill/>
        </p:spPr>
        <p:txBody>
          <a:bodyPr wrap="square" rtlCol="0">
            <a:spAutoFit/>
          </a:bodyPr>
          <a:lstStyle/>
          <a:p>
            <a:r>
              <a:rPr lang="en" sz="2400" b="1" dirty="0"/>
              <a:t>Interactive Voting Policy Picker</a:t>
            </a:r>
          </a:p>
          <a:p>
            <a:endParaRPr lang="en" sz="2400" b="1" dirty="0"/>
          </a:p>
          <a:p>
            <a:r>
              <a:rPr lang="en-US" sz="2400" dirty="0"/>
              <a:t>You can see the relationship between 4 categories of voting policies and overall health:</a:t>
            </a:r>
          </a:p>
          <a:p>
            <a:endParaRPr lang="en-US" sz="2400" dirty="0"/>
          </a:p>
          <a:p>
            <a:pPr marL="285750" indent="-285750">
              <a:buFont typeface="Arial" panose="020B0604020202020204" pitchFamily="34" charset="0"/>
              <a:buChar char="•"/>
            </a:pPr>
            <a:r>
              <a:rPr lang="en-US" sz="2400" dirty="0"/>
              <a:t>Inclusive Registration</a:t>
            </a:r>
          </a:p>
          <a:p>
            <a:pPr marL="285750" indent="-285750">
              <a:buFont typeface="Arial" panose="020B0604020202020204" pitchFamily="34" charset="0"/>
              <a:buChar char="•"/>
            </a:pPr>
            <a:r>
              <a:rPr lang="en-US" sz="2400" dirty="0"/>
              <a:t>Vote at Home</a:t>
            </a:r>
          </a:p>
          <a:p>
            <a:pPr marL="285750" indent="-285750">
              <a:buFont typeface="Arial" panose="020B0604020202020204" pitchFamily="34" charset="0"/>
              <a:buChar char="•"/>
            </a:pPr>
            <a:r>
              <a:rPr lang="en-US" sz="2400" dirty="0"/>
              <a:t>Restrictive Voter ID</a:t>
            </a:r>
          </a:p>
          <a:p>
            <a:pPr marL="285750" indent="-285750">
              <a:buFont typeface="Arial" panose="020B0604020202020204" pitchFamily="34" charset="0"/>
              <a:buChar char="•"/>
            </a:pPr>
            <a:r>
              <a:rPr lang="en-US" sz="2400" dirty="0"/>
              <a:t>Voting Rights Restoration </a:t>
            </a:r>
            <a:r>
              <a:rPr lang="en-US" sz="2400" dirty="0">
                <a:solidFill>
                  <a:srgbClr val="7030A0"/>
                </a:solidFill>
              </a:rPr>
              <a:t>(displayed).</a:t>
            </a:r>
          </a:p>
        </p:txBody>
      </p:sp>
      <p:sp>
        <p:nvSpPr>
          <p:cNvPr id="8" name="TextBox 7">
            <a:extLst>
              <a:ext uri="{FF2B5EF4-FFF2-40B4-BE49-F238E27FC236}">
                <a16:creationId xmlns:a16="http://schemas.microsoft.com/office/drawing/2014/main" id="{014DB28A-5456-C6C4-94D7-CB91A602A05B}"/>
              </a:ext>
            </a:extLst>
          </p:cNvPr>
          <p:cNvSpPr txBox="1"/>
          <p:nvPr/>
        </p:nvSpPr>
        <p:spPr>
          <a:xfrm>
            <a:off x="5524500" y="1104395"/>
            <a:ext cx="2616200" cy="1077218"/>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en-US" sz="1600" dirty="0">
                <a:solidFill>
                  <a:srgbClr val="7030A0"/>
                </a:solidFill>
              </a:rPr>
              <a:t>In states where rights are not lost or are restored post-incarceration, people have better overall health.</a:t>
            </a:r>
          </a:p>
        </p:txBody>
      </p:sp>
      <p:sp>
        <p:nvSpPr>
          <p:cNvPr id="9" name="Slide Number Placeholder 8">
            <a:extLst>
              <a:ext uri="{FF2B5EF4-FFF2-40B4-BE49-F238E27FC236}">
                <a16:creationId xmlns:a16="http://schemas.microsoft.com/office/drawing/2014/main" id="{78933728-D2A6-B924-07A8-0DF4DB0D5C49}"/>
              </a:ext>
            </a:extLst>
          </p:cNvPr>
          <p:cNvSpPr txBox="1">
            <a:spLocks/>
          </p:cNvSpPr>
          <p:nvPr/>
        </p:nvSpPr>
        <p:spPr>
          <a:xfrm>
            <a:off x="1" y="6400800"/>
            <a:ext cx="609600" cy="457200"/>
          </a:xfrm>
          <a:prstGeom prst="rect">
            <a:avLst/>
          </a:prstGeom>
        </p:spPr>
        <p:txBody>
          <a:bodyPr vert="horz" lIns="0" tIns="0" rIns="0" bIns="0" rtlCol="0" anchor="ctr" anchorCtr="1"/>
          <a:lstStyle>
            <a:defPPr>
              <a:defRPr lang="en-US"/>
            </a:defPPr>
            <a:lvl1pPr marL="0" algn="ctr" defTabSz="457200" rtl="0" eaLnBrk="1" latinLnBrk="0" hangingPunct="1">
              <a:defRPr sz="10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mtClean="0"/>
              <a:pPr/>
              <a:t>26</a:t>
            </a:fld>
            <a:endParaRPr lang="en-US" dirty="0"/>
          </a:p>
        </p:txBody>
      </p:sp>
      <p:sp>
        <p:nvSpPr>
          <p:cNvPr id="12" name="Oval 11">
            <a:extLst>
              <a:ext uri="{FF2B5EF4-FFF2-40B4-BE49-F238E27FC236}">
                <a16:creationId xmlns:a16="http://schemas.microsoft.com/office/drawing/2014/main" id="{88544B43-48DE-32A1-14F6-7E17BE673D91}"/>
              </a:ext>
            </a:extLst>
          </p:cNvPr>
          <p:cNvSpPr/>
          <p:nvPr/>
        </p:nvSpPr>
        <p:spPr>
          <a:xfrm>
            <a:off x="1689100" y="3578781"/>
            <a:ext cx="426720" cy="411480"/>
          </a:xfrm>
          <a:prstGeom prst="ellipse">
            <a:avLst/>
          </a:prstGeom>
          <a:noFill/>
          <a:ln>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00234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9B98-EC13-E187-F438-8CED3FC2F464}"/>
              </a:ext>
            </a:extLst>
          </p:cNvPr>
          <p:cNvSpPr>
            <a:spLocks noGrp="1"/>
          </p:cNvSpPr>
          <p:nvPr>
            <p:ph type="title"/>
          </p:nvPr>
        </p:nvSpPr>
        <p:spPr>
          <a:xfrm>
            <a:off x="1044789" y="1270634"/>
            <a:ext cx="3642441" cy="3471384"/>
          </a:xfrm>
        </p:spPr>
        <p:txBody>
          <a:bodyPr/>
          <a:lstStyle/>
          <a:p>
            <a:r>
              <a:rPr lang="en-US" dirty="0"/>
              <a:t>What is the impact?</a:t>
            </a:r>
          </a:p>
        </p:txBody>
      </p:sp>
      <p:pic>
        <p:nvPicPr>
          <p:cNvPr id="4" name="Content Placeholder 3">
            <a:extLst>
              <a:ext uri="{FF2B5EF4-FFF2-40B4-BE49-F238E27FC236}">
                <a16:creationId xmlns:a16="http://schemas.microsoft.com/office/drawing/2014/main" id="{4F213FFC-A654-CCE1-674B-0F3AB44D0DC0}"/>
              </a:ext>
            </a:extLst>
          </p:cNvPr>
          <p:cNvPicPr>
            <a:picLocks noGrp="1" noChangeAspect="1"/>
          </p:cNvPicPr>
          <p:nvPr>
            <p:ph sz="quarter" idx="13"/>
          </p:nvPr>
        </p:nvPicPr>
        <p:blipFill>
          <a:blip r:embed="rId2"/>
          <a:stretch>
            <a:fillRect/>
          </a:stretch>
        </p:blipFill>
        <p:spPr>
          <a:xfrm>
            <a:off x="5122417" y="1025975"/>
            <a:ext cx="6374350" cy="5620134"/>
          </a:xfrm>
          <a:prstGeom prst="rect">
            <a:avLst/>
          </a:prstGeom>
        </p:spPr>
      </p:pic>
      <p:sp>
        <p:nvSpPr>
          <p:cNvPr id="6" name="TextBox 5">
            <a:extLst>
              <a:ext uri="{FF2B5EF4-FFF2-40B4-BE49-F238E27FC236}">
                <a16:creationId xmlns:a16="http://schemas.microsoft.com/office/drawing/2014/main" id="{C3DA689E-A461-AFB3-AF29-DD1797B9A393}"/>
              </a:ext>
            </a:extLst>
          </p:cNvPr>
          <p:cNvSpPr txBox="1"/>
          <p:nvPr/>
        </p:nvSpPr>
        <p:spPr>
          <a:xfrm>
            <a:off x="1009107" y="6400800"/>
            <a:ext cx="3678123" cy="369332"/>
          </a:xfrm>
          <a:prstGeom prst="rect">
            <a:avLst/>
          </a:prstGeom>
          <a:noFill/>
        </p:spPr>
        <p:txBody>
          <a:bodyPr wrap="none" rtlCol="0">
            <a:spAutoFit/>
          </a:bodyPr>
          <a:lstStyle/>
          <a:p>
            <a:r>
              <a:rPr lang="en-US" dirty="0"/>
              <a:t>@</a:t>
            </a:r>
            <a:r>
              <a:rPr lang="en-US" dirty="0" err="1"/>
              <a:t>votingrightslab</a:t>
            </a:r>
            <a:r>
              <a:rPr lang="en-US" dirty="0"/>
              <a:t> on Twitter, 8/9/2022</a:t>
            </a:r>
          </a:p>
        </p:txBody>
      </p:sp>
      <p:sp>
        <p:nvSpPr>
          <p:cNvPr id="8" name="Slide Number Placeholder 8">
            <a:extLst>
              <a:ext uri="{FF2B5EF4-FFF2-40B4-BE49-F238E27FC236}">
                <a16:creationId xmlns:a16="http://schemas.microsoft.com/office/drawing/2014/main" id="{EA6663A1-806A-79BF-E555-DD41677B2F13}"/>
              </a:ext>
            </a:extLst>
          </p:cNvPr>
          <p:cNvSpPr txBox="1">
            <a:spLocks/>
          </p:cNvSpPr>
          <p:nvPr/>
        </p:nvSpPr>
        <p:spPr>
          <a:xfrm>
            <a:off x="1" y="6400800"/>
            <a:ext cx="609600" cy="457200"/>
          </a:xfrm>
          <a:prstGeom prst="rect">
            <a:avLst/>
          </a:prstGeom>
        </p:spPr>
        <p:txBody>
          <a:bodyPr vert="horz" lIns="0" tIns="0" rIns="0" bIns="0" rtlCol="0" anchor="ctr" anchorCtr="1"/>
          <a:lstStyle>
            <a:defPPr>
              <a:defRPr lang="en-US"/>
            </a:defPPr>
            <a:lvl1pPr marL="0" algn="ctr" defTabSz="457200" rtl="0" eaLnBrk="1" latinLnBrk="0" hangingPunct="1">
              <a:defRPr sz="10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mtClean="0"/>
              <a:pPr/>
              <a:t>27</a:t>
            </a:fld>
            <a:endParaRPr lang="en-US" dirty="0"/>
          </a:p>
        </p:txBody>
      </p:sp>
    </p:spTree>
    <p:extLst>
      <p:ext uri="{BB962C8B-B14F-4D97-AF65-F5344CB8AC3E}">
        <p14:creationId xmlns:p14="http://schemas.microsoft.com/office/powerpoint/2010/main" val="31403193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a:extLst>
              <a:ext uri="{FF2B5EF4-FFF2-40B4-BE49-F238E27FC236}">
                <a16:creationId xmlns:a16="http://schemas.microsoft.com/office/drawing/2014/main" id="{FDF0B5B2-35CD-9A1C-9A5E-EC39A97CC5D9}"/>
              </a:ext>
            </a:extLst>
          </p:cNvPr>
          <p:cNvSpPr/>
          <p:nvPr/>
        </p:nvSpPr>
        <p:spPr>
          <a:xfrm>
            <a:off x="8267700" y="2921000"/>
            <a:ext cx="3390900" cy="1866900"/>
          </a:xfrm>
          <a:prstGeom prst="roundRect">
            <a:avLst/>
          </a:prstGeom>
          <a:solidFill>
            <a:srgbClr val="00887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0F440BFB-BBB4-F7D8-B402-D886C0471B81}"/>
              </a:ext>
            </a:extLst>
          </p:cNvPr>
          <p:cNvSpPr txBox="1">
            <a:spLocks/>
          </p:cNvSpPr>
          <p:nvPr/>
        </p:nvSpPr>
        <p:spPr>
          <a:xfrm>
            <a:off x="838200" y="1078139"/>
            <a:ext cx="10515600" cy="712561"/>
          </a:xfrm>
          <a:prstGeom prst="rect">
            <a:avLst/>
          </a:prstGeom>
        </p:spPr>
        <p:txBody>
          <a:bodyPr vert="horz" wrap="square" lIns="0" tIns="0" rIns="0" bIns="0" rtlCol="0" anchor="t">
            <a:spAutoFit/>
          </a:bodyPr>
          <a:lstStyle>
            <a:lvl1pPr algn="l" defTabSz="457200" rtl="0" eaLnBrk="1" latinLnBrk="0" hangingPunct="1">
              <a:spcBef>
                <a:spcPct val="0"/>
              </a:spcBef>
              <a:buNone/>
              <a:defRPr sz="2600" b="1" kern="1200">
                <a:solidFill>
                  <a:schemeClr val="tx1"/>
                </a:solidFill>
                <a:latin typeface="Arial"/>
                <a:ea typeface="+mj-ea"/>
                <a:cs typeface="+mj-cs"/>
              </a:defRPr>
            </a:lvl1pPr>
          </a:lstStyle>
          <a:p>
            <a:r>
              <a:rPr lang="en-US" dirty="0"/>
              <a:t>Status of Voting Rights Restoration</a:t>
            </a:r>
          </a:p>
        </p:txBody>
      </p:sp>
      <p:sp>
        <p:nvSpPr>
          <p:cNvPr id="7" name="TextBox 6">
            <a:extLst>
              <a:ext uri="{FF2B5EF4-FFF2-40B4-BE49-F238E27FC236}">
                <a16:creationId xmlns:a16="http://schemas.microsoft.com/office/drawing/2014/main" id="{78CC2F37-5BF9-551E-1464-63386262EB82}"/>
              </a:ext>
            </a:extLst>
          </p:cNvPr>
          <p:cNvSpPr txBox="1"/>
          <p:nvPr/>
        </p:nvSpPr>
        <p:spPr>
          <a:xfrm>
            <a:off x="939800" y="1592292"/>
            <a:ext cx="7327900" cy="4801314"/>
          </a:xfrm>
          <a:prstGeom prst="rect">
            <a:avLst/>
          </a:prstGeom>
          <a:noFill/>
        </p:spPr>
        <p:txBody>
          <a:bodyPr wrap="square">
            <a:spAutoFit/>
          </a:bodyPr>
          <a:lstStyle/>
          <a:p>
            <a:r>
              <a:rPr lang="en-US" b="1" dirty="0"/>
              <a:t>2023</a:t>
            </a:r>
          </a:p>
          <a:p>
            <a:pPr marL="285750" indent="-285750">
              <a:buFont typeface="Arial" panose="020B0604020202020204" pitchFamily="34" charset="0"/>
              <a:buChar char="•"/>
            </a:pPr>
            <a:r>
              <a:rPr lang="en-US" dirty="0"/>
              <a:t>New Mexico HB 4  (citizens on parole).</a:t>
            </a:r>
          </a:p>
          <a:p>
            <a:pPr marL="285750" indent="-285750">
              <a:buFont typeface="Arial" panose="020B0604020202020204" pitchFamily="34" charset="0"/>
              <a:buChar char="•"/>
            </a:pPr>
            <a:r>
              <a:rPr lang="en-US" dirty="0"/>
              <a:t>Minnesota HF 28 (citizens on parole).  </a:t>
            </a:r>
          </a:p>
          <a:p>
            <a:pPr marL="285750" indent="-285750">
              <a:buFont typeface="Arial" panose="020B0604020202020204" pitchFamily="34" charset="0"/>
              <a:buChar char="•"/>
            </a:pPr>
            <a:r>
              <a:rPr lang="en-US" dirty="0"/>
              <a:t>Tennessee Supreme Court, </a:t>
            </a:r>
            <a:r>
              <a:rPr lang="en-US" i="1" dirty="0"/>
              <a:t>Falls v. Goins</a:t>
            </a:r>
            <a:r>
              <a:rPr lang="en-US" dirty="0"/>
              <a:t>, June 2023 (people with felony convictions must have their voting rights restored by a judge or provide evidence that they were pardoned).</a:t>
            </a:r>
          </a:p>
          <a:p>
            <a:r>
              <a:rPr lang="en-US" b="1" dirty="0"/>
              <a:t>2021 </a:t>
            </a:r>
          </a:p>
          <a:p>
            <a:pPr marL="285750" indent="-285750">
              <a:buFont typeface="Arial" panose="020B0604020202020204" pitchFamily="34" charset="0"/>
              <a:buChar char="•"/>
            </a:pPr>
            <a:r>
              <a:rPr lang="en-US" dirty="0"/>
              <a:t>Connecticut SB 1202 (citizens on parole). </a:t>
            </a:r>
          </a:p>
          <a:p>
            <a:pPr marL="285750" indent="-285750">
              <a:buFont typeface="Arial" panose="020B0604020202020204" pitchFamily="34" charset="0"/>
              <a:buChar char="•"/>
            </a:pPr>
            <a:r>
              <a:rPr lang="en-US" dirty="0"/>
              <a:t>New York SB 830 (citizens on parole). </a:t>
            </a:r>
          </a:p>
          <a:p>
            <a:pPr marL="285750" indent="-285750">
              <a:buFont typeface="Arial" panose="020B0604020202020204" pitchFamily="34" charset="0"/>
              <a:buChar char="•"/>
            </a:pPr>
            <a:r>
              <a:rPr lang="en-US" dirty="0"/>
              <a:t>Washington HB 1078 (citizens on parole).  </a:t>
            </a:r>
          </a:p>
          <a:p>
            <a:pPr marL="285750" indent="-285750">
              <a:buFont typeface="Arial" panose="020B0604020202020204" pitchFamily="34" charset="0"/>
              <a:buChar char="•"/>
            </a:pPr>
            <a:r>
              <a:rPr lang="en-US" dirty="0"/>
              <a:t>Virginia Executive Action (on release from incarceration).</a:t>
            </a:r>
          </a:p>
          <a:p>
            <a:r>
              <a:rPr lang="en-US" b="1" dirty="0"/>
              <a:t>2020 </a:t>
            </a:r>
          </a:p>
          <a:p>
            <a:pPr marL="285750" indent="-285750">
              <a:buFont typeface="Arial" panose="020B0604020202020204" pitchFamily="34" charset="0"/>
              <a:buChar char="•"/>
            </a:pPr>
            <a:r>
              <a:rPr lang="en-US" dirty="0"/>
              <a:t>California Proposition 17 (citizens on parole).</a:t>
            </a:r>
          </a:p>
          <a:p>
            <a:pPr marL="285750" indent="-285750">
              <a:buFont typeface="Arial" panose="020B0604020202020204" pitchFamily="34" charset="0"/>
              <a:buChar char="•"/>
            </a:pPr>
            <a:r>
              <a:rPr lang="en-US" dirty="0"/>
              <a:t>Washington, D.C. B 825 (vote while incarcerated).</a:t>
            </a:r>
          </a:p>
          <a:p>
            <a:pPr marL="285750" indent="-285750">
              <a:buFont typeface="Arial" panose="020B0604020202020204" pitchFamily="34" charset="0"/>
              <a:buChar char="•"/>
            </a:pPr>
            <a:r>
              <a:rPr lang="en-US" dirty="0"/>
              <a:t>Iowa Executive Order 7, August 5, 2020 (completion of sentence).</a:t>
            </a:r>
          </a:p>
          <a:p>
            <a:pPr marL="285750" indent="-285750">
              <a:buFont typeface="Arial" panose="020B0604020202020204" pitchFamily="34" charset="0"/>
              <a:buChar char="•"/>
            </a:pPr>
            <a:r>
              <a:rPr lang="en-US" dirty="0"/>
              <a:t>New Jersey AB 5823 (citizens on parole and on release from incarceration).</a:t>
            </a:r>
          </a:p>
        </p:txBody>
      </p:sp>
      <p:sp>
        <p:nvSpPr>
          <p:cNvPr id="9" name="TextBox 8">
            <a:extLst>
              <a:ext uri="{FF2B5EF4-FFF2-40B4-BE49-F238E27FC236}">
                <a16:creationId xmlns:a16="http://schemas.microsoft.com/office/drawing/2014/main" id="{A98B50A6-D633-0AF5-EBC7-2F1386326BD4}"/>
              </a:ext>
            </a:extLst>
          </p:cNvPr>
          <p:cNvSpPr txBox="1"/>
          <p:nvPr/>
        </p:nvSpPr>
        <p:spPr>
          <a:xfrm>
            <a:off x="8528050" y="3148897"/>
            <a:ext cx="2965450" cy="1323439"/>
          </a:xfrm>
          <a:prstGeom prst="rect">
            <a:avLst/>
          </a:prstGeom>
          <a:noFill/>
        </p:spPr>
        <p:txBody>
          <a:bodyPr wrap="square" rtlCol="0">
            <a:spAutoFit/>
          </a:bodyPr>
          <a:lstStyle/>
          <a:p>
            <a:r>
              <a:rPr lang="en-US" sz="2000" dirty="0">
                <a:solidFill>
                  <a:schemeClr val="bg1"/>
                </a:solidFill>
              </a:rPr>
              <a:t>According to The Sentencing Project, 4.6 million people were disenfranchised in 2022.</a:t>
            </a:r>
          </a:p>
        </p:txBody>
      </p:sp>
    </p:spTree>
    <p:extLst>
      <p:ext uri="{BB962C8B-B14F-4D97-AF65-F5344CB8AC3E}">
        <p14:creationId xmlns:p14="http://schemas.microsoft.com/office/powerpoint/2010/main" val="33599800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FCDE0F4-46BC-074E-5679-66B7AF9EF624}"/>
              </a:ext>
            </a:extLst>
          </p:cNvPr>
          <p:cNvSpPr>
            <a:spLocks noGrp="1"/>
          </p:cNvSpPr>
          <p:nvPr>
            <p:ph type="title"/>
          </p:nvPr>
        </p:nvSpPr>
        <p:spPr>
          <a:xfrm>
            <a:off x="1287526" y="1631731"/>
            <a:ext cx="10594848" cy="830997"/>
          </a:xfrm>
        </p:spPr>
        <p:txBody>
          <a:bodyPr/>
          <a:lstStyle/>
          <a:p>
            <a:pPr algn="ctr"/>
            <a:r>
              <a:rPr lang="en-US" sz="2800" dirty="0"/>
              <a:t>What affects both voter turnout and health outcomes?</a:t>
            </a:r>
            <a:br>
              <a:rPr lang="en-US" sz="2800" dirty="0"/>
            </a:br>
            <a:endParaRPr lang="en-US" dirty="0"/>
          </a:p>
        </p:txBody>
      </p:sp>
      <p:pic>
        <p:nvPicPr>
          <p:cNvPr id="10" name="Picture 9" descr="Wooden blocks with question marks">
            <a:extLst>
              <a:ext uri="{FF2B5EF4-FFF2-40B4-BE49-F238E27FC236}">
                <a16:creationId xmlns:a16="http://schemas.microsoft.com/office/drawing/2014/main" id="{6F905BB6-AD01-E6D9-1C87-8AC68894ACD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608138" y="2290763"/>
            <a:ext cx="9953625" cy="3195637"/>
          </a:xfrm>
          <a:prstGeom prst="rect">
            <a:avLst/>
          </a:prstGeom>
          <a:noFill/>
        </p:spPr>
      </p:pic>
    </p:spTree>
    <p:extLst>
      <p:ext uri="{BB962C8B-B14F-4D97-AF65-F5344CB8AC3E}">
        <p14:creationId xmlns:p14="http://schemas.microsoft.com/office/powerpoint/2010/main" val="7617466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1" y="1252872"/>
            <a:ext cx="7946136" cy="800219"/>
          </a:xfrm>
        </p:spPr>
        <p:txBody>
          <a:bodyPr/>
          <a:lstStyle/>
          <a:p>
            <a:r>
              <a:rPr lang="en-US" dirty="0">
                <a:solidFill>
                  <a:srgbClr val="008877"/>
                </a:solidFill>
              </a:rPr>
              <a:t>Top Areas for Legal </a:t>
            </a:r>
            <a:br>
              <a:rPr lang="en-US" dirty="0">
                <a:solidFill>
                  <a:srgbClr val="008877"/>
                </a:solidFill>
              </a:rPr>
            </a:br>
            <a:r>
              <a:rPr lang="en-US" dirty="0">
                <a:solidFill>
                  <a:srgbClr val="008877"/>
                </a:solidFill>
              </a:rPr>
              <a:t>Technical Assistance</a:t>
            </a:r>
          </a:p>
        </p:txBody>
      </p:sp>
      <p:sp>
        <p:nvSpPr>
          <p:cNvPr id="3" name="Text Placeholder 2"/>
          <p:cNvSpPr>
            <a:spLocks noGrp="1"/>
          </p:cNvSpPr>
          <p:nvPr>
            <p:ph type="body" sz="quarter" idx="13"/>
          </p:nvPr>
        </p:nvSpPr>
        <p:spPr>
          <a:xfrm>
            <a:off x="1524001" y="2373474"/>
            <a:ext cx="5048249" cy="4170201"/>
          </a:xfrm>
        </p:spPr>
        <p:txBody>
          <a:bodyPr/>
          <a:lstStyle/>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COVID-19 Emergency Legal Response</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Substance Use &amp; Harm Reduction</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Health Information Data Sharing</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Statutes and Regulatory Information</a:t>
            </a:r>
          </a:p>
          <a:p>
            <a:pPr indent="0">
              <a:buClr>
                <a:schemeClr val="tx2"/>
              </a:buCl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Marijuana/Cannabis</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Environmental Public Health</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Tobacco Control</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Injury Prevention and Safety</a:t>
            </a:r>
          </a:p>
          <a:p>
            <a:pPr marL="342900" indent="-342900">
              <a:buClr>
                <a:schemeClr val="tx2"/>
              </a:buClr>
              <a:buFont typeface="Wingdings" panose="05000000000000000000" pitchFamily="2" charset="2"/>
              <a:buChar char="§"/>
            </a:pPr>
            <a:endParaRPr lang="en-US" sz="2000" b="0" dirty="0">
              <a:solidFill>
                <a:schemeClr val="tx1"/>
              </a:solidFill>
              <a:latin typeface="+mn-lt"/>
              <a:ea typeface="Calibri" panose="020F0502020204030204" pitchFamily="34" charset="0"/>
            </a:endParaRPr>
          </a:p>
          <a:p>
            <a:pPr marL="342900" indent="-342900">
              <a:buClr>
                <a:schemeClr val="tx2"/>
              </a:buClr>
              <a:buFont typeface="Wingdings" panose="05000000000000000000" pitchFamily="2" charset="2"/>
              <a:buChar char="§"/>
            </a:pPr>
            <a:r>
              <a:rPr lang="en-US" sz="2000" b="0" dirty="0">
                <a:solidFill>
                  <a:schemeClr val="tx1"/>
                </a:solidFill>
                <a:latin typeface="+mn-lt"/>
                <a:ea typeface="Calibri" panose="020F0502020204030204" pitchFamily="34" charset="0"/>
              </a:rPr>
              <a:t>Adults at Risk</a:t>
            </a:r>
          </a:p>
          <a:p>
            <a:pPr marL="342900" indent="-342900">
              <a:buClr>
                <a:schemeClr val="tx2"/>
              </a:buClr>
              <a:buFont typeface="Wingdings" panose="05000000000000000000" pitchFamily="2" charset="2"/>
              <a:buChar char="§"/>
            </a:pPr>
            <a:endParaRPr lang="en-US" sz="2400" dirty="0">
              <a:solidFill>
                <a:schemeClr val="tx1">
                  <a:lumMod val="75000"/>
                </a:schemeClr>
              </a:solidFill>
              <a:latin typeface="+mn-lt"/>
              <a:ea typeface="Calibri" panose="020F0502020204030204" pitchFamily="34" charset="0"/>
            </a:endParaRPr>
          </a:p>
        </p:txBody>
      </p:sp>
      <p:pic>
        <p:nvPicPr>
          <p:cNvPr id="9" name="Picture 8">
            <a:extLst>
              <a:ext uri="{C183D7F6-B498-43B3-948B-1728B52AA6E4}">
                <adec:decorative xmlns:adec="http://schemas.microsoft.com/office/drawing/2017/decorative" val="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367349" y="2854737"/>
            <a:ext cx="2921493" cy="1948985"/>
          </a:xfrm>
          <a:prstGeom prst="rect">
            <a:avLst/>
          </a:prstGeom>
        </p:spPr>
      </p:pic>
      <p:pic>
        <p:nvPicPr>
          <p:cNvPr id="4" name="Picture 3">
            <a:extLs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367349" y="996336"/>
            <a:ext cx="2921493" cy="1836367"/>
          </a:xfrm>
          <a:prstGeom prst="rect">
            <a:avLst/>
          </a:prstGeom>
        </p:spPr>
      </p:pic>
      <p:pic>
        <p:nvPicPr>
          <p:cNvPr id="8" name="Picture 7">
            <a:extLs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367349" y="4835438"/>
            <a:ext cx="2921493" cy="2000529"/>
          </a:xfrm>
          <a:prstGeom prst="rect">
            <a:avLst/>
          </a:prstGeom>
        </p:spPr>
      </p:pic>
    </p:spTree>
    <p:extLst>
      <p:ext uri="{BB962C8B-B14F-4D97-AF65-F5344CB8AC3E}">
        <p14:creationId xmlns:p14="http://schemas.microsoft.com/office/powerpoint/2010/main" val="13476338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386195B-6596-2F91-6886-0F9F062A32E7}"/>
              </a:ext>
            </a:extLst>
          </p:cNvPr>
          <p:cNvPicPr>
            <a:picLocks noChangeAspect="1"/>
          </p:cNvPicPr>
          <p:nvPr/>
        </p:nvPicPr>
        <p:blipFill>
          <a:blip r:embed="rId2"/>
          <a:stretch>
            <a:fillRect/>
          </a:stretch>
        </p:blipFill>
        <p:spPr>
          <a:xfrm>
            <a:off x="2533650" y="2042500"/>
            <a:ext cx="7124700" cy="4245357"/>
          </a:xfrm>
          <a:prstGeom prst="rect">
            <a:avLst/>
          </a:prstGeom>
        </p:spPr>
      </p:pic>
      <p:sp>
        <p:nvSpPr>
          <p:cNvPr id="6" name="Google Shape;125;p18">
            <a:extLst>
              <a:ext uri="{FF2B5EF4-FFF2-40B4-BE49-F238E27FC236}">
                <a16:creationId xmlns:a16="http://schemas.microsoft.com/office/drawing/2014/main" id="{A63C7B29-EB1B-352B-FC7F-B3469D925B52}"/>
              </a:ext>
            </a:extLst>
          </p:cNvPr>
          <p:cNvSpPr txBox="1">
            <a:spLocks/>
          </p:cNvSpPr>
          <p:nvPr/>
        </p:nvSpPr>
        <p:spPr>
          <a:xfrm>
            <a:off x="9582000" y="5295057"/>
            <a:ext cx="2610000" cy="992800"/>
          </a:xfrm>
          <a:prstGeom prst="rect">
            <a:avLst/>
          </a:prstGeom>
        </p:spPr>
        <p:txBody>
          <a:bodyPr spcFirstLastPara="1" vert="horz" wrap="square" lIns="121900" tIns="121900" rIns="121900" bIns="121900" rtlCol="0" anchor="t" anchorCtr="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933" b="1" dirty="0"/>
              <a:t>Source: US Elections Project / Current Population Survey </a:t>
            </a:r>
            <a:endParaRPr lang="en-US" sz="1933" dirty="0"/>
          </a:p>
        </p:txBody>
      </p:sp>
      <p:sp>
        <p:nvSpPr>
          <p:cNvPr id="7" name="Google Shape;123;p18">
            <a:extLst>
              <a:ext uri="{FF2B5EF4-FFF2-40B4-BE49-F238E27FC236}">
                <a16:creationId xmlns:a16="http://schemas.microsoft.com/office/drawing/2014/main" id="{5A1A69C9-1300-C91D-7339-BF323C086C44}"/>
              </a:ext>
            </a:extLst>
          </p:cNvPr>
          <p:cNvSpPr txBox="1">
            <a:spLocks/>
          </p:cNvSpPr>
          <p:nvPr/>
        </p:nvSpPr>
        <p:spPr>
          <a:xfrm>
            <a:off x="970400" y="1180349"/>
            <a:ext cx="10251200" cy="992799"/>
          </a:xfrm>
          <a:prstGeom prst="rect">
            <a:avLst/>
          </a:prstGeom>
        </p:spPr>
        <p:txBody>
          <a:bodyPr spcFirstLastPara="1" vert="horz" wrap="square" lIns="121900" tIns="121900" rIns="121900" bIns="121900" rtlCol="0" anchor="t" anchorCtr="0">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dirty="0">
                <a:latin typeface="+mn-lt"/>
              </a:rPr>
              <a:t>Disparities in civic participation and health equity</a:t>
            </a:r>
          </a:p>
        </p:txBody>
      </p:sp>
    </p:spTree>
    <p:extLst>
      <p:ext uri="{BB962C8B-B14F-4D97-AF65-F5344CB8AC3E}">
        <p14:creationId xmlns:p14="http://schemas.microsoft.com/office/powerpoint/2010/main" val="389244050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4A3D85-EF43-D618-8E6D-AB3414E6CA54}"/>
              </a:ext>
            </a:extLst>
          </p:cNvPr>
          <p:cNvSpPr>
            <a:spLocks noGrp="1"/>
          </p:cNvSpPr>
          <p:nvPr>
            <p:ph type="title"/>
          </p:nvPr>
        </p:nvSpPr>
        <p:spPr>
          <a:xfrm>
            <a:off x="622564" y="1079474"/>
            <a:ext cx="5174711" cy="1371118"/>
          </a:xfrm>
        </p:spPr>
        <p:txBody>
          <a:bodyPr>
            <a:normAutofit fontScale="90000"/>
          </a:bodyPr>
          <a:lstStyle/>
          <a:p>
            <a:pPr algn="ctr"/>
            <a:r>
              <a:rPr lang="en-US" sz="3600" dirty="0"/>
              <a:t>Research</a:t>
            </a:r>
            <a:br>
              <a:rPr lang="en-US" dirty="0"/>
            </a:br>
            <a:r>
              <a:rPr lang="en-US" sz="3100" b="0" dirty="0"/>
              <a:t>An Analysis of Inter-State Variation, 1996-2020 (publication pending)</a:t>
            </a:r>
            <a:br>
              <a:rPr lang="en-US" sz="2800" b="0" dirty="0"/>
            </a:br>
            <a:endParaRPr lang="en-US" dirty="0"/>
          </a:p>
        </p:txBody>
      </p:sp>
      <p:sp>
        <p:nvSpPr>
          <p:cNvPr id="4" name="Content Placeholder 3">
            <a:extLst>
              <a:ext uri="{FF2B5EF4-FFF2-40B4-BE49-F238E27FC236}">
                <a16:creationId xmlns:a16="http://schemas.microsoft.com/office/drawing/2014/main" id="{4F0B2571-2C09-475B-EABF-FF9FCE3201A9}"/>
              </a:ext>
            </a:extLst>
          </p:cNvPr>
          <p:cNvSpPr>
            <a:spLocks noGrp="1"/>
          </p:cNvSpPr>
          <p:nvPr>
            <p:ph sz="quarter" idx="13"/>
          </p:nvPr>
        </p:nvSpPr>
        <p:spPr>
          <a:xfrm>
            <a:off x="714459" y="4591704"/>
            <a:ext cx="4990920" cy="2373644"/>
          </a:xfrm>
        </p:spPr>
        <p:txBody>
          <a:bodyPr>
            <a:normAutofit/>
          </a:bodyPr>
          <a:lstStyle/>
          <a:p>
            <a:pPr indent="0"/>
            <a:endParaRPr lang="en-US" sz="2000" b="0" dirty="0"/>
          </a:p>
          <a:p>
            <a:pPr indent="0"/>
            <a:r>
              <a:rPr lang="en-US" sz="2000" b="0" dirty="0"/>
              <a:t>Conducted by Dr. Scot </a:t>
            </a:r>
            <a:r>
              <a:rPr lang="en-US" sz="2000" b="0" dirty="0" err="1"/>
              <a:t>Schraufnagel</a:t>
            </a:r>
            <a:r>
              <a:rPr lang="en-US" sz="2000" b="0" dirty="0"/>
              <a:t> </a:t>
            </a:r>
          </a:p>
          <a:p>
            <a:pPr indent="0"/>
            <a:r>
              <a:rPr lang="en-US" sz="1800" b="0" dirty="0"/>
              <a:t>Chair, Department of Political Science, Northern Illinois University and supported by the Network for Public Health Law</a:t>
            </a:r>
          </a:p>
        </p:txBody>
      </p:sp>
      <p:sp>
        <p:nvSpPr>
          <p:cNvPr id="9" name="Slide Number Placeholder 1">
            <a:extLst>
              <a:ext uri="{FF2B5EF4-FFF2-40B4-BE49-F238E27FC236}">
                <a16:creationId xmlns:a16="http://schemas.microsoft.com/office/drawing/2014/main" id="{D7DEDDDC-5284-10A2-7037-4AAEA533CFFB}"/>
              </a:ext>
            </a:extLst>
          </p:cNvPr>
          <p:cNvSpPr txBox="1">
            <a:spLocks/>
          </p:cNvSpPr>
          <p:nvPr/>
        </p:nvSpPr>
        <p:spPr>
          <a:xfrm>
            <a:off x="1" y="6400800"/>
            <a:ext cx="609600" cy="457200"/>
          </a:xfrm>
          <a:prstGeom prst="rect">
            <a:avLst/>
          </a:prstGeom>
        </p:spPr>
        <p:txBody>
          <a:bodyPr vert="horz" lIns="0" tIns="0" rIns="0" bIns="0" rtlCol="0" anchor="ctr" anchorCtr="1"/>
          <a:lstStyle>
            <a:defPPr>
              <a:defRPr lang="en-US"/>
            </a:defPPr>
            <a:lvl1pPr marL="0" algn="ctr" defTabSz="457200" rtl="0" eaLnBrk="1" latinLnBrk="0" hangingPunct="1">
              <a:defRPr sz="10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mtClean="0"/>
              <a:pPr/>
              <a:t>31</a:t>
            </a:fld>
            <a:endParaRPr lang="en-US" dirty="0"/>
          </a:p>
        </p:txBody>
      </p:sp>
      <p:pic>
        <p:nvPicPr>
          <p:cNvPr id="10" name="Picture 9" descr="Question mark on green pastel background">
            <a:extLst>
              <a:ext uri="{FF2B5EF4-FFF2-40B4-BE49-F238E27FC236}">
                <a16:creationId xmlns:a16="http://schemas.microsoft.com/office/drawing/2014/main" id="{7CED606C-DA81-6EEC-05CE-94EFA3E55E1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97276" y="932688"/>
            <a:ext cx="6394724" cy="5925312"/>
          </a:xfrm>
          <a:prstGeom prst="rect">
            <a:avLst/>
          </a:prstGeom>
        </p:spPr>
      </p:pic>
      <p:sp>
        <p:nvSpPr>
          <p:cNvPr id="11" name="TextBox 10">
            <a:extLst>
              <a:ext uri="{FF2B5EF4-FFF2-40B4-BE49-F238E27FC236}">
                <a16:creationId xmlns:a16="http://schemas.microsoft.com/office/drawing/2014/main" id="{AD9DC387-C08E-0EBA-E699-4EB355813AA8}"/>
              </a:ext>
            </a:extLst>
          </p:cNvPr>
          <p:cNvSpPr txBox="1"/>
          <p:nvPr/>
        </p:nvSpPr>
        <p:spPr>
          <a:xfrm>
            <a:off x="5797275" y="1079474"/>
            <a:ext cx="3712443" cy="4893647"/>
          </a:xfrm>
          <a:prstGeom prst="rect">
            <a:avLst/>
          </a:prstGeom>
          <a:noFill/>
        </p:spPr>
        <p:txBody>
          <a:bodyPr wrap="square" rtlCol="0">
            <a:spAutoFit/>
          </a:bodyPr>
          <a:lstStyle/>
          <a:p>
            <a:r>
              <a:rPr lang="en-US" sz="2400" dirty="0"/>
              <a:t>The research question:</a:t>
            </a:r>
          </a:p>
          <a:p>
            <a:endParaRPr lang="en-US" sz="2400" dirty="0"/>
          </a:p>
          <a:p>
            <a:r>
              <a:rPr lang="en-US" sz="2400" b="1" dirty="0"/>
              <a:t>When the citizens of a state are more involved in their communities (through volunteering, voting, or joining groups) do these individuals, and the states they reside in, experience better health? </a:t>
            </a:r>
          </a:p>
          <a:p>
            <a:endParaRPr lang="en-US" sz="2400" dirty="0"/>
          </a:p>
        </p:txBody>
      </p:sp>
    </p:spTree>
    <p:extLst>
      <p:ext uri="{BB962C8B-B14F-4D97-AF65-F5344CB8AC3E}">
        <p14:creationId xmlns:p14="http://schemas.microsoft.com/office/powerpoint/2010/main" val="10334525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349" y="1030211"/>
            <a:ext cx="11446651" cy="1060705"/>
          </a:xfrm>
        </p:spPr>
        <p:txBody>
          <a:bodyPr>
            <a:normAutofit/>
          </a:bodyPr>
          <a:lstStyle/>
          <a:p>
            <a:pPr algn="ctr"/>
            <a:r>
              <a:rPr lang="en-US" sz="3200" dirty="0"/>
              <a:t>Civic Engagement and Public Health - State-Level</a:t>
            </a:r>
            <a:br>
              <a:rPr lang="en-US" sz="3200" dirty="0"/>
            </a:br>
            <a:r>
              <a:rPr lang="en-US" sz="2200" dirty="0"/>
              <a:t>(Bivariate Relationship Strong and Statistically significant)</a:t>
            </a:r>
          </a:p>
        </p:txBody>
      </p:sp>
      <p:graphicFrame>
        <p:nvGraphicFramePr>
          <p:cNvPr id="4" name="Chart 3">
            <a:extLst>
              <a:ext uri="{FF2B5EF4-FFF2-40B4-BE49-F238E27FC236}">
                <a16:creationId xmlns:a16="http://schemas.microsoft.com/office/drawing/2014/main" id="{00000000-0008-0000-0000-000003000000}"/>
              </a:ext>
            </a:extLst>
          </p:cNvPr>
          <p:cNvGraphicFramePr/>
          <p:nvPr/>
        </p:nvGraphicFramePr>
        <p:xfrm>
          <a:off x="1118042" y="2384426"/>
          <a:ext cx="8239885" cy="3924552"/>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50AE5BC8-912D-4AAA-FB59-8314911DEBB7}"/>
              </a:ext>
            </a:extLst>
          </p:cNvPr>
          <p:cNvSpPr txBox="1"/>
          <p:nvPr/>
        </p:nvSpPr>
        <p:spPr>
          <a:xfrm>
            <a:off x="3841287" y="2040368"/>
            <a:ext cx="2793393" cy="369332"/>
          </a:xfrm>
          <a:prstGeom prst="rect">
            <a:avLst/>
          </a:prstGeom>
          <a:noFill/>
        </p:spPr>
        <p:txBody>
          <a:bodyPr wrap="none" rtlCol="0">
            <a:spAutoFit/>
          </a:bodyPr>
          <a:lstStyle/>
          <a:p>
            <a:r>
              <a:rPr lang="en-US" dirty="0"/>
              <a:t>Year of Presidential Election</a:t>
            </a:r>
          </a:p>
        </p:txBody>
      </p:sp>
      <p:sp>
        <p:nvSpPr>
          <p:cNvPr id="5" name="TextBox 4">
            <a:extLst>
              <a:ext uri="{FF2B5EF4-FFF2-40B4-BE49-F238E27FC236}">
                <a16:creationId xmlns:a16="http://schemas.microsoft.com/office/drawing/2014/main" id="{19E07087-E050-8FB7-0C29-6702EDC239D0}"/>
              </a:ext>
            </a:extLst>
          </p:cNvPr>
          <p:cNvSpPr txBox="1"/>
          <p:nvPr/>
        </p:nvSpPr>
        <p:spPr>
          <a:xfrm>
            <a:off x="1118042" y="6277974"/>
            <a:ext cx="8340809" cy="369332"/>
          </a:xfrm>
          <a:prstGeom prst="rect">
            <a:avLst/>
          </a:prstGeom>
          <a:noFill/>
        </p:spPr>
        <p:txBody>
          <a:bodyPr wrap="none" rtlCol="0">
            <a:spAutoFit/>
          </a:bodyPr>
          <a:lstStyle/>
          <a:p>
            <a:r>
              <a:rPr lang="en-US" dirty="0"/>
              <a:t>The Bivariate Relationship between the Cost of Voting and Overall State Health </a:t>
            </a:r>
          </a:p>
        </p:txBody>
      </p:sp>
      <p:sp>
        <p:nvSpPr>
          <p:cNvPr id="6" name="TextBox 5">
            <a:extLst>
              <a:ext uri="{FF2B5EF4-FFF2-40B4-BE49-F238E27FC236}">
                <a16:creationId xmlns:a16="http://schemas.microsoft.com/office/drawing/2014/main" id="{3AFBD958-D400-7D38-E8D6-2296C8BFC7F5}"/>
              </a:ext>
            </a:extLst>
          </p:cNvPr>
          <p:cNvSpPr txBox="1"/>
          <p:nvPr/>
        </p:nvSpPr>
        <p:spPr>
          <a:xfrm>
            <a:off x="9357927" y="2911215"/>
            <a:ext cx="2503928" cy="2308324"/>
          </a:xfrm>
          <a:prstGeom prst="rect">
            <a:avLst/>
          </a:prstGeom>
          <a:noFill/>
        </p:spPr>
        <p:txBody>
          <a:bodyPr wrap="square" rtlCol="0">
            <a:spAutoFit/>
          </a:bodyPr>
          <a:lstStyle/>
          <a:p>
            <a:r>
              <a:rPr lang="en-US" sz="2400" dirty="0"/>
              <a:t>An </a:t>
            </a:r>
            <a:r>
              <a:rPr lang="en-US" sz="2400" b="1" dirty="0">
                <a:solidFill>
                  <a:srgbClr val="7030A0"/>
                </a:solidFill>
              </a:rPr>
              <a:t>increase</a:t>
            </a:r>
            <a:r>
              <a:rPr lang="en-US" sz="2400" dirty="0"/>
              <a:t> in the </a:t>
            </a:r>
            <a:r>
              <a:rPr lang="en-US" sz="2400" i="1" dirty="0"/>
              <a:t>cost of voting </a:t>
            </a:r>
            <a:r>
              <a:rPr lang="en-US" sz="2400" dirty="0"/>
              <a:t>is associated with a </a:t>
            </a:r>
            <a:r>
              <a:rPr lang="en-US" sz="2400" b="1" dirty="0">
                <a:solidFill>
                  <a:srgbClr val="7030A0"/>
                </a:solidFill>
              </a:rPr>
              <a:t>decrease</a:t>
            </a:r>
            <a:r>
              <a:rPr lang="en-US" sz="2400" dirty="0"/>
              <a:t> in </a:t>
            </a:r>
            <a:r>
              <a:rPr lang="en-US" sz="2400" i="1" dirty="0"/>
              <a:t>overall public health</a:t>
            </a:r>
            <a:r>
              <a:rPr lang="en-US" sz="2400" dirty="0"/>
              <a:t>.</a:t>
            </a:r>
          </a:p>
        </p:txBody>
      </p:sp>
      <p:sp>
        <p:nvSpPr>
          <p:cNvPr id="9" name="TextBox 8">
            <a:extLst>
              <a:ext uri="{FF2B5EF4-FFF2-40B4-BE49-F238E27FC236}">
                <a16:creationId xmlns:a16="http://schemas.microsoft.com/office/drawing/2014/main" id="{EF8E4D57-53B2-A8E2-2945-16AD0A79A3A5}"/>
              </a:ext>
            </a:extLst>
          </p:cNvPr>
          <p:cNvSpPr txBox="1"/>
          <p:nvPr/>
        </p:nvSpPr>
        <p:spPr>
          <a:xfrm>
            <a:off x="9340409" y="5265943"/>
            <a:ext cx="2503928" cy="584775"/>
          </a:xfrm>
          <a:prstGeom prst="rect">
            <a:avLst/>
          </a:prstGeom>
          <a:noFill/>
        </p:spPr>
        <p:txBody>
          <a:bodyPr wrap="square" rtlCol="0">
            <a:spAutoFit/>
          </a:bodyPr>
          <a:lstStyle/>
          <a:p>
            <a:r>
              <a:rPr lang="en-US" sz="1600" dirty="0"/>
              <a:t>Publication pending, S. </a:t>
            </a:r>
            <a:r>
              <a:rPr lang="en-US" sz="1600" dirty="0" err="1"/>
              <a:t>Schraufnagel</a:t>
            </a:r>
            <a:endParaRPr lang="en-US" sz="1600" dirty="0"/>
          </a:p>
        </p:txBody>
      </p:sp>
      <p:sp>
        <p:nvSpPr>
          <p:cNvPr id="10" name="Slide Number Placeholder 1">
            <a:extLst>
              <a:ext uri="{FF2B5EF4-FFF2-40B4-BE49-F238E27FC236}">
                <a16:creationId xmlns:a16="http://schemas.microsoft.com/office/drawing/2014/main" id="{504A3E00-FD50-0460-299E-CFCA1FB4B0D9}"/>
              </a:ext>
            </a:extLst>
          </p:cNvPr>
          <p:cNvSpPr txBox="1">
            <a:spLocks/>
          </p:cNvSpPr>
          <p:nvPr/>
        </p:nvSpPr>
        <p:spPr>
          <a:xfrm>
            <a:off x="1" y="6400800"/>
            <a:ext cx="609600" cy="457200"/>
          </a:xfrm>
          <a:prstGeom prst="rect">
            <a:avLst/>
          </a:prstGeom>
        </p:spPr>
        <p:txBody>
          <a:bodyPr vert="horz" lIns="0" tIns="0" rIns="0" bIns="0" rtlCol="0" anchor="ctr" anchorCtr="1"/>
          <a:lstStyle>
            <a:defPPr>
              <a:defRPr lang="en-US"/>
            </a:defPPr>
            <a:lvl1pPr marL="0" algn="ctr" defTabSz="457200" rtl="0" eaLnBrk="1" latinLnBrk="0" hangingPunct="1">
              <a:defRPr sz="10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mtClean="0"/>
              <a:pPr/>
              <a:t>32</a:t>
            </a:fld>
            <a:endParaRPr lang="en-US" dirty="0"/>
          </a:p>
        </p:txBody>
      </p:sp>
    </p:spTree>
    <p:extLst>
      <p:ext uri="{BB962C8B-B14F-4D97-AF65-F5344CB8AC3E}">
        <p14:creationId xmlns:p14="http://schemas.microsoft.com/office/powerpoint/2010/main" val="167610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421" y="1162039"/>
            <a:ext cx="11258550" cy="1178433"/>
          </a:xfrm>
        </p:spPr>
        <p:txBody>
          <a:bodyPr>
            <a:normAutofit fontScale="90000"/>
          </a:bodyPr>
          <a:lstStyle/>
          <a:p>
            <a:pPr algn="ctr"/>
            <a:r>
              <a:rPr lang="en-US" sz="3600" dirty="0"/>
              <a:t>Civic Engagement and Public Health - Individual-Level</a:t>
            </a:r>
            <a:br>
              <a:rPr lang="en-US" sz="4000" dirty="0"/>
            </a:br>
            <a:r>
              <a:rPr lang="en-US" sz="2200" dirty="0"/>
              <a:t>(Bivariate Relationship strong and Statistically Significant)</a:t>
            </a:r>
          </a:p>
        </p:txBody>
      </p:sp>
      <p:graphicFrame>
        <p:nvGraphicFramePr>
          <p:cNvPr id="4" name="Chart 3"/>
          <p:cNvGraphicFramePr>
            <a:graphicFrameLocks/>
          </p:cNvGraphicFramePr>
          <p:nvPr/>
        </p:nvGraphicFramePr>
        <p:xfrm>
          <a:off x="810789" y="2514600"/>
          <a:ext cx="7772401" cy="3886200"/>
        </p:xfrm>
        <a:graphic>
          <a:graphicData uri="http://schemas.openxmlformats.org/drawingml/2006/chart">
            <c:chart xmlns:c="http://schemas.openxmlformats.org/drawingml/2006/chart" xmlns:r="http://schemas.openxmlformats.org/officeDocument/2006/relationships" r:id="rId2"/>
          </a:graphicData>
        </a:graphic>
      </p:graphicFrame>
      <p:sp>
        <p:nvSpPr>
          <p:cNvPr id="3" name="TextBox 2">
            <a:extLst>
              <a:ext uri="{FF2B5EF4-FFF2-40B4-BE49-F238E27FC236}">
                <a16:creationId xmlns:a16="http://schemas.microsoft.com/office/drawing/2014/main" id="{B7BC929C-F588-32C6-CA8A-D937F8765C54}"/>
              </a:ext>
            </a:extLst>
          </p:cNvPr>
          <p:cNvSpPr txBox="1"/>
          <p:nvPr/>
        </p:nvSpPr>
        <p:spPr>
          <a:xfrm>
            <a:off x="8852344" y="4879092"/>
            <a:ext cx="3211618" cy="830997"/>
          </a:xfrm>
          <a:prstGeom prst="rect">
            <a:avLst/>
          </a:prstGeom>
          <a:noFill/>
        </p:spPr>
        <p:txBody>
          <a:bodyPr wrap="square" rtlCol="0">
            <a:spAutoFit/>
          </a:bodyPr>
          <a:lstStyle/>
          <a:p>
            <a:r>
              <a:rPr lang="en-US" sz="1600" dirty="0"/>
              <a:t>Using the Behavioral Risk Factor Surveillance System (2021) and the COVI (2020)</a:t>
            </a:r>
          </a:p>
        </p:txBody>
      </p:sp>
      <p:sp>
        <p:nvSpPr>
          <p:cNvPr id="8" name="TextBox 7">
            <a:extLst>
              <a:ext uri="{FF2B5EF4-FFF2-40B4-BE49-F238E27FC236}">
                <a16:creationId xmlns:a16="http://schemas.microsoft.com/office/drawing/2014/main" id="{E1720F91-7542-8A18-8F0F-1A5DEE3F8CDF}"/>
              </a:ext>
            </a:extLst>
          </p:cNvPr>
          <p:cNvSpPr txBox="1"/>
          <p:nvPr/>
        </p:nvSpPr>
        <p:spPr>
          <a:xfrm>
            <a:off x="8827981" y="2346398"/>
            <a:ext cx="3028737" cy="2308324"/>
          </a:xfrm>
          <a:prstGeom prst="rect">
            <a:avLst/>
          </a:prstGeom>
          <a:noFill/>
        </p:spPr>
        <p:txBody>
          <a:bodyPr wrap="square">
            <a:spAutoFit/>
          </a:bodyPr>
          <a:lstStyle/>
          <a:p>
            <a:r>
              <a:rPr lang="en-US" sz="2400" dirty="0"/>
              <a:t>An </a:t>
            </a:r>
            <a:r>
              <a:rPr lang="en-US" sz="2400" b="1" dirty="0">
                <a:solidFill>
                  <a:srgbClr val="7030A0"/>
                </a:solidFill>
              </a:rPr>
              <a:t>increase</a:t>
            </a:r>
            <a:r>
              <a:rPr lang="en-US" sz="2400" dirty="0"/>
              <a:t> in the </a:t>
            </a:r>
            <a:r>
              <a:rPr lang="en-US" sz="2400" i="1" dirty="0"/>
              <a:t>cost of voting </a:t>
            </a:r>
            <a:r>
              <a:rPr lang="en-US" sz="2400" dirty="0"/>
              <a:t>associates with </a:t>
            </a:r>
            <a:r>
              <a:rPr lang="en-US" sz="2400" b="1" dirty="0">
                <a:solidFill>
                  <a:srgbClr val="7030A0"/>
                </a:solidFill>
              </a:rPr>
              <a:t>higher bad </a:t>
            </a:r>
            <a:r>
              <a:rPr lang="en-US" sz="2400" dirty="0"/>
              <a:t>health and</a:t>
            </a:r>
            <a:r>
              <a:rPr lang="en-US" sz="2400" b="1" dirty="0"/>
              <a:t> </a:t>
            </a:r>
            <a:r>
              <a:rPr lang="en-US" sz="2400" b="1" dirty="0">
                <a:solidFill>
                  <a:srgbClr val="7030A0"/>
                </a:solidFill>
              </a:rPr>
              <a:t>lower good </a:t>
            </a:r>
            <a:r>
              <a:rPr lang="en-US" sz="2400" i="1" dirty="0"/>
              <a:t>individual health</a:t>
            </a:r>
            <a:r>
              <a:rPr lang="en-US" sz="2400" dirty="0"/>
              <a:t>.</a:t>
            </a:r>
          </a:p>
        </p:txBody>
      </p:sp>
      <p:sp>
        <p:nvSpPr>
          <p:cNvPr id="9" name="TextBox 8">
            <a:extLst>
              <a:ext uri="{FF2B5EF4-FFF2-40B4-BE49-F238E27FC236}">
                <a16:creationId xmlns:a16="http://schemas.microsoft.com/office/drawing/2014/main" id="{0389CDBE-C335-80F9-80B9-46A3EE005992}"/>
              </a:ext>
            </a:extLst>
          </p:cNvPr>
          <p:cNvSpPr txBox="1"/>
          <p:nvPr/>
        </p:nvSpPr>
        <p:spPr>
          <a:xfrm>
            <a:off x="8852344" y="5934459"/>
            <a:ext cx="3211618" cy="584775"/>
          </a:xfrm>
          <a:prstGeom prst="rect">
            <a:avLst/>
          </a:prstGeom>
          <a:noFill/>
        </p:spPr>
        <p:txBody>
          <a:bodyPr wrap="square" rtlCol="0">
            <a:spAutoFit/>
          </a:bodyPr>
          <a:lstStyle/>
          <a:p>
            <a:r>
              <a:rPr lang="en-US" sz="1600" dirty="0"/>
              <a:t>Publication pending, S. </a:t>
            </a:r>
            <a:r>
              <a:rPr lang="en-US" sz="1600" dirty="0" err="1"/>
              <a:t>Schraufnagel</a:t>
            </a:r>
            <a:endParaRPr lang="en-US" sz="1600" dirty="0"/>
          </a:p>
        </p:txBody>
      </p:sp>
      <p:sp>
        <p:nvSpPr>
          <p:cNvPr id="10" name="Slide Number Placeholder 1">
            <a:extLst>
              <a:ext uri="{FF2B5EF4-FFF2-40B4-BE49-F238E27FC236}">
                <a16:creationId xmlns:a16="http://schemas.microsoft.com/office/drawing/2014/main" id="{02D00B0F-0BA3-A6A4-7F73-B8EDBCF52AD9}"/>
              </a:ext>
            </a:extLst>
          </p:cNvPr>
          <p:cNvSpPr txBox="1">
            <a:spLocks/>
          </p:cNvSpPr>
          <p:nvPr/>
        </p:nvSpPr>
        <p:spPr>
          <a:xfrm>
            <a:off x="1" y="6400800"/>
            <a:ext cx="609600" cy="457200"/>
          </a:xfrm>
          <a:prstGeom prst="rect">
            <a:avLst/>
          </a:prstGeom>
        </p:spPr>
        <p:txBody>
          <a:bodyPr vert="horz" lIns="0" tIns="0" rIns="0" bIns="0" rtlCol="0" anchor="ctr" anchorCtr="1"/>
          <a:lstStyle>
            <a:defPPr>
              <a:defRPr lang="en-US"/>
            </a:defPPr>
            <a:lvl1pPr marL="0" algn="ctr" defTabSz="457200" rtl="0" eaLnBrk="1" latinLnBrk="0" hangingPunct="1">
              <a:defRPr sz="10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mtClean="0"/>
              <a:pPr/>
              <a:t>33</a:t>
            </a:fld>
            <a:endParaRPr lang="en-US" dirty="0"/>
          </a:p>
        </p:txBody>
      </p:sp>
    </p:spTree>
    <p:extLst>
      <p:ext uri="{BB962C8B-B14F-4D97-AF65-F5344CB8AC3E}">
        <p14:creationId xmlns:p14="http://schemas.microsoft.com/office/powerpoint/2010/main" val="12241031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8956" y="1279004"/>
            <a:ext cx="10945158" cy="649224"/>
          </a:xfrm>
        </p:spPr>
        <p:txBody>
          <a:bodyPr>
            <a:normAutofit/>
          </a:bodyPr>
          <a:lstStyle/>
          <a:p>
            <a:r>
              <a:rPr lang="en-US" sz="4000" dirty="0"/>
              <a:t>Conclusions</a:t>
            </a:r>
          </a:p>
        </p:txBody>
      </p:sp>
      <p:sp>
        <p:nvSpPr>
          <p:cNvPr id="5" name="Content Placeholder 4"/>
          <p:cNvSpPr>
            <a:spLocks noGrp="1"/>
          </p:cNvSpPr>
          <p:nvPr>
            <p:ph sz="quarter" idx="13"/>
          </p:nvPr>
        </p:nvSpPr>
        <p:spPr>
          <a:xfrm>
            <a:off x="1881279" y="1993429"/>
            <a:ext cx="10058400" cy="3886199"/>
          </a:xfrm>
        </p:spPr>
        <p:txBody>
          <a:bodyPr>
            <a:normAutofit fontScale="85000" lnSpcReduction="10000"/>
          </a:bodyPr>
          <a:lstStyle/>
          <a:p>
            <a:endParaRPr lang="en-US" sz="2400" dirty="0"/>
          </a:p>
          <a:p>
            <a:r>
              <a:rPr lang="en-US" sz="2400" dirty="0"/>
              <a:t>Strong bivariate relationships withstand great scrutiny</a:t>
            </a:r>
          </a:p>
          <a:p>
            <a:endParaRPr lang="en-US" sz="2400" dirty="0"/>
          </a:p>
          <a:p>
            <a:r>
              <a:rPr lang="en-US" sz="2400" dirty="0"/>
              <a:t>Higher cost of voting index (COVI) values indicate worse state health outcomes</a:t>
            </a:r>
          </a:p>
          <a:p>
            <a:endParaRPr lang="en-US" sz="2400" dirty="0"/>
          </a:p>
          <a:p>
            <a:r>
              <a:rPr lang="en-US" sz="2400" dirty="0"/>
              <a:t>Higher state COVI values indicate worse individual health outcomes</a:t>
            </a:r>
          </a:p>
          <a:p>
            <a:endParaRPr lang="en-US" sz="2400" dirty="0"/>
          </a:p>
          <a:p>
            <a:r>
              <a:rPr lang="en-US" sz="2400" dirty="0"/>
              <a:t>The effect of a restrictive state electoral climate on bad health is greater for residents without a college diploma, low-income residents, people over 65, Black Americans, and Hispanic Americans</a:t>
            </a:r>
          </a:p>
          <a:p>
            <a:endParaRPr lang="en-US" sz="2400" dirty="0"/>
          </a:p>
          <a:p>
            <a:pPr marL="0" indent="0">
              <a:buNone/>
            </a:pPr>
            <a:endParaRPr lang="en-US" dirty="0"/>
          </a:p>
        </p:txBody>
      </p:sp>
      <p:pic>
        <p:nvPicPr>
          <p:cNvPr id="4" name="Graphic 3" descr="Badge with solid fill">
            <a:extLst>
              <a:ext uri="{FF2B5EF4-FFF2-40B4-BE49-F238E27FC236}">
                <a16:creationId xmlns:a16="http://schemas.microsoft.com/office/drawing/2014/main" id="{CA0A1DF4-4D97-FF60-E6A2-4FF67D66ED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38559" y="2997854"/>
            <a:ext cx="683625" cy="683625"/>
          </a:xfrm>
          <a:prstGeom prst="rect">
            <a:avLst/>
          </a:prstGeom>
        </p:spPr>
      </p:pic>
      <p:pic>
        <p:nvPicPr>
          <p:cNvPr id="7" name="Graphic 6" descr="Badge 3 with solid fill">
            <a:extLst>
              <a:ext uri="{FF2B5EF4-FFF2-40B4-BE49-F238E27FC236}">
                <a16:creationId xmlns:a16="http://schemas.microsoft.com/office/drawing/2014/main" id="{B37FBAD3-8460-FB6D-55B0-2086D176AED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38558" y="3811881"/>
            <a:ext cx="683625" cy="683625"/>
          </a:xfrm>
          <a:prstGeom prst="rect">
            <a:avLst/>
          </a:prstGeom>
        </p:spPr>
      </p:pic>
      <p:pic>
        <p:nvPicPr>
          <p:cNvPr id="9" name="Graphic 8" descr="Badge 1 with solid fill">
            <a:extLst>
              <a:ext uri="{FF2B5EF4-FFF2-40B4-BE49-F238E27FC236}">
                <a16:creationId xmlns:a16="http://schemas.microsoft.com/office/drawing/2014/main" id="{87471619-A7E2-FB33-1993-E72C71451AB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038559" y="2183827"/>
            <a:ext cx="683625" cy="683625"/>
          </a:xfrm>
          <a:prstGeom prst="rect">
            <a:avLst/>
          </a:prstGeom>
        </p:spPr>
      </p:pic>
      <p:pic>
        <p:nvPicPr>
          <p:cNvPr id="11" name="Graphic 10" descr="Badge 4 with solid fill">
            <a:extLst>
              <a:ext uri="{FF2B5EF4-FFF2-40B4-BE49-F238E27FC236}">
                <a16:creationId xmlns:a16="http://schemas.microsoft.com/office/drawing/2014/main" id="{F74CB9CA-5559-78E5-CA9F-90471150D86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38558" y="4625908"/>
            <a:ext cx="683625" cy="683625"/>
          </a:xfrm>
          <a:prstGeom prst="rect">
            <a:avLst/>
          </a:prstGeom>
        </p:spPr>
      </p:pic>
      <p:sp>
        <p:nvSpPr>
          <p:cNvPr id="12" name="Slide Number Placeholder 2">
            <a:extLst>
              <a:ext uri="{FF2B5EF4-FFF2-40B4-BE49-F238E27FC236}">
                <a16:creationId xmlns:a16="http://schemas.microsoft.com/office/drawing/2014/main" id="{75595EB0-E6A0-11CD-0858-546F8D6440B0}"/>
              </a:ext>
            </a:extLst>
          </p:cNvPr>
          <p:cNvSpPr>
            <a:spLocks noGrp="1"/>
          </p:cNvSpPr>
          <p:nvPr>
            <p:ph type="sldNum" sz="quarter" idx="12"/>
          </p:nvPr>
        </p:nvSpPr>
        <p:spPr>
          <a:xfrm>
            <a:off x="11378354" y="6360830"/>
            <a:ext cx="365760" cy="365760"/>
          </a:xfrm>
        </p:spPr>
        <p:txBody>
          <a:bodyPr/>
          <a:lstStyle/>
          <a:p>
            <a:fld id="{A4AE216E-30EE-794D-82EB-E7F5CCC91463}" type="slidenum">
              <a:rPr lang="en-US" smtClean="0"/>
              <a:pPr/>
              <a:t>34</a:t>
            </a:fld>
            <a:endParaRPr lang="en-US" dirty="0"/>
          </a:p>
        </p:txBody>
      </p:sp>
      <p:sp>
        <p:nvSpPr>
          <p:cNvPr id="10" name="Slide Number Placeholder 1">
            <a:extLst>
              <a:ext uri="{FF2B5EF4-FFF2-40B4-BE49-F238E27FC236}">
                <a16:creationId xmlns:a16="http://schemas.microsoft.com/office/drawing/2014/main" id="{BCDBC473-5F38-2EF4-B5E6-867030839A56}"/>
              </a:ext>
            </a:extLst>
          </p:cNvPr>
          <p:cNvSpPr txBox="1">
            <a:spLocks/>
          </p:cNvSpPr>
          <p:nvPr/>
        </p:nvSpPr>
        <p:spPr>
          <a:xfrm>
            <a:off x="1" y="6400800"/>
            <a:ext cx="609600" cy="457200"/>
          </a:xfrm>
          <a:prstGeom prst="rect">
            <a:avLst/>
          </a:prstGeom>
        </p:spPr>
        <p:txBody>
          <a:bodyPr vert="horz" lIns="0" tIns="0" rIns="0" bIns="0" rtlCol="0" anchor="ctr" anchorCtr="1"/>
          <a:lstStyle>
            <a:defPPr>
              <a:defRPr lang="en-US"/>
            </a:defPPr>
            <a:lvl1pPr marL="0" algn="ctr" defTabSz="457200" rtl="0" eaLnBrk="1" latinLnBrk="0" hangingPunct="1">
              <a:defRPr sz="1000" kern="1200">
                <a:solidFill>
                  <a:schemeClr val="bg1"/>
                </a:solidFill>
                <a:latin typeface="Arial"/>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AE216E-30EE-794D-82EB-E7F5CCC91463}" type="slidenum">
              <a:rPr lang="en-US" smtClean="0"/>
              <a:pPr/>
              <a:t>34</a:t>
            </a:fld>
            <a:endParaRPr lang="en-US" dirty="0"/>
          </a:p>
        </p:txBody>
      </p:sp>
    </p:spTree>
    <p:extLst>
      <p:ext uri="{BB962C8B-B14F-4D97-AF65-F5344CB8AC3E}">
        <p14:creationId xmlns:p14="http://schemas.microsoft.com/office/powerpoint/2010/main" val="102629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hart 4">
            <a:extLst>
              <a:ext uri="{FF2B5EF4-FFF2-40B4-BE49-F238E27FC236}">
                <a16:creationId xmlns:a16="http://schemas.microsoft.com/office/drawing/2014/main" id="{85F7D985-D986-DA2F-5251-1F80BDF561E4}"/>
              </a:ext>
            </a:extLst>
          </p:cNvPr>
          <p:cNvGraphicFramePr/>
          <p:nvPr/>
        </p:nvGraphicFramePr>
        <p:xfrm>
          <a:off x="2557220" y="1842730"/>
          <a:ext cx="7077560" cy="4344830"/>
        </p:xfrm>
        <a:graphic>
          <a:graphicData uri="http://schemas.openxmlformats.org/drawingml/2006/chart">
            <c:chart xmlns:c="http://schemas.openxmlformats.org/drawingml/2006/chart" xmlns:r="http://schemas.openxmlformats.org/officeDocument/2006/relationships" r:id="rId2"/>
          </a:graphicData>
        </a:graphic>
      </p:graphicFrame>
      <p:sp>
        <p:nvSpPr>
          <p:cNvPr id="2" name="Title 1">
            <a:extLst>
              <a:ext uri="{FF2B5EF4-FFF2-40B4-BE49-F238E27FC236}">
                <a16:creationId xmlns:a16="http://schemas.microsoft.com/office/drawing/2014/main" id="{DD2EE95F-3B4B-B243-59CF-FF15F13A610C}"/>
              </a:ext>
            </a:extLst>
          </p:cNvPr>
          <p:cNvSpPr>
            <a:spLocks noGrp="1"/>
          </p:cNvSpPr>
          <p:nvPr>
            <p:ph type="title"/>
          </p:nvPr>
        </p:nvSpPr>
        <p:spPr>
          <a:xfrm>
            <a:off x="1111493" y="1181745"/>
            <a:ext cx="10594848" cy="1200329"/>
          </a:xfrm>
        </p:spPr>
        <p:txBody>
          <a:bodyPr/>
          <a:lstStyle/>
          <a:p>
            <a:pPr algn="ctr"/>
            <a:r>
              <a:rPr lang="en-US" dirty="0"/>
              <a:t>Bivariate Relationships: </a:t>
            </a:r>
            <a:br>
              <a:rPr lang="en-US" dirty="0"/>
            </a:br>
            <a:r>
              <a:rPr lang="en-US" dirty="0"/>
              <a:t>Overall State Health the COVI and State Minority Populations *</a:t>
            </a:r>
            <a:br>
              <a:rPr lang="en-US" dirty="0"/>
            </a:br>
            <a:endParaRPr lang="en-US" dirty="0"/>
          </a:p>
        </p:txBody>
      </p:sp>
      <p:sp>
        <p:nvSpPr>
          <p:cNvPr id="7" name="TextBox 6">
            <a:extLst>
              <a:ext uri="{FF2B5EF4-FFF2-40B4-BE49-F238E27FC236}">
                <a16:creationId xmlns:a16="http://schemas.microsoft.com/office/drawing/2014/main" id="{943F4DA7-D5F8-5EA4-4077-B2932559D5AF}"/>
              </a:ext>
            </a:extLst>
          </p:cNvPr>
          <p:cNvSpPr txBox="1"/>
          <p:nvPr/>
        </p:nvSpPr>
        <p:spPr>
          <a:xfrm>
            <a:off x="2306274" y="6187560"/>
            <a:ext cx="7579452" cy="541943"/>
          </a:xfrm>
          <a:prstGeom prst="rect">
            <a:avLst/>
          </a:prstGeom>
          <a:noFill/>
        </p:spPr>
        <p:txBody>
          <a:bodyPr wrap="square">
            <a:spAutoFit/>
          </a:bodyPr>
          <a:lstStyle/>
          <a:p>
            <a:pPr marL="0" marR="0" algn="ctr">
              <a:lnSpc>
                <a:spcPct val="107000"/>
              </a:lnSpc>
              <a:spcBef>
                <a:spcPts val="0"/>
              </a:spcBef>
              <a:spcAft>
                <a:spcPts val="800"/>
              </a:spcAft>
            </a:pPr>
            <a:r>
              <a:rPr lang="en-US" sz="1400" dirty="0">
                <a:effectLst/>
                <a:ea typeface="Calibri" panose="020F0502020204030204" pitchFamily="34" charset="0"/>
                <a:cs typeface="Times New Roman" panose="02020603050405020304" pitchFamily="18" charset="0"/>
              </a:rPr>
              <a:t>* Presidential election years 1996-2020, inclusive. Sample size 350. The % Latinx population in each state is not statistically significant (</a:t>
            </a:r>
            <a:r>
              <a:rPr lang="en-US" sz="1400" i="1" dirty="0">
                <a:effectLst/>
                <a:ea typeface="Calibri" panose="020F0502020204030204" pitchFamily="34" charset="0"/>
                <a:cs typeface="Times New Roman" panose="02020603050405020304" pitchFamily="18" charset="0"/>
              </a:rPr>
              <a:t>p</a:t>
            </a:r>
            <a:r>
              <a:rPr lang="en-US" sz="1400" dirty="0">
                <a:effectLst/>
                <a:ea typeface="Calibri" panose="020F0502020204030204" pitchFamily="34" charset="0"/>
                <a:cs typeface="Times New Roman" panose="02020603050405020304" pitchFamily="18" charset="0"/>
              </a:rPr>
              <a:t> &lt; .05).</a:t>
            </a:r>
            <a:endParaRPr lang="en-US" sz="1200" dirty="0">
              <a:effectLst/>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8277FF91-B560-E78F-9B2D-73809A21F1C7}"/>
              </a:ext>
            </a:extLst>
          </p:cNvPr>
          <p:cNvSpPr txBox="1"/>
          <p:nvPr/>
        </p:nvSpPr>
        <p:spPr>
          <a:xfrm>
            <a:off x="8430131" y="2191380"/>
            <a:ext cx="3527156" cy="307777"/>
          </a:xfrm>
          <a:prstGeom prst="rect">
            <a:avLst/>
          </a:prstGeom>
          <a:noFill/>
        </p:spPr>
        <p:txBody>
          <a:bodyPr wrap="square" rtlCol="0">
            <a:spAutoFit/>
          </a:bodyPr>
          <a:lstStyle/>
          <a:p>
            <a:r>
              <a:rPr lang="en-US" sz="1400" dirty="0"/>
              <a:t>Unpublished data, S. </a:t>
            </a:r>
            <a:r>
              <a:rPr lang="en-US" sz="1400" dirty="0" err="1"/>
              <a:t>Schraufnagel</a:t>
            </a:r>
            <a:r>
              <a:rPr lang="en-US" sz="1400" dirty="0"/>
              <a:t> 2022</a:t>
            </a:r>
          </a:p>
        </p:txBody>
      </p:sp>
      <p:sp>
        <p:nvSpPr>
          <p:cNvPr id="10" name="Oval 9">
            <a:extLst>
              <a:ext uri="{FF2B5EF4-FFF2-40B4-BE49-F238E27FC236}">
                <a16:creationId xmlns:a16="http://schemas.microsoft.com/office/drawing/2014/main" id="{D9039517-9439-9907-023A-F36CF3119B1C}"/>
              </a:ext>
            </a:extLst>
          </p:cNvPr>
          <p:cNvSpPr/>
          <p:nvPr/>
        </p:nvSpPr>
        <p:spPr>
          <a:xfrm>
            <a:off x="4246536" y="3921071"/>
            <a:ext cx="1286359" cy="526943"/>
          </a:xfrm>
          <a:prstGeom prst="ellipse">
            <a:avLst/>
          </a:prstGeom>
          <a:noFill/>
          <a:ln w="28575">
            <a:solidFill>
              <a:srgbClr val="C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2796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BE9E77A-C46C-F9F5-B891-C31A047C0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7894" y="1708497"/>
            <a:ext cx="5168895" cy="422589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a:extLst>
              <a:ext uri="{FF2B5EF4-FFF2-40B4-BE49-F238E27FC236}">
                <a16:creationId xmlns:a16="http://schemas.microsoft.com/office/drawing/2014/main" id="{0260E6FE-49D6-557F-4FA9-16BE522D13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0011" y="1898997"/>
            <a:ext cx="4935886" cy="403539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1D288A1B-0E9F-5E00-9F91-3E8D75163529}"/>
              </a:ext>
            </a:extLst>
          </p:cNvPr>
          <p:cNvSpPr txBox="1"/>
          <p:nvPr/>
        </p:nvSpPr>
        <p:spPr>
          <a:xfrm>
            <a:off x="800422" y="1077580"/>
            <a:ext cx="11239178" cy="523220"/>
          </a:xfrm>
          <a:prstGeom prst="rect">
            <a:avLst/>
          </a:prstGeom>
          <a:noFill/>
        </p:spPr>
        <p:txBody>
          <a:bodyPr wrap="square">
            <a:spAutoFit/>
          </a:bodyPr>
          <a:lstStyle/>
          <a:p>
            <a:pPr rtl="0">
              <a:spcBef>
                <a:spcPts val="0"/>
              </a:spcBef>
              <a:spcAft>
                <a:spcPts val="0"/>
              </a:spcAft>
            </a:pPr>
            <a:r>
              <a:rPr lang="en-US" sz="2800" b="1" i="0" u="none" strike="noStrike" dirty="0">
                <a:effectLst/>
              </a:rPr>
              <a:t>Preliminary Findings: Racial Health Equity and the Cost of Voting</a:t>
            </a:r>
            <a:endParaRPr lang="en-US" sz="2800" dirty="0">
              <a:effectLst/>
            </a:endParaRPr>
          </a:p>
        </p:txBody>
      </p:sp>
      <p:sp>
        <p:nvSpPr>
          <p:cNvPr id="9" name="TextBox 8">
            <a:extLst>
              <a:ext uri="{FF2B5EF4-FFF2-40B4-BE49-F238E27FC236}">
                <a16:creationId xmlns:a16="http://schemas.microsoft.com/office/drawing/2014/main" id="{C1D2DDBE-284C-17F7-7082-80548616C63E}"/>
              </a:ext>
            </a:extLst>
          </p:cNvPr>
          <p:cNvSpPr txBox="1"/>
          <p:nvPr/>
        </p:nvSpPr>
        <p:spPr>
          <a:xfrm>
            <a:off x="3050064" y="6229478"/>
            <a:ext cx="6513450" cy="369332"/>
          </a:xfrm>
          <a:prstGeom prst="rect">
            <a:avLst/>
          </a:prstGeom>
          <a:noFill/>
        </p:spPr>
        <p:txBody>
          <a:bodyPr wrap="none" rtlCol="0">
            <a:spAutoFit/>
          </a:bodyPr>
          <a:lstStyle/>
          <a:p>
            <a:r>
              <a:rPr lang="en-US" dirty="0" err="1"/>
              <a:t>Schraufnagel</a:t>
            </a:r>
            <a:r>
              <a:rPr lang="en-US" dirty="0"/>
              <a:t>, Hunter, Durbin, and </a:t>
            </a:r>
            <a:r>
              <a:rPr lang="en-US" dirty="0" err="1"/>
              <a:t>Mahs</a:t>
            </a:r>
            <a:r>
              <a:rPr lang="en-US" dirty="0"/>
              <a:t> (publication pending 2023).</a:t>
            </a:r>
          </a:p>
        </p:txBody>
      </p:sp>
    </p:spTree>
    <p:extLst>
      <p:ext uri="{BB962C8B-B14F-4D97-AF65-F5344CB8AC3E}">
        <p14:creationId xmlns:p14="http://schemas.microsoft.com/office/powerpoint/2010/main" val="22274657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E512C4-17BB-5736-450F-15DC43ED9A5D}"/>
              </a:ext>
            </a:extLst>
          </p:cNvPr>
          <p:cNvSpPr>
            <a:spLocks noGrp="1"/>
          </p:cNvSpPr>
          <p:nvPr>
            <p:ph type="title"/>
          </p:nvPr>
        </p:nvSpPr>
        <p:spPr>
          <a:xfrm>
            <a:off x="1014766" y="1217387"/>
            <a:ext cx="10594848" cy="400110"/>
          </a:xfrm>
        </p:spPr>
        <p:txBody>
          <a:bodyPr/>
          <a:lstStyle/>
          <a:p>
            <a:r>
              <a:rPr lang="en-US" dirty="0"/>
              <a:t>Voting, Political Power, and Black Health</a:t>
            </a:r>
          </a:p>
        </p:txBody>
      </p:sp>
      <p:sp>
        <p:nvSpPr>
          <p:cNvPr id="6" name="TextBox 5">
            <a:extLst>
              <a:ext uri="{FF2B5EF4-FFF2-40B4-BE49-F238E27FC236}">
                <a16:creationId xmlns:a16="http://schemas.microsoft.com/office/drawing/2014/main" id="{7BA0CB10-CACE-C1AE-1C15-A89A03627481}"/>
              </a:ext>
            </a:extLst>
          </p:cNvPr>
          <p:cNvSpPr txBox="1"/>
          <p:nvPr/>
        </p:nvSpPr>
        <p:spPr>
          <a:xfrm>
            <a:off x="1240829" y="1797958"/>
            <a:ext cx="10142722" cy="4493538"/>
          </a:xfrm>
          <a:prstGeom prst="rect">
            <a:avLst/>
          </a:prstGeom>
          <a:noFill/>
        </p:spPr>
        <p:txBody>
          <a:bodyPr wrap="square" rtlCol="0">
            <a:spAutoFit/>
          </a:bodyPr>
          <a:lstStyle/>
          <a:p>
            <a:r>
              <a:rPr lang="en-US" sz="2200" dirty="0"/>
              <a:t>We have done a deeper dive on this data (publication pending). </a:t>
            </a:r>
          </a:p>
          <a:p>
            <a:endParaRPr lang="en-US" sz="2200" dirty="0"/>
          </a:p>
          <a:p>
            <a:pPr marL="285750" indent="-285750">
              <a:buFont typeface="Arial" panose="020B0604020202020204" pitchFamily="34" charset="0"/>
              <a:buChar char="•"/>
            </a:pPr>
            <a:r>
              <a:rPr lang="en-US" sz="2200" dirty="0"/>
              <a:t>In 42 states, Black people are underrepresented in the the legislature, and this gets worse in states where the cost of voting is higher.</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These states may have entrenched structural barriers (redlining, unequal wages, failure to expand Medicaid, voter suppression).</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The cost of voting has a greater burden on Black people, but it affects everyone. </a:t>
            </a:r>
          </a:p>
          <a:p>
            <a:pPr marL="285750" indent="-285750">
              <a:buFont typeface="Arial" panose="020B0604020202020204" pitchFamily="34" charset="0"/>
              <a:buChar char="•"/>
            </a:pPr>
            <a:endParaRPr lang="en-US" sz="2200" dirty="0"/>
          </a:p>
          <a:p>
            <a:pPr marL="285750" indent="-285750">
              <a:buFont typeface="Arial" panose="020B0604020202020204" pitchFamily="34" charset="0"/>
              <a:buChar char="•"/>
            </a:pPr>
            <a:r>
              <a:rPr lang="en-US" sz="2200" dirty="0"/>
              <a:t>When we have more inclusive policies and processes, everyone gets healthier and we can close the disparity gap.</a:t>
            </a:r>
          </a:p>
        </p:txBody>
      </p:sp>
    </p:spTree>
    <p:extLst>
      <p:ext uri="{BB962C8B-B14F-4D97-AF65-F5344CB8AC3E}">
        <p14:creationId xmlns:p14="http://schemas.microsoft.com/office/powerpoint/2010/main" val="36024956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D6DBF-6934-8A4A-C766-83D2B291E5E1}"/>
              </a:ext>
            </a:extLst>
          </p:cNvPr>
          <p:cNvSpPr>
            <a:spLocks noGrp="1"/>
          </p:cNvSpPr>
          <p:nvPr>
            <p:ph type="title"/>
          </p:nvPr>
        </p:nvSpPr>
        <p:spPr>
          <a:xfrm>
            <a:off x="1046557" y="1121751"/>
            <a:ext cx="2430987" cy="1600438"/>
          </a:xfrm>
        </p:spPr>
        <p:txBody>
          <a:bodyPr/>
          <a:lstStyle/>
          <a:p>
            <a:r>
              <a:rPr lang="en-US" dirty="0"/>
              <a:t>Example of Impact: </a:t>
            </a:r>
            <a:br>
              <a:rPr lang="en-US" dirty="0"/>
            </a:br>
            <a:r>
              <a:rPr lang="en-US" dirty="0"/>
              <a:t>State Infant Mortality Rates</a:t>
            </a:r>
          </a:p>
        </p:txBody>
      </p:sp>
      <p:graphicFrame>
        <p:nvGraphicFramePr>
          <p:cNvPr id="6" name="Chart 5">
            <a:extLst>
              <a:ext uri="{FF2B5EF4-FFF2-40B4-BE49-F238E27FC236}">
                <a16:creationId xmlns:a16="http://schemas.microsoft.com/office/drawing/2014/main" id="{046EFE5F-5A20-A442-BE5D-2B9FCA93EFB1}"/>
              </a:ext>
            </a:extLst>
          </p:cNvPr>
          <p:cNvGraphicFramePr/>
          <p:nvPr>
            <p:extLst>
              <p:ext uri="{D42A27DB-BD31-4B8C-83A1-F6EECF244321}">
                <p14:modId xmlns:p14="http://schemas.microsoft.com/office/powerpoint/2010/main" val="517792640"/>
              </p:ext>
            </p:extLst>
          </p:nvPr>
        </p:nvGraphicFramePr>
        <p:xfrm>
          <a:off x="3831770" y="1121751"/>
          <a:ext cx="8199739" cy="5208373"/>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BA1904C9-810C-CEC4-C7F5-5ABBCE189582}"/>
              </a:ext>
            </a:extLst>
          </p:cNvPr>
          <p:cNvSpPr txBox="1"/>
          <p:nvPr/>
        </p:nvSpPr>
        <p:spPr>
          <a:xfrm>
            <a:off x="1046557" y="3000984"/>
            <a:ext cx="2561616" cy="3416320"/>
          </a:xfrm>
          <a:prstGeom prst="rect">
            <a:avLst/>
          </a:prstGeom>
          <a:noFill/>
        </p:spPr>
        <p:txBody>
          <a:bodyPr wrap="square" rtlCol="0">
            <a:spAutoFit/>
          </a:bodyPr>
          <a:lstStyle/>
          <a:p>
            <a:r>
              <a:rPr lang="en-US"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 COVI ranking of 50 is associated with the most restrictive electoral environment, while a COVI ranking of 1 is associated with the least restrictive electoral environment. For comparison, the U.S. average infant mortality rate is 5.67.</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9153359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E159-47E6-6F84-F32B-82E746534CB0}"/>
              </a:ext>
            </a:extLst>
          </p:cNvPr>
          <p:cNvSpPr/>
          <p:nvPr/>
        </p:nvSpPr>
        <p:spPr>
          <a:xfrm>
            <a:off x="594360" y="972458"/>
            <a:ext cx="11597640" cy="5885542"/>
          </a:xfrm>
          <a:prstGeom prst="rect">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C7F012B-AF05-B3E0-621D-9BC6AF02EE14}"/>
              </a:ext>
            </a:extLst>
          </p:cNvPr>
          <p:cNvSpPr/>
          <p:nvPr/>
        </p:nvSpPr>
        <p:spPr>
          <a:xfrm>
            <a:off x="3215640" y="2811780"/>
            <a:ext cx="5760720" cy="123444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4AC8C781-BFCC-6EE5-2DAA-E22F15278733}"/>
              </a:ext>
            </a:extLst>
          </p:cNvPr>
          <p:cNvSpPr>
            <a:spLocks noGrp="1"/>
          </p:cNvSpPr>
          <p:nvPr>
            <p:ph type="title"/>
          </p:nvPr>
        </p:nvSpPr>
        <p:spPr>
          <a:xfrm>
            <a:off x="3215640" y="3117734"/>
            <a:ext cx="5760720" cy="800219"/>
          </a:xfrm>
        </p:spPr>
        <p:txBody>
          <a:bodyPr/>
          <a:lstStyle/>
          <a:p>
            <a:pPr algn="ctr"/>
            <a:r>
              <a:rPr lang="en-US" dirty="0">
                <a:solidFill>
                  <a:schemeClr val="bg1"/>
                </a:solidFill>
              </a:rPr>
              <a:t>Voting, Political Power, and Black Health</a:t>
            </a:r>
          </a:p>
        </p:txBody>
      </p:sp>
    </p:spTree>
    <p:extLst>
      <p:ext uri="{BB962C8B-B14F-4D97-AF65-F5344CB8AC3E}">
        <p14:creationId xmlns:p14="http://schemas.microsoft.com/office/powerpoint/2010/main" val="18892303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95D505-5CD4-DC9E-A923-259495164AD1}"/>
              </a:ext>
            </a:extLst>
          </p:cNvPr>
          <p:cNvSpPr>
            <a:spLocks noGrp="1"/>
          </p:cNvSpPr>
          <p:nvPr>
            <p:ph type="title"/>
          </p:nvPr>
        </p:nvSpPr>
        <p:spPr>
          <a:xfrm>
            <a:off x="1235675" y="1278924"/>
            <a:ext cx="3458245" cy="4431983"/>
          </a:xfrm>
        </p:spPr>
        <p:txBody>
          <a:bodyPr/>
          <a:lstStyle/>
          <a:p>
            <a:r>
              <a:rPr lang="en-US" sz="3200" dirty="0"/>
              <a:t>2023 Country Health Rankings National Findings Report: </a:t>
            </a:r>
            <a:br>
              <a:rPr lang="en-US" sz="3200" dirty="0"/>
            </a:br>
            <a:r>
              <a:rPr lang="en-US" sz="3200" b="0" dirty="0"/>
              <a:t>Cultivating Civic Infrastructure and Participation for Healthier Communities</a:t>
            </a:r>
          </a:p>
        </p:txBody>
      </p:sp>
      <p:pic>
        <p:nvPicPr>
          <p:cNvPr id="4" name="Picture 3">
            <a:extLst>
              <a:ext uri="{FF2B5EF4-FFF2-40B4-BE49-F238E27FC236}">
                <a16:creationId xmlns:a16="http://schemas.microsoft.com/office/drawing/2014/main" id="{5C8BD69C-16EA-5230-0987-EB1410FF3C1A}"/>
              </a:ext>
            </a:extLst>
          </p:cNvPr>
          <p:cNvPicPr>
            <a:picLocks noChangeAspect="1"/>
          </p:cNvPicPr>
          <p:nvPr/>
        </p:nvPicPr>
        <p:blipFill rotWithShape="1">
          <a:blip r:embed="rId3"/>
          <a:srcRect b="43411"/>
          <a:stretch/>
        </p:blipFill>
        <p:spPr>
          <a:xfrm>
            <a:off x="5196965" y="1278924"/>
            <a:ext cx="6655718" cy="4878036"/>
          </a:xfrm>
          <a:prstGeom prst="rect">
            <a:avLst/>
          </a:prstGeom>
        </p:spPr>
      </p:pic>
    </p:spTree>
    <p:extLst>
      <p:ext uri="{BB962C8B-B14F-4D97-AF65-F5344CB8AC3E}">
        <p14:creationId xmlns:p14="http://schemas.microsoft.com/office/powerpoint/2010/main" val="185708049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8FA13B-6397-C964-8FD8-123426105F0C}"/>
              </a:ext>
            </a:extLst>
          </p:cNvPr>
          <p:cNvSpPr>
            <a:spLocks noGrp="1"/>
          </p:cNvSpPr>
          <p:nvPr>
            <p:ph type="title"/>
          </p:nvPr>
        </p:nvSpPr>
        <p:spPr>
          <a:xfrm>
            <a:off x="1045315" y="984639"/>
            <a:ext cx="10594848" cy="430887"/>
          </a:xfrm>
        </p:spPr>
        <p:txBody>
          <a:bodyPr/>
          <a:lstStyle/>
          <a:p>
            <a:pPr algn="ctr"/>
            <a:r>
              <a:rPr lang="en-US" sz="2800" dirty="0"/>
              <a:t>Tying it all together – Medicaid Expansion example</a:t>
            </a:r>
          </a:p>
        </p:txBody>
      </p:sp>
      <p:graphicFrame>
        <p:nvGraphicFramePr>
          <p:cNvPr id="7" name="Diagram 6">
            <a:extLst>
              <a:ext uri="{FF2B5EF4-FFF2-40B4-BE49-F238E27FC236}">
                <a16:creationId xmlns:a16="http://schemas.microsoft.com/office/drawing/2014/main" id="{698822D0-60EA-6ED1-DFD4-DBAC657BFC4E}"/>
              </a:ext>
            </a:extLst>
          </p:cNvPr>
          <p:cNvGraphicFramePr/>
          <p:nvPr/>
        </p:nvGraphicFramePr>
        <p:xfrm>
          <a:off x="609602" y="1218448"/>
          <a:ext cx="11582398" cy="2392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9" name="Graphic 8" descr="Sort with solid fill">
            <a:extLst>
              <a:ext uri="{FF2B5EF4-FFF2-40B4-BE49-F238E27FC236}">
                <a16:creationId xmlns:a16="http://schemas.microsoft.com/office/drawing/2014/main" id="{BBD5006B-418C-2D7B-106E-AEC7376AD84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5885540" y="3283897"/>
            <a:ext cx="914400" cy="654326"/>
          </a:xfrm>
          <a:prstGeom prst="rect">
            <a:avLst/>
          </a:prstGeom>
        </p:spPr>
      </p:pic>
      <p:sp>
        <p:nvSpPr>
          <p:cNvPr id="10" name="Terminator 9">
            <a:extLst>
              <a:ext uri="{FF2B5EF4-FFF2-40B4-BE49-F238E27FC236}">
                <a16:creationId xmlns:a16="http://schemas.microsoft.com/office/drawing/2014/main" id="{23D86E3F-BFC9-7ADA-D665-E5F6E696D779}"/>
              </a:ext>
            </a:extLst>
          </p:cNvPr>
          <p:cNvSpPr/>
          <p:nvPr/>
        </p:nvSpPr>
        <p:spPr>
          <a:xfrm>
            <a:off x="3453235" y="3938223"/>
            <a:ext cx="5779008" cy="1497879"/>
          </a:xfrm>
          <a:prstGeom prst="flowChartTerminator">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a:t>CIVIC ENGAGMENT</a:t>
            </a:r>
          </a:p>
          <a:p>
            <a:pPr algn="ctr"/>
            <a:r>
              <a:rPr lang="en-US" dirty="0"/>
              <a:t>Voting on ballot initiatives</a:t>
            </a:r>
          </a:p>
          <a:p>
            <a:pPr algn="ctr"/>
            <a:r>
              <a:rPr lang="en-US" dirty="0"/>
              <a:t>Electing leaders who support health reform</a:t>
            </a:r>
          </a:p>
          <a:p>
            <a:pPr algn="ctr"/>
            <a:r>
              <a:rPr lang="en-US" dirty="0"/>
              <a:t>Educating and mobilizing voters on the issue</a:t>
            </a:r>
          </a:p>
        </p:txBody>
      </p:sp>
      <p:pic>
        <p:nvPicPr>
          <p:cNvPr id="12" name="Graphic 11" descr="Fork In Road with solid fill">
            <a:extLst>
              <a:ext uri="{FF2B5EF4-FFF2-40B4-BE49-F238E27FC236}">
                <a16:creationId xmlns:a16="http://schemas.microsoft.com/office/drawing/2014/main" id="{A8D9D27F-D41B-5477-03CC-49A44CD1342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rot="10800000">
            <a:off x="5885540" y="5368918"/>
            <a:ext cx="914400" cy="914400"/>
          </a:xfrm>
          <a:prstGeom prst="rect">
            <a:avLst/>
          </a:prstGeom>
        </p:spPr>
      </p:pic>
      <p:pic>
        <p:nvPicPr>
          <p:cNvPr id="14" name="Graphic 13" descr="Woman with solid fill">
            <a:extLst>
              <a:ext uri="{FF2B5EF4-FFF2-40B4-BE49-F238E27FC236}">
                <a16:creationId xmlns:a16="http://schemas.microsoft.com/office/drawing/2014/main" id="{E2A5BE40-C8DF-17EF-3763-AFB74421CC20}"/>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849219" y="5832407"/>
            <a:ext cx="914400" cy="914400"/>
          </a:xfrm>
          <a:prstGeom prst="rect">
            <a:avLst/>
          </a:prstGeom>
        </p:spPr>
      </p:pic>
      <p:pic>
        <p:nvPicPr>
          <p:cNvPr id="20" name="Graphic 19" descr="Group of people with solid fill">
            <a:extLst>
              <a:ext uri="{FF2B5EF4-FFF2-40B4-BE49-F238E27FC236}">
                <a16:creationId xmlns:a16="http://schemas.microsoft.com/office/drawing/2014/main" id="{F0E84402-C757-8563-04F1-CECE8917E45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6921860" y="5832407"/>
            <a:ext cx="914400" cy="914400"/>
          </a:xfrm>
          <a:prstGeom prst="rect">
            <a:avLst/>
          </a:prstGeom>
        </p:spPr>
      </p:pic>
      <p:sp>
        <p:nvSpPr>
          <p:cNvPr id="23" name="TextBox 22">
            <a:extLst>
              <a:ext uri="{FF2B5EF4-FFF2-40B4-BE49-F238E27FC236}">
                <a16:creationId xmlns:a16="http://schemas.microsoft.com/office/drawing/2014/main" id="{6F85E272-9E11-9924-4B79-AA86029ACD54}"/>
              </a:ext>
            </a:extLst>
          </p:cNvPr>
          <p:cNvSpPr txBox="1"/>
          <p:nvPr/>
        </p:nvSpPr>
        <p:spPr>
          <a:xfrm>
            <a:off x="2157949" y="6200745"/>
            <a:ext cx="2836033" cy="400110"/>
          </a:xfrm>
          <a:prstGeom prst="rect">
            <a:avLst/>
          </a:prstGeom>
          <a:noFill/>
        </p:spPr>
        <p:txBody>
          <a:bodyPr wrap="none" rtlCol="0">
            <a:spAutoFit/>
          </a:bodyPr>
          <a:lstStyle/>
          <a:p>
            <a:r>
              <a:rPr lang="en-US" sz="2000" dirty="0"/>
              <a:t>Better Individual Health</a:t>
            </a:r>
          </a:p>
        </p:txBody>
      </p:sp>
      <p:sp>
        <p:nvSpPr>
          <p:cNvPr id="24" name="TextBox 23">
            <a:extLst>
              <a:ext uri="{FF2B5EF4-FFF2-40B4-BE49-F238E27FC236}">
                <a16:creationId xmlns:a16="http://schemas.microsoft.com/office/drawing/2014/main" id="{FE33E303-B5DE-FD87-07C0-B921596F57EB}"/>
              </a:ext>
            </a:extLst>
          </p:cNvPr>
          <p:cNvSpPr txBox="1"/>
          <p:nvPr/>
        </p:nvSpPr>
        <p:spPr>
          <a:xfrm>
            <a:off x="7970407" y="6200745"/>
            <a:ext cx="2964273" cy="400110"/>
          </a:xfrm>
          <a:prstGeom prst="rect">
            <a:avLst/>
          </a:prstGeom>
          <a:noFill/>
        </p:spPr>
        <p:txBody>
          <a:bodyPr wrap="none" rtlCol="0">
            <a:spAutoFit/>
          </a:bodyPr>
          <a:lstStyle/>
          <a:p>
            <a:r>
              <a:rPr lang="en-US" sz="2000" dirty="0"/>
              <a:t>Better Population Health</a:t>
            </a:r>
          </a:p>
        </p:txBody>
      </p:sp>
    </p:spTree>
    <p:extLst>
      <p:ext uri="{BB962C8B-B14F-4D97-AF65-F5344CB8AC3E}">
        <p14:creationId xmlns:p14="http://schemas.microsoft.com/office/powerpoint/2010/main" val="307104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 calcmode="lin" valueType="num">
                                      <p:cBhvr additive="base">
                                        <p:cTn id="35" dur="500" fill="hold"/>
                                        <p:tgtEl>
                                          <p:spTgt spid="23"/>
                                        </p:tgtEl>
                                        <p:attrNameLst>
                                          <p:attrName>ppt_x</p:attrName>
                                        </p:attrNameLst>
                                      </p:cBhvr>
                                      <p:tavLst>
                                        <p:tav tm="0">
                                          <p:val>
                                            <p:strVal val="#ppt_x"/>
                                          </p:val>
                                        </p:tav>
                                        <p:tav tm="100000">
                                          <p:val>
                                            <p:strVal val="#ppt_x"/>
                                          </p:val>
                                        </p:tav>
                                      </p:tavLst>
                                    </p:anim>
                                    <p:anim calcmode="lin" valueType="num">
                                      <p:cBhvr additive="base">
                                        <p:cTn id="3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500" fill="hold"/>
                                        <p:tgtEl>
                                          <p:spTgt spid="20"/>
                                        </p:tgtEl>
                                        <p:attrNameLst>
                                          <p:attrName>ppt_x</p:attrName>
                                        </p:attrNameLst>
                                      </p:cBhvr>
                                      <p:tavLst>
                                        <p:tav tm="0">
                                          <p:val>
                                            <p:strVal val="#ppt_x"/>
                                          </p:val>
                                        </p:tav>
                                        <p:tav tm="100000">
                                          <p:val>
                                            <p:strVal val="#ppt_x"/>
                                          </p:val>
                                        </p:tav>
                                      </p:tavLst>
                                    </p:anim>
                                    <p:anim calcmode="lin" valueType="num">
                                      <p:cBhvr additive="base">
                                        <p:cTn id="42" dur="500" fill="hold"/>
                                        <p:tgtEl>
                                          <p:spTgt spid="20"/>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 calcmode="lin" valueType="num">
                                      <p:cBhvr additive="base">
                                        <p:cTn id="45" dur="500" fill="hold"/>
                                        <p:tgtEl>
                                          <p:spTgt spid="24"/>
                                        </p:tgtEl>
                                        <p:attrNameLst>
                                          <p:attrName>ppt_x</p:attrName>
                                        </p:attrNameLst>
                                      </p:cBhvr>
                                      <p:tavLst>
                                        <p:tav tm="0">
                                          <p:val>
                                            <p:strVal val="#ppt_x"/>
                                          </p:val>
                                        </p:tav>
                                        <p:tav tm="100000">
                                          <p:val>
                                            <p:strVal val="#ppt_x"/>
                                          </p:val>
                                        </p:tav>
                                      </p:tavLst>
                                    </p:anim>
                                    <p:anim calcmode="lin" valueType="num">
                                      <p:cBhvr additive="base">
                                        <p:cTn id="4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0" grpId="0" animBg="1"/>
      <p:bldP spid="23" grpId="0"/>
      <p:bldP spid="2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tate Decisions to Expand Medicaid a Matter of Life and Death, New Research Shows">
            <a:extLst>
              <a:ext uri="{FF2B5EF4-FFF2-40B4-BE49-F238E27FC236}">
                <a16:creationId xmlns:a16="http://schemas.microsoft.com/office/drawing/2014/main" id="{0782D52F-A6BD-D91D-4125-BAF837E0689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30928" y="1124494"/>
            <a:ext cx="7130143" cy="5276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5810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ny Black, Hispanic People Would Benefit From Further State Medicaid Expansions">
            <a:extLst>
              <a:ext uri="{FF2B5EF4-FFF2-40B4-BE49-F238E27FC236}">
                <a16:creationId xmlns:a16="http://schemas.microsoft.com/office/drawing/2014/main" id="{70761ED9-2FC8-4C41-A083-40206F9B076F}"/>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708378" y="1124134"/>
            <a:ext cx="4775244" cy="544158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FF97382-0715-F6F8-31B5-6EAAF82A6985}"/>
              </a:ext>
            </a:extLst>
          </p:cNvPr>
          <p:cNvSpPr txBox="1"/>
          <p:nvPr/>
        </p:nvSpPr>
        <p:spPr>
          <a:xfrm>
            <a:off x="8958650" y="3053313"/>
            <a:ext cx="2891480" cy="1754326"/>
          </a:xfrm>
          <a:prstGeom prst="rect">
            <a:avLst/>
          </a:prstGeom>
          <a:noFill/>
        </p:spPr>
        <p:txBody>
          <a:bodyPr wrap="square" rtlCol="0">
            <a:spAutoFit/>
          </a:bodyPr>
          <a:lstStyle/>
          <a:p>
            <a:r>
              <a:rPr lang="en-US" b="1" dirty="0">
                <a:solidFill>
                  <a:schemeClr val="bg2"/>
                </a:solidFill>
              </a:rPr>
              <a:t>NOTE: </a:t>
            </a:r>
            <a:r>
              <a:rPr lang="en-US" dirty="0"/>
              <a:t>Missouri, North Carolina, Oklahoma, and South Dakota have all since adopted Medicaid Expansion. North Carolina is not yet implemented.</a:t>
            </a:r>
          </a:p>
        </p:txBody>
      </p:sp>
    </p:spTree>
    <p:extLst>
      <p:ext uri="{BB962C8B-B14F-4D97-AF65-F5344CB8AC3E}">
        <p14:creationId xmlns:p14="http://schemas.microsoft.com/office/powerpoint/2010/main" val="3349551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BC658D-40FE-5689-625A-C2C793590E0E}"/>
              </a:ext>
            </a:extLst>
          </p:cNvPr>
          <p:cNvSpPr>
            <a:spLocks noGrp="1"/>
          </p:cNvSpPr>
          <p:nvPr>
            <p:ph type="title"/>
          </p:nvPr>
        </p:nvSpPr>
        <p:spPr>
          <a:xfrm>
            <a:off x="934239" y="1055691"/>
            <a:ext cx="2625390" cy="1997752"/>
          </a:xfrm>
        </p:spPr>
        <p:txBody>
          <a:bodyPr/>
          <a:lstStyle/>
          <a:p>
            <a:r>
              <a:rPr lang="en-US" dirty="0"/>
              <a:t>Current Status of Medicaid Expansion </a:t>
            </a:r>
            <a:r>
              <a:rPr lang="en-US" sz="2000" b="0" dirty="0"/>
              <a:t>(last checked 9-3-2023)</a:t>
            </a:r>
            <a:endParaRPr lang="en-US" b="0" dirty="0"/>
          </a:p>
        </p:txBody>
      </p:sp>
      <p:pic>
        <p:nvPicPr>
          <p:cNvPr id="3" name="Picture 2">
            <a:extLst>
              <a:ext uri="{FF2B5EF4-FFF2-40B4-BE49-F238E27FC236}">
                <a16:creationId xmlns:a16="http://schemas.microsoft.com/office/drawing/2014/main" id="{55CCDF4C-1662-4270-F179-777700F1432C}"/>
              </a:ext>
            </a:extLst>
          </p:cNvPr>
          <p:cNvPicPr>
            <a:picLocks noChangeAspect="1"/>
          </p:cNvPicPr>
          <p:nvPr/>
        </p:nvPicPr>
        <p:blipFill>
          <a:blip r:embed="rId2"/>
          <a:stretch>
            <a:fillRect/>
          </a:stretch>
        </p:blipFill>
        <p:spPr>
          <a:xfrm>
            <a:off x="3669761" y="932380"/>
            <a:ext cx="8522239" cy="5925620"/>
          </a:xfrm>
          <a:prstGeom prst="rect">
            <a:avLst/>
          </a:prstGeom>
        </p:spPr>
      </p:pic>
    </p:spTree>
    <p:extLst>
      <p:ext uri="{BB962C8B-B14F-4D97-AF65-F5344CB8AC3E}">
        <p14:creationId xmlns:p14="http://schemas.microsoft.com/office/powerpoint/2010/main" val="23889510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0A367-E55B-1A12-A23D-07E15DF0246B}"/>
              </a:ext>
            </a:extLst>
          </p:cNvPr>
          <p:cNvSpPr>
            <a:spLocks noGrp="1"/>
          </p:cNvSpPr>
          <p:nvPr>
            <p:ph type="title"/>
          </p:nvPr>
        </p:nvSpPr>
        <p:spPr>
          <a:xfrm>
            <a:off x="1145751" y="1208315"/>
            <a:ext cx="10594848" cy="800219"/>
          </a:xfrm>
        </p:spPr>
        <p:txBody>
          <a:bodyPr/>
          <a:lstStyle/>
          <a:p>
            <a:r>
              <a:rPr lang="en-US" dirty="0"/>
              <a:t>Postpartum Medicaid Coverage – a critical policy intervention for Black Maternal Mortality</a:t>
            </a:r>
          </a:p>
        </p:txBody>
      </p:sp>
      <p:pic>
        <p:nvPicPr>
          <p:cNvPr id="9" name="New picture">
            <a:extLst>
              <a:ext uri="{FF2B5EF4-FFF2-40B4-BE49-F238E27FC236}">
                <a16:creationId xmlns:a16="http://schemas.microsoft.com/office/drawing/2014/main" id="{9496591D-4908-C5AB-4501-1222AE533940}"/>
              </a:ext>
            </a:extLst>
          </p:cNvPr>
          <p:cNvPicPr/>
          <p:nvPr/>
        </p:nvPicPr>
        <p:blipFill>
          <a:blip r:embed="rId2"/>
          <a:stretch>
            <a:fillRect/>
          </a:stretch>
        </p:blipFill>
        <p:spPr>
          <a:xfrm>
            <a:off x="2596243" y="2223633"/>
            <a:ext cx="7679836" cy="3937454"/>
          </a:xfrm>
          <a:prstGeom prst="rect">
            <a:avLst/>
          </a:prstGeom>
        </p:spPr>
      </p:pic>
      <p:sp>
        <p:nvSpPr>
          <p:cNvPr id="11" name="TextBox 10">
            <a:extLst>
              <a:ext uri="{FF2B5EF4-FFF2-40B4-BE49-F238E27FC236}">
                <a16:creationId xmlns:a16="http://schemas.microsoft.com/office/drawing/2014/main" id="{E60D21D5-A2F7-56E1-F8FD-C5FEAD6DF094}"/>
              </a:ext>
            </a:extLst>
          </p:cNvPr>
          <p:cNvSpPr txBox="1"/>
          <p:nvPr/>
        </p:nvSpPr>
        <p:spPr>
          <a:xfrm>
            <a:off x="1058642" y="3004577"/>
            <a:ext cx="1537601" cy="1600438"/>
          </a:xfrm>
          <a:prstGeom prst="rect">
            <a:avLst/>
          </a:prstGeom>
          <a:noFill/>
        </p:spPr>
        <p:txBody>
          <a:bodyPr wrap="square" rtlCol="0">
            <a:spAutoFit/>
          </a:bodyPr>
          <a:lstStyle/>
          <a:p>
            <a:r>
              <a:rPr lang="en-US" sz="2000" b="1" dirty="0"/>
              <a:t>*United States, 2018-2020 Average</a:t>
            </a:r>
          </a:p>
          <a:p>
            <a:endParaRPr lang="en-US" dirty="0"/>
          </a:p>
        </p:txBody>
      </p:sp>
      <p:sp>
        <p:nvSpPr>
          <p:cNvPr id="12" name="FootNote" descr="FootNote">
            <a:extLst>
              <a:ext uri="{FF2B5EF4-FFF2-40B4-BE49-F238E27FC236}">
                <a16:creationId xmlns:a16="http://schemas.microsoft.com/office/drawing/2014/main" id="{0B4FDCC1-21FE-A53E-F65C-C51925ADD306}"/>
              </a:ext>
            </a:extLst>
          </p:cNvPr>
          <p:cNvSpPr txBox="1">
            <a:spLocks noGrp="1"/>
          </p:cNvSpPr>
          <p:nvPr/>
        </p:nvSpPr>
        <p:spPr bwMode="auto">
          <a:xfrm>
            <a:off x="2596243" y="6161087"/>
            <a:ext cx="7679836"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lstStyle>
            <a:lvl1pPr>
              <a:lnSpc>
                <a:spcPct val="90000"/>
              </a:lnSpc>
              <a:spcBef>
                <a:spcPts val="1000"/>
              </a:spcBef>
              <a:buFont typeface="Arial" panose="020B0604020202020204" pitchFamily="34" charset="0"/>
              <a:defRPr>
                <a:solidFill>
                  <a:srgbClr val="000000"/>
                </a:solidFill>
                <a:latin typeface="Arial" panose="020B0604020202020204" pitchFamily="34" charset="0"/>
                <a:cs typeface="Arial" panose="020B0604020202020204" pitchFamily="34" charset="0"/>
              </a:defRPr>
            </a:lvl1pPr>
            <a:lvl2pPr marL="742950" indent="-285750">
              <a:lnSpc>
                <a:spcPct val="90000"/>
              </a:lnSpc>
              <a:spcBef>
                <a:spcPts val="500"/>
              </a:spcBef>
              <a:buFont typeface="Arial" panose="020B0604020202020204" pitchFamily="34" charset="0"/>
              <a:buChar char="•"/>
              <a:defRPr>
                <a:solidFill>
                  <a:srgbClr val="000000"/>
                </a:solidFill>
                <a:latin typeface="Arial" panose="020B0604020202020204" pitchFamily="34" charset="0"/>
                <a:cs typeface="Arial" panose="020B0604020202020204" pitchFamily="34" charset="0"/>
              </a:defRPr>
            </a:lvl2pPr>
            <a:lvl3pPr marL="1143000" indent="-228600">
              <a:lnSpc>
                <a:spcPct val="90000"/>
              </a:lnSpc>
              <a:spcBef>
                <a:spcPts val="500"/>
              </a:spcBef>
              <a:buFont typeface="Arial" panose="020B0604020202020204" pitchFamily="34" charset="0"/>
              <a:buChar char="•"/>
              <a:defRPr sz="1600">
                <a:solidFill>
                  <a:srgbClr val="000000"/>
                </a:solidFill>
                <a:latin typeface="Calibri" panose="020F0502020204030204" pitchFamily="34" charset="0"/>
                <a:cs typeface="Arial" panose="020B0604020202020204" pitchFamily="34" charset="0"/>
              </a:defRPr>
            </a:lvl3pPr>
            <a:lvl4pPr marL="1600200" indent="-228600">
              <a:lnSpc>
                <a:spcPct val="90000"/>
              </a:lnSpc>
              <a:spcBef>
                <a:spcPts val="500"/>
              </a:spcBef>
              <a:buFont typeface="Calibri Light" panose="020F0302020204030204" pitchFamily="34" charset="0"/>
              <a:buAutoNum type="arabicPeriod"/>
              <a:defRPr sz="1600">
                <a:solidFill>
                  <a:srgbClr val="000000"/>
                </a:solidFill>
                <a:latin typeface="Calibri" panose="020F0502020204030204" pitchFamily="34" charset="0"/>
                <a:cs typeface="Arial" panose="020B060402020202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cs typeface="Arial" panose="020B0604020202020204" pitchFamily="34" charset="0"/>
              </a:defRPr>
            </a:lvl9pPr>
          </a:lstStyle>
          <a:p>
            <a:pPr algn="ctr"/>
            <a:r>
              <a:rPr lang="en-US" altLang="en-US" sz="1000" b="0" dirty="0">
                <a:solidFill>
                  <a:srgbClr val="000000"/>
                </a:solidFill>
                <a:latin typeface="Arial"/>
              </a:rPr>
              <a:t>All race categories exclude Hispanics. Medicaid percentages indicate a woman was insured with Medicaid at the time of her birth.
National Center for Health Statistics, final natality data. Retrieved September 4, 2023, from </a:t>
            </a:r>
            <a:r>
              <a:rPr lang="en-US" altLang="en-US" sz="1000" b="0" dirty="0" err="1">
                <a:solidFill>
                  <a:srgbClr val="000000"/>
                </a:solidFill>
                <a:latin typeface="Arial"/>
              </a:rPr>
              <a:t>www.marchofdimes.org</a:t>
            </a:r>
            <a:r>
              <a:rPr lang="en-US" altLang="en-US" sz="1000" b="0" dirty="0">
                <a:solidFill>
                  <a:srgbClr val="000000"/>
                </a:solidFill>
                <a:latin typeface="Arial"/>
              </a:rPr>
              <a:t>/</a:t>
            </a:r>
            <a:r>
              <a:rPr lang="en-US" altLang="en-US" sz="1000" b="0" dirty="0" err="1">
                <a:solidFill>
                  <a:srgbClr val="000000"/>
                </a:solidFill>
                <a:latin typeface="Arial"/>
              </a:rPr>
              <a:t>peristats</a:t>
            </a:r>
            <a:r>
              <a:rPr lang="en-US" altLang="en-US" sz="1000" b="0" dirty="0">
                <a:solidFill>
                  <a:srgbClr val="000000"/>
                </a:solidFill>
                <a:latin typeface="Arial"/>
              </a:rPr>
              <a:t>.</a:t>
            </a:r>
          </a:p>
        </p:txBody>
      </p:sp>
    </p:spTree>
    <p:extLst>
      <p:ext uri="{BB962C8B-B14F-4D97-AF65-F5344CB8AC3E}">
        <p14:creationId xmlns:p14="http://schemas.microsoft.com/office/powerpoint/2010/main" val="246132559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16242-7FB5-19B6-501E-B7E621504FBA}"/>
              </a:ext>
            </a:extLst>
          </p:cNvPr>
          <p:cNvSpPr>
            <a:spLocks noGrp="1"/>
          </p:cNvSpPr>
          <p:nvPr>
            <p:ph type="title"/>
          </p:nvPr>
        </p:nvSpPr>
        <p:spPr>
          <a:xfrm>
            <a:off x="1144088" y="1257300"/>
            <a:ext cx="3819798" cy="1257300"/>
          </a:xfrm>
        </p:spPr>
        <p:txBody>
          <a:bodyPr/>
          <a:lstStyle/>
          <a:p>
            <a:r>
              <a:rPr lang="en-US" dirty="0"/>
              <a:t>Postpartum Medicaid Coverage</a:t>
            </a:r>
          </a:p>
        </p:txBody>
      </p:sp>
      <p:pic>
        <p:nvPicPr>
          <p:cNvPr id="7" name="Picture 6">
            <a:extLst>
              <a:ext uri="{FF2B5EF4-FFF2-40B4-BE49-F238E27FC236}">
                <a16:creationId xmlns:a16="http://schemas.microsoft.com/office/drawing/2014/main" id="{D5C7E02C-B0EF-0982-F588-BA7369F55CBB}"/>
              </a:ext>
            </a:extLst>
          </p:cNvPr>
          <p:cNvPicPr>
            <a:picLocks noChangeAspect="1"/>
          </p:cNvPicPr>
          <p:nvPr/>
        </p:nvPicPr>
        <p:blipFill>
          <a:blip r:embed="rId2"/>
          <a:stretch>
            <a:fillRect/>
          </a:stretch>
        </p:blipFill>
        <p:spPr>
          <a:xfrm>
            <a:off x="5662736" y="1093275"/>
            <a:ext cx="6387750" cy="5545953"/>
          </a:xfrm>
          <a:prstGeom prst="rect">
            <a:avLst/>
          </a:prstGeom>
        </p:spPr>
      </p:pic>
    </p:spTree>
    <p:extLst>
      <p:ext uri="{BB962C8B-B14F-4D97-AF65-F5344CB8AC3E}">
        <p14:creationId xmlns:p14="http://schemas.microsoft.com/office/powerpoint/2010/main" val="129972107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E159-47E6-6F84-F32B-82E746534CB0}"/>
              </a:ext>
            </a:extLst>
          </p:cNvPr>
          <p:cNvSpPr/>
          <p:nvPr/>
        </p:nvSpPr>
        <p:spPr>
          <a:xfrm>
            <a:off x="594360" y="972458"/>
            <a:ext cx="11597640" cy="5885542"/>
          </a:xfrm>
          <a:prstGeom prst="rect">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C7F012B-AF05-B3E0-621D-9BC6AF02EE14}"/>
              </a:ext>
            </a:extLst>
          </p:cNvPr>
          <p:cNvSpPr/>
          <p:nvPr/>
        </p:nvSpPr>
        <p:spPr>
          <a:xfrm>
            <a:off x="3215640" y="2811780"/>
            <a:ext cx="5760720" cy="123444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C8C781-BFCC-6EE5-2DAA-E22F15278733}"/>
              </a:ext>
            </a:extLst>
          </p:cNvPr>
          <p:cNvSpPr>
            <a:spLocks noGrp="1"/>
          </p:cNvSpPr>
          <p:nvPr>
            <p:ph type="title"/>
          </p:nvPr>
        </p:nvSpPr>
        <p:spPr>
          <a:xfrm>
            <a:off x="2042160" y="3228945"/>
            <a:ext cx="8107680" cy="400110"/>
          </a:xfrm>
        </p:spPr>
        <p:txBody>
          <a:bodyPr/>
          <a:lstStyle/>
          <a:p>
            <a:pPr algn="ctr"/>
            <a:r>
              <a:rPr lang="en-US" dirty="0">
                <a:solidFill>
                  <a:schemeClr val="bg1"/>
                </a:solidFill>
              </a:rPr>
              <a:t>Law as a tool for advocacy</a:t>
            </a:r>
          </a:p>
        </p:txBody>
      </p:sp>
    </p:spTree>
    <p:extLst>
      <p:ext uri="{BB962C8B-B14F-4D97-AF65-F5344CB8AC3E}">
        <p14:creationId xmlns:p14="http://schemas.microsoft.com/office/powerpoint/2010/main" val="56801955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5587F48-E569-5A79-3DED-7884AB823D4C}"/>
              </a:ext>
            </a:extLst>
          </p:cNvPr>
          <p:cNvSpPr/>
          <p:nvPr/>
        </p:nvSpPr>
        <p:spPr>
          <a:xfrm>
            <a:off x="6339840" y="960120"/>
            <a:ext cx="5852160" cy="589788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Content Placeholder 4">
            <a:extLst>
              <a:ext uri="{FF2B5EF4-FFF2-40B4-BE49-F238E27FC236}">
                <a16:creationId xmlns:a16="http://schemas.microsoft.com/office/drawing/2014/main" id="{A56F43EA-3B31-2449-A922-366E32B2C4E4}"/>
              </a:ext>
            </a:extLst>
          </p:cNvPr>
          <p:cNvPicPr>
            <a:picLocks noGrp="1" noChangeAspect="1"/>
          </p:cNvPicPr>
          <p:nvPr>
            <p:ph sz="quarter" idx="13"/>
          </p:nvPr>
        </p:nvPicPr>
        <p:blipFill rotWithShape="1">
          <a:blip r:embed="rId2" cstate="screen">
            <a:extLst>
              <a:ext uri="{28A0092B-C50C-407E-A947-70E740481C1C}">
                <a14:useLocalDpi xmlns:a14="http://schemas.microsoft.com/office/drawing/2010/main"/>
              </a:ext>
            </a:extLst>
          </a:blip>
          <a:srcRect/>
          <a:stretch/>
        </p:blipFill>
        <p:spPr>
          <a:xfrm>
            <a:off x="801814" y="2483687"/>
            <a:ext cx="5431346" cy="1204761"/>
          </a:xfrm>
          <a:prstGeom prst="rect">
            <a:avLst/>
          </a:prstGeom>
        </p:spPr>
      </p:pic>
      <p:sp>
        <p:nvSpPr>
          <p:cNvPr id="6" name="TextBox 5">
            <a:extLst>
              <a:ext uri="{FF2B5EF4-FFF2-40B4-BE49-F238E27FC236}">
                <a16:creationId xmlns:a16="http://schemas.microsoft.com/office/drawing/2014/main" id="{CF1F726C-20B1-C347-B3C2-D647FED082BD}"/>
              </a:ext>
            </a:extLst>
          </p:cNvPr>
          <p:cNvSpPr txBox="1"/>
          <p:nvPr/>
        </p:nvSpPr>
        <p:spPr>
          <a:xfrm>
            <a:off x="6644650" y="1653507"/>
            <a:ext cx="5086030" cy="4431983"/>
          </a:xfrm>
          <a:prstGeom prst="rect">
            <a:avLst/>
          </a:prstGeom>
          <a:solidFill>
            <a:schemeClr val="bg1"/>
          </a:solidFill>
        </p:spPr>
        <p:txBody>
          <a:bodyPr wrap="square" rtlCol="0">
            <a:spAutoFit/>
          </a:bodyPr>
          <a:lstStyle/>
          <a:p>
            <a:r>
              <a:rPr lang="en-US" sz="2100" dirty="0"/>
              <a:t>At least</a:t>
            </a:r>
            <a:r>
              <a:rPr lang="en-US" sz="2100" b="1" dirty="0">
                <a:solidFill>
                  <a:srgbClr val="166A5F"/>
                </a:solidFill>
              </a:rPr>
              <a:t> 10 </a:t>
            </a:r>
            <a:r>
              <a:rPr lang="en-US" sz="2100" dirty="0"/>
              <a:t>jurisdictions mention voting or civic participation in their declaration of racism as a public health crisis:</a:t>
            </a:r>
          </a:p>
          <a:p>
            <a:pPr marL="285750" indent="-285750">
              <a:buFont typeface="Arial" panose="020B0604020202020204" pitchFamily="34" charset="0"/>
              <a:buChar char="•"/>
            </a:pPr>
            <a:r>
              <a:rPr lang="en-US" dirty="0"/>
              <a:t>Eaton County, MI (June 2020)</a:t>
            </a:r>
          </a:p>
          <a:p>
            <a:pPr marL="285750" indent="-285750">
              <a:buFont typeface="Arial" panose="020B0604020202020204" pitchFamily="34" charset="0"/>
              <a:buChar char="•"/>
            </a:pPr>
            <a:r>
              <a:rPr lang="en-US" dirty="0"/>
              <a:t>Ingham County, MI (June 2020)</a:t>
            </a:r>
          </a:p>
          <a:p>
            <a:pPr marL="285750" indent="-285750">
              <a:buFont typeface="Arial" panose="020B0604020202020204" pitchFamily="34" charset="0"/>
              <a:buChar char="•"/>
            </a:pPr>
            <a:r>
              <a:rPr lang="en-US" dirty="0"/>
              <a:t>Kalamazoo County, MI (June 2020)</a:t>
            </a:r>
          </a:p>
          <a:p>
            <a:pPr marL="285750" indent="-285750">
              <a:buFont typeface="Arial" panose="020B0604020202020204" pitchFamily="34" charset="0"/>
              <a:buChar char="•"/>
            </a:pPr>
            <a:r>
              <a:rPr lang="en-US" dirty="0"/>
              <a:t>Jackson, MI (June 2020)</a:t>
            </a:r>
          </a:p>
          <a:p>
            <a:pPr marL="285750" indent="-285750">
              <a:buFont typeface="Arial" panose="020B0604020202020204" pitchFamily="34" charset="0"/>
              <a:buChar char="•"/>
            </a:pPr>
            <a:r>
              <a:rPr lang="en-US" dirty="0"/>
              <a:t>Chattanooga, TN (July 2020)</a:t>
            </a:r>
          </a:p>
          <a:p>
            <a:pPr marL="285750" indent="-285750">
              <a:buFont typeface="Arial" panose="020B0604020202020204" pitchFamily="34" charset="0"/>
              <a:buChar char="•"/>
            </a:pPr>
            <a:r>
              <a:rPr lang="en-US" dirty="0"/>
              <a:t>East Lansing, MI (November 2020)</a:t>
            </a:r>
          </a:p>
          <a:p>
            <a:pPr marL="285750" indent="-285750">
              <a:buFont typeface="Arial" panose="020B0604020202020204" pitchFamily="34" charset="0"/>
              <a:buChar char="•"/>
            </a:pPr>
            <a:r>
              <a:rPr lang="en-US" dirty="0"/>
              <a:t>San Diego County, CA (January 2021)</a:t>
            </a:r>
          </a:p>
          <a:p>
            <a:pPr marL="285750" indent="-285750">
              <a:buFont typeface="Arial" panose="020B0604020202020204" pitchFamily="34" charset="0"/>
              <a:buChar char="•"/>
            </a:pPr>
            <a:r>
              <a:rPr lang="en-US" dirty="0"/>
              <a:t>Multnomah County, OR (April 2021)</a:t>
            </a:r>
          </a:p>
          <a:p>
            <a:pPr marL="285750" indent="-285750">
              <a:buFont typeface="Arial" panose="020B0604020202020204" pitchFamily="34" charset="0"/>
              <a:buChar char="•"/>
            </a:pPr>
            <a:r>
              <a:rPr lang="en-US" dirty="0"/>
              <a:t>St. Petersburg, FL (July 2021)</a:t>
            </a:r>
          </a:p>
          <a:p>
            <a:pPr marL="285750" indent="-285750">
              <a:buFont typeface="Arial" panose="020B0604020202020204" pitchFamily="34" charset="0"/>
              <a:buChar char="•"/>
            </a:pPr>
            <a:r>
              <a:rPr lang="en-US" dirty="0"/>
              <a:t>New York City Board of Health (October 2021)</a:t>
            </a:r>
          </a:p>
          <a:p>
            <a:endParaRPr lang="en-US" sz="2100" dirty="0"/>
          </a:p>
        </p:txBody>
      </p:sp>
      <p:sp>
        <p:nvSpPr>
          <p:cNvPr id="7" name="TextBox 6">
            <a:extLst>
              <a:ext uri="{FF2B5EF4-FFF2-40B4-BE49-F238E27FC236}">
                <a16:creationId xmlns:a16="http://schemas.microsoft.com/office/drawing/2014/main" id="{9CF9D90B-1D07-7DE8-710C-B1B817A662FE}"/>
              </a:ext>
            </a:extLst>
          </p:cNvPr>
          <p:cNvSpPr txBox="1"/>
          <p:nvPr/>
        </p:nvSpPr>
        <p:spPr>
          <a:xfrm>
            <a:off x="801814" y="3891467"/>
            <a:ext cx="5086030" cy="738664"/>
          </a:xfrm>
          <a:prstGeom prst="rect">
            <a:avLst/>
          </a:prstGeom>
          <a:noFill/>
        </p:spPr>
        <p:txBody>
          <a:bodyPr wrap="square">
            <a:spAutoFit/>
          </a:bodyPr>
          <a:lstStyle/>
          <a:p>
            <a:r>
              <a:rPr lang="en-US" sz="1400" dirty="0">
                <a:effectLst/>
              </a:rPr>
              <a:t>Hunter, D. (2021, December 15). </a:t>
            </a:r>
            <a:r>
              <a:rPr lang="en-US" sz="1400" i="1" dirty="0">
                <a:effectLst/>
              </a:rPr>
              <a:t>Voting rights: Why they should be included in declarations of racism as a public health crisis</a:t>
            </a:r>
            <a:r>
              <a:rPr lang="en-US" sz="1400" dirty="0">
                <a:effectLst/>
              </a:rPr>
              <a:t>. Network for Public Health Law. </a:t>
            </a:r>
          </a:p>
        </p:txBody>
      </p:sp>
    </p:spTree>
    <p:extLst>
      <p:ext uri="{BB962C8B-B14F-4D97-AF65-F5344CB8AC3E}">
        <p14:creationId xmlns:p14="http://schemas.microsoft.com/office/powerpoint/2010/main" val="380172789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E7729-6E03-568C-2254-8CC0574D3F52}"/>
              </a:ext>
            </a:extLst>
          </p:cNvPr>
          <p:cNvSpPr>
            <a:spLocks noGrp="1"/>
          </p:cNvSpPr>
          <p:nvPr>
            <p:ph type="title"/>
          </p:nvPr>
        </p:nvSpPr>
        <p:spPr>
          <a:xfrm>
            <a:off x="911352" y="1263177"/>
            <a:ext cx="4102608" cy="2400657"/>
          </a:xfrm>
        </p:spPr>
        <p:txBody>
          <a:bodyPr/>
          <a:lstStyle/>
          <a:p>
            <a:r>
              <a:rPr lang="en-US" dirty="0">
                <a:solidFill>
                  <a:schemeClr val="bg2"/>
                </a:solidFill>
              </a:rPr>
              <a:t>APHA Policy Statement 20229:</a:t>
            </a:r>
            <a:br>
              <a:rPr lang="en-US" dirty="0"/>
            </a:br>
            <a:r>
              <a:rPr lang="en-US" dirty="0"/>
              <a:t>Advancing Health Equity Through Protecting and Promoting Access to Voting</a:t>
            </a:r>
          </a:p>
        </p:txBody>
      </p:sp>
      <p:sp>
        <p:nvSpPr>
          <p:cNvPr id="3" name="Content Placeholder 2">
            <a:extLst>
              <a:ext uri="{FF2B5EF4-FFF2-40B4-BE49-F238E27FC236}">
                <a16:creationId xmlns:a16="http://schemas.microsoft.com/office/drawing/2014/main" id="{DAEB99A0-3FC2-F7E4-0EDF-9B3DD2FF8B36}"/>
              </a:ext>
            </a:extLst>
          </p:cNvPr>
          <p:cNvSpPr>
            <a:spLocks noGrp="1"/>
          </p:cNvSpPr>
          <p:nvPr>
            <p:ph sz="quarter" idx="13"/>
          </p:nvPr>
        </p:nvSpPr>
        <p:spPr>
          <a:xfrm>
            <a:off x="880665" y="3994386"/>
            <a:ext cx="4102608" cy="743793"/>
          </a:xfrm>
        </p:spPr>
        <p:txBody>
          <a:bodyPr/>
          <a:lstStyle/>
          <a:p>
            <a:pPr indent="0"/>
            <a:r>
              <a:rPr lang="en-US" sz="2000" b="0" dirty="0"/>
              <a:t>Approved on November 8, 2022!</a:t>
            </a:r>
          </a:p>
          <a:p>
            <a:pPr marL="57150" indent="-285750">
              <a:buFont typeface="Arial" panose="020B0604020202020204" pitchFamily="34" charset="0"/>
              <a:buChar char="•"/>
            </a:pPr>
            <a:endParaRPr lang="en-US" sz="2000" b="0" dirty="0"/>
          </a:p>
        </p:txBody>
      </p:sp>
      <p:sp>
        <p:nvSpPr>
          <p:cNvPr id="6" name="TextBox 5">
            <a:extLst>
              <a:ext uri="{FF2B5EF4-FFF2-40B4-BE49-F238E27FC236}">
                <a16:creationId xmlns:a16="http://schemas.microsoft.com/office/drawing/2014/main" id="{A43B8CFE-5C62-3207-FD15-94CD09CE288C}"/>
              </a:ext>
            </a:extLst>
          </p:cNvPr>
          <p:cNvSpPr txBox="1"/>
          <p:nvPr/>
        </p:nvSpPr>
        <p:spPr>
          <a:xfrm>
            <a:off x="835048" y="5662136"/>
            <a:ext cx="4255215" cy="738664"/>
          </a:xfrm>
          <a:prstGeom prst="rect">
            <a:avLst/>
          </a:prstGeom>
          <a:noFill/>
        </p:spPr>
        <p:txBody>
          <a:bodyPr wrap="square" rtlCol="0">
            <a:spAutoFit/>
          </a:bodyPr>
          <a:lstStyle/>
          <a:p>
            <a:r>
              <a:rPr lang="en-US" sz="1400" dirty="0">
                <a:solidFill>
                  <a:schemeClr val="bg2"/>
                </a:solidFill>
              </a:rPr>
              <a:t>https://</a:t>
            </a:r>
            <a:r>
              <a:rPr lang="en-US" sz="1400" dirty="0" err="1">
                <a:solidFill>
                  <a:schemeClr val="bg2"/>
                </a:solidFill>
              </a:rPr>
              <a:t>www.apha.org</a:t>
            </a:r>
            <a:r>
              <a:rPr lang="en-US" sz="1400" dirty="0">
                <a:solidFill>
                  <a:schemeClr val="bg2"/>
                </a:solidFill>
              </a:rPr>
              <a:t>/Policies-and-Advocacy/Public-Health-Policy-Statements/Policy-Database/2023/01/18/Access-to-Voting</a:t>
            </a:r>
          </a:p>
        </p:txBody>
      </p:sp>
      <p:pic>
        <p:nvPicPr>
          <p:cNvPr id="7" name="Picture 6">
            <a:extLst>
              <a:ext uri="{FF2B5EF4-FFF2-40B4-BE49-F238E27FC236}">
                <a16:creationId xmlns:a16="http://schemas.microsoft.com/office/drawing/2014/main" id="{B055D7A5-3A2D-8B2B-562C-6F6731469664}"/>
              </a:ext>
            </a:extLst>
          </p:cNvPr>
          <p:cNvPicPr>
            <a:picLocks noChangeAspect="1"/>
          </p:cNvPicPr>
          <p:nvPr/>
        </p:nvPicPr>
        <p:blipFill>
          <a:blip r:embed="rId2"/>
          <a:stretch>
            <a:fillRect/>
          </a:stretch>
        </p:blipFill>
        <p:spPr>
          <a:xfrm>
            <a:off x="4880156" y="981308"/>
            <a:ext cx="7311843" cy="5913120"/>
          </a:xfrm>
          <a:prstGeom prst="rect">
            <a:avLst/>
          </a:prstGeom>
        </p:spPr>
      </p:pic>
    </p:spTree>
    <p:extLst>
      <p:ext uri="{BB962C8B-B14F-4D97-AF65-F5344CB8AC3E}">
        <p14:creationId xmlns:p14="http://schemas.microsoft.com/office/powerpoint/2010/main" val="2654804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D003D84A-732B-917B-9B30-E9C345507D4F}"/>
              </a:ext>
            </a:extLst>
          </p:cNvPr>
          <p:cNvSpPr/>
          <p:nvPr/>
        </p:nvSpPr>
        <p:spPr>
          <a:xfrm>
            <a:off x="1423491" y="1852771"/>
            <a:ext cx="9345015" cy="259846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6C3649-7545-D149-4C91-4B30A0E8C346}"/>
              </a:ext>
            </a:extLst>
          </p:cNvPr>
          <p:cNvSpPr>
            <a:spLocks noGrp="1"/>
          </p:cNvSpPr>
          <p:nvPr>
            <p:ph type="title"/>
          </p:nvPr>
        </p:nvSpPr>
        <p:spPr>
          <a:xfrm>
            <a:off x="1313112" y="1328351"/>
            <a:ext cx="10594848" cy="400110"/>
          </a:xfrm>
        </p:spPr>
        <p:txBody>
          <a:bodyPr/>
          <a:lstStyle/>
          <a:p>
            <a:r>
              <a:rPr lang="en-US" dirty="0"/>
              <a:t>The Power of Partnership</a:t>
            </a:r>
          </a:p>
        </p:txBody>
      </p:sp>
      <p:pic>
        <p:nvPicPr>
          <p:cNvPr id="5" name="Picture 4">
            <a:extLst>
              <a:ext uri="{FF2B5EF4-FFF2-40B4-BE49-F238E27FC236}">
                <a16:creationId xmlns:a16="http://schemas.microsoft.com/office/drawing/2014/main" id="{88797FEE-72FB-778D-65B4-82572CDD0D7A}"/>
              </a:ext>
            </a:extLst>
          </p:cNvPr>
          <p:cNvPicPr>
            <a:picLocks noChangeAspect="1"/>
          </p:cNvPicPr>
          <p:nvPr/>
        </p:nvPicPr>
        <p:blipFill>
          <a:blip r:embed="rId2"/>
          <a:stretch>
            <a:fillRect/>
          </a:stretch>
        </p:blipFill>
        <p:spPr>
          <a:xfrm>
            <a:off x="1706033" y="1989951"/>
            <a:ext cx="8779933" cy="2324100"/>
          </a:xfrm>
          <a:prstGeom prst="rect">
            <a:avLst/>
          </a:prstGeom>
        </p:spPr>
      </p:pic>
      <p:sp>
        <p:nvSpPr>
          <p:cNvPr id="6" name="TextBox 5">
            <a:extLst>
              <a:ext uri="{FF2B5EF4-FFF2-40B4-BE49-F238E27FC236}">
                <a16:creationId xmlns:a16="http://schemas.microsoft.com/office/drawing/2014/main" id="{0DCF6F5B-2447-33C5-3047-83BB44DF2235}"/>
              </a:ext>
            </a:extLst>
          </p:cNvPr>
          <p:cNvSpPr txBox="1"/>
          <p:nvPr/>
        </p:nvSpPr>
        <p:spPr>
          <a:xfrm>
            <a:off x="1706033" y="4489044"/>
            <a:ext cx="8779932" cy="2585323"/>
          </a:xfrm>
          <a:prstGeom prst="rect">
            <a:avLst/>
          </a:prstGeom>
          <a:noFill/>
        </p:spPr>
        <p:txBody>
          <a:bodyPr wrap="square" rtlCol="0">
            <a:spAutoFit/>
          </a:bodyPr>
          <a:lstStyle/>
          <a:p>
            <a:pPr marL="0" marR="0" algn="l">
              <a:spcBef>
                <a:spcPts val="0"/>
              </a:spcBef>
              <a:spcAft>
                <a:spcPts val="0"/>
              </a:spcAft>
            </a:pPr>
            <a:r>
              <a:rPr lang="en-US" sz="1800" b="0" i="0" u="none" strike="noStrike" dirty="0">
                <a:solidFill>
                  <a:srgbClr val="212121"/>
                </a:solidFill>
                <a:effectLst/>
                <a:latin typeface="Calibri" panose="020F0502020204030204" pitchFamily="34" charset="0"/>
              </a:rPr>
              <a:t>Influenced by:</a:t>
            </a:r>
          </a:p>
          <a:p>
            <a:pPr marL="285750" marR="0" indent="-285750" algn="l">
              <a:spcBef>
                <a:spcPts val="0"/>
              </a:spcBef>
              <a:spcAft>
                <a:spcPts val="0"/>
              </a:spcAft>
              <a:buFont typeface="Arial" panose="020B0604020202020204" pitchFamily="34" charset="0"/>
              <a:buChar char="•"/>
            </a:pPr>
            <a:r>
              <a:rPr lang="en-US" sz="1800" b="0" i="0" u="none" strike="noStrike" dirty="0">
                <a:solidFill>
                  <a:srgbClr val="212121"/>
                </a:solidFill>
                <a:effectLst/>
                <a:latin typeface="Calibri" panose="020F0502020204030204" pitchFamily="34" charset="0"/>
              </a:rPr>
              <a:t>A </a:t>
            </a:r>
            <a:r>
              <a:rPr lang="en-US" sz="1800" b="0" i="0" u="sng" strike="noStrike" dirty="0">
                <a:solidFill>
                  <a:schemeClr val="bg2"/>
                </a:solidFill>
                <a:effectLst/>
                <a:latin typeface="Calibri" panose="020F0502020204030204" pitchFamily="34" charset="0"/>
                <a:hlinkClick r:id="rId3" tooltip="https://drive.google.com/file/d/1GaX-N3KA3eBV_JT8puGbiIh3Vmp0qTiZ/view?usp=sharing">
                  <a:extLst>
                    <a:ext uri="{A12FA001-AC4F-418D-AE19-62706E023703}">
                      <ahyp:hlinkClr xmlns:ahyp="http://schemas.microsoft.com/office/drawing/2018/hyperlinkcolor" val="tx"/>
                    </a:ext>
                  </a:extLst>
                </a:hlinkClick>
              </a:rPr>
              <a:t>sign-on letter in April 2021</a:t>
            </a:r>
            <a:r>
              <a:rPr lang="en-US" sz="1800" b="0" i="0" u="none" strike="noStrike" dirty="0">
                <a:solidFill>
                  <a:schemeClr val="bg2"/>
                </a:solidFill>
                <a:effectLst/>
                <a:latin typeface="Calibri" panose="020F0502020204030204" pitchFamily="34" charset="0"/>
              </a:rPr>
              <a:t> </a:t>
            </a:r>
            <a:r>
              <a:rPr lang="en-US" sz="1800" b="0" i="0" u="none" strike="noStrike" dirty="0">
                <a:solidFill>
                  <a:srgbClr val="212121"/>
                </a:solidFill>
                <a:effectLst/>
                <a:latin typeface="Calibri" panose="020F0502020204030204" pitchFamily="34" charset="0"/>
              </a:rPr>
              <a:t>advocating for the inclusion of voting metrics in Healthy People 2030</a:t>
            </a:r>
          </a:p>
          <a:p>
            <a:pPr marL="285750" marR="0" indent="-285750" algn="l">
              <a:spcBef>
                <a:spcPts val="0"/>
              </a:spcBef>
              <a:spcAft>
                <a:spcPts val="0"/>
              </a:spcAft>
              <a:buFont typeface="Arial" panose="020B0604020202020204" pitchFamily="34" charset="0"/>
              <a:buChar char="•"/>
            </a:pPr>
            <a:r>
              <a:rPr lang="en-US" dirty="0">
                <a:solidFill>
                  <a:srgbClr val="212121"/>
                </a:solidFill>
                <a:latin typeface="Calibri" panose="020F0502020204030204" pitchFamily="34" charset="0"/>
              </a:rPr>
              <a:t>T</a:t>
            </a:r>
            <a:r>
              <a:rPr lang="en-US" sz="1800" b="0" i="0" u="none" strike="noStrike" dirty="0">
                <a:solidFill>
                  <a:srgbClr val="212121"/>
                </a:solidFill>
                <a:effectLst/>
                <a:latin typeface="Calibri" panose="020F0502020204030204" pitchFamily="34" charset="0"/>
              </a:rPr>
              <a:t>he launch of the </a:t>
            </a:r>
            <a:r>
              <a:rPr lang="en-US" sz="1800" b="0" i="0" u="sng" strike="noStrike" dirty="0">
                <a:solidFill>
                  <a:schemeClr val="bg2"/>
                </a:solidFill>
                <a:effectLst/>
                <a:latin typeface="Calibri" panose="020F0502020204030204" pitchFamily="34" charset="0"/>
                <a:hlinkClick r:id="rId4" tooltip="https://democracyindex.hdhp.us/">
                  <a:extLst>
                    <a:ext uri="{A12FA001-AC4F-418D-AE19-62706E023703}">
                      <ahyp:hlinkClr xmlns:ahyp="http://schemas.microsoft.com/office/drawing/2018/hyperlinkcolor" val="tx"/>
                    </a:ext>
                  </a:extLst>
                </a:hlinkClick>
              </a:rPr>
              <a:t>Health &amp; Democracy Index</a:t>
            </a:r>
            <a:r>
              <a:rPr lang="en-US" sz="1800" b="0" i="0" u="none" strike="noStrike" dirty="0">
                <a:solidFill>
                  <a:schemeClr val="bg2"/>
                </a:solidFill>
                <a:effectLst/>
                <a:latin typeface="Calibri" panose="020F0502020204030204" pitchFamily="34" charset="0"/>
              </a:rPr>
              <a:t> </a:t>
            </a:r>
            <a:r>
              <a:rPr lang="en-US" sz="1800" b="0" i="0" u="none" strike="noStrike" dirty="0">
                <a:solidFill>
                  <a:srgbClr val="212121"/>
                </a:solidFill>
                <a:effectLst/>
                <a:latin typeface="Calibri" panose="020F0502020204030204" pitchFamily="34" charset="0"/>
              </a:rPr>
              <a:t>in August 2021 </a:t>
            </a:r>
          </a:p>
          <a:p>
            <a:pPr marL="285750" marR="0" indent="-285750" algn="l">
              <a:spcBef>
                <a:spcPts val="0"/>
              </a:spcBef>
              <a:spcAft>
                <a:spcPts val="0"/>
              </a:spcAft>
              <a:buFont typeface="Arial" panose="020B0604020202020204" pitchFamily="34" charset="0"/>
              <a:buChar char="•"/>
            </a:pPr>
            <a:r>
              <a:rPr lang="en-US" sz="1800" b="0" i="0" u="none" strike="noStrike" dirty="0">
                <a:solidFill>
                  <a:srgbClr val="212121"/>
                </a:solidFill>
                <a:effectLst/>
                <a:latin typeface="Calibri" panose="020F0502020204030204" pitchFamily="34" charset="0"/>
              </a:rPr>
              <a:t>Submission of public comments in response to a </a:t>
            </a:r>
            <a:r>
              <a:rPr lang="en-US" sz="1800" b="0" i="0" u="sng" strike="noStrike" dirty="0">
                <a:solidFill>
                  <a:schemeClr val="bg2"/>
                </a:solidFill>
                <a:effectLst/>
                <a:latin typeface="Calibri" panose="020F0502020204030204" pitchFamily="34" charset="0"/>
                <a:hlinkClick r:id="rId5" tooltip="https://www.federalregister.gov/documents/2021/12/03/2021-26184/announcement-of-solicitation-of-written-comments-on-proposed-healthy-people-2030-objectives-and">
                  <a:extLst>
                    <a:ext uri="{A12FA001-AC4F-418D-AE19-62706E023703}">
                      <ahyp:hlinkClr xmlns:ahyp="http://schemas.microsoft.com/office/drawing/2018/hyperlinkcolor" val="tx"/>
                    </a:ext>
                  </a:extLst>
                </a:hlinkClick>
              </a:rPr>
              <a:t>Request for Information</a:t>
            </a:r>
            <a:r>
              <a:rPr lang="en-US" sz="1800" b="0" i="0" u="none" strike="noStrike" dirty="0">
                <a:solidFill>
                  <a:schemeClr val="bg2"/>
                </a:solidFill>
                <a:effectLst/>
                <a:latin typeface="Calibri" panose="020F0502020204030204" pitchFamily="34" charset="0"/>
              </a:rPr>
              <a:t> </a:t>
            </a:r>
            <a:r>
              <a:rPr lang="en-US" sz="1800" b="0" i="0" u="none" strike="noStrike" dirty="0">
                <a:solidFill>
                  <a:srgbClr val="212121"/>
                </a:solidFill>
                <a:effectLst/>
                <a:latin typeface="Calibri" panose="020F0502020204030204" pitchFamily="34" charset="0"/>
              </a:rPr>
              <a:t>in January 2022 </a:t>
            </a:r>
          </a:p>
          <a:p>
            <a:pPr marL="285750" marR="0" indent="-285750" algn="l">
              <a:spcBef>
                <a:spcPts val="0"/>
              </a:spcBef>
              <a:spcAft>
                <a:spcPts val="0"/>
              </a:spcAft>
              <a:buFont typeface="Arial" panose="020B0604020202020204" pitchFamily="34" charset="0"/>
              <a:buChar char="•"/>
            </a:pPr>
            <a:r>
              <a:rPr lang="en-US" sz="1800" b="0" i="0" u="none" strike="noStrike" dirty="0">
                <a:solidFill>
                  <a:srgbClr val="212121"/>
                </a:solidFill>
                <a:effectLst/>
                <a:latin typeface="Calibri" panose="020F0502020204030204" pitchFamily="34" charset="0"/>
              </a:rPr>
              <a:t>A </a:t>
            </a:r>
            <a:r>
              <a:rPr lang="en-US" sz="1800" b="0" i="0" u="sng" strike="noStrike" dirty="0">
                <a:solidFill>
                  <a:schemeClr val="bg2"/>
                </a:solidFill>
                <a:effectLst/>
                <a:latin typeface="Calibri" panose="020F0502020204030204" pitchFamily="34" charset="0"/>
                <a:hlinkClick r:id="rId6" tooltip="https://docs.google.com/document/u/0/d/1xtQpzQmzUCIJ_m0X0X9nOZo797ntFu3IdfODXz9JcDo/edit">
                  <a:extLst>
                    <a:ext uri="{A12FA001-AC4F-418D-AE19-62706E023703}">
                      <ahyp:hlinkClr xmlns:ahyp="http://schemas.microsoft.com/office/drawing/2018/hyperlinkcolor" val="tx"/>
                    </a:ext>
                  </a:extLst>
                </a:hlinkClick>
              </a:rPr>
              <a:t>letter to the Biden Administration</a:t>
            </a:r>
            <a:r>
              <a:rPr lang="en-US" sz="1800" b="0" i="0" u="none" strike="noStrike" dirty="0">
                <a:solidFill>
                  <a:schemeClr val="bg2"/>
                </a:solidFill>
                <a:effectLst/>
                <a:latin typeface="Calibri" panose="020F0502020204030204" pitchFamily="34" charset="0"/>
              </a:rPr>
              <a:t> </a:t>
            </a:r>
            <a:r>
              <a:rPr lang="en-US" sz="1800" b="0" i="0" u="none" strike="noStrike" dirty="0">
                <a:solidFill>
                  <a:srgbClr val="212121"/>
                </a:solidFill>
                <a:effectLst/>
                <a:latin typeface="Calibri" panose="020F0502020204030204" pitchFamily="34" charset="0"/>
              </a:rPr>
              <a:t>in September 2022 </a:t>
            </a:r>
          </a:p>
          <a:p>
            <a:br>
              <a:rPr lang="en-US" dirty="0"/>
            </a:br>
            <a:endParaRPr lang="en-US" dirty="0"/>
          </a:p>
        </p:txBody>
      </p:sp>
    </p:spTree>
    <p:extLst>
      <p:ext uri="{BB962C8B-B14F-4D97-AF65-F5344CB8AC3E}">
        <p14:creationId xmlns:p14="http://schemas.microsoft.com/office/powerpoint/2010/main" val="25465123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0CBE159-47E6-6F84-F32B-82E746534CB0}"/>
              </a:ext>
            </a:extLst>
          </p:cNvPr>
          <p:cNvSpPr/>
          <p:nvPr/>
        </p:nvSpPr>
        <p:spPr>
          <a:xfrm>
            <a:off x="594360" y="972458"/>
            <a:ext cx="11597640" cy="5885542"/>
          </a:xfrm>
          <a:prstGeom prst="rect">
            <a:avLst/>
          </a:prstGeom>
          <a:solidFill>
            <a:schemeClr val="bg1">
              <a:lumMod val="9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FC7F012B-AF05-B3E0-621D-9BC6AF02EE14}"/>
              </a:ext>
            </a:extLst>
          </p:cNvPr>
          <p:cNvSpPr/>
          <p:nvPr/>
        </p:nvSpPr>
        <p:spPr>
          <a:xfrm>
            <a:off x="3215640" y="2811780"/>
            <a:ext cx="5760720" cy="1234440"/>
          </a:xfrm>
          <a:prstGeom prst="round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AC8C781-BFCC-6EE5-2DAA-E22F15278733}"/>
              </a:ext>
            </a:extLst>
          </p:cNvPr>
          <p:cNvSpPr>
            <a:spLocks noGrp="1"/>
          </p:cNvSpPr>
          <p:nvPr>
            <p:ph type="title"/>
          </p:nvPr>
        </p:nvSpPr>
        <p:spPr>
          <a:xfrm>
            <a:off x="3728282" y="3028890"/>
            <a:ext cx="4735436" cy="1017330"/>
          </a:xfrm>
        </p:spPr>
        <p:txBody>
          <a:bodyPr/>
          <a:lstStyle/>
          <a:p>
            <a:pPr algn="ctr"/>
            <a:r>
              <a:rPr lang="en-US" dirty="0">
                <a:solidFill>
                  <a:schemeClr val="bg1"/>
                </a:solidFill>
              </a:rPr>
              <a:t>Law creates the conditions for health</a:t>
            </a:r>
          </a:p>
        </p:txBody>
      </p:sp>
    </p:spTree>
    <p:extLst>
      <p:ext uri="{BB962C8B-B14F-4D97-AF65-F5344CB8AC3E}">
        <p14:creationId xmlns:p14="http://schemas.microsoft.com/office/powerpoint/2010/main" val="301481896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4927C005-2E08-9DEC-E10D-6D9D9E4B5EAB}"/>
              </a:ext>
            </a:extLst>
          </p:cNvPr>
          <p:cNvSpPr>
            <a:spLocks noGrp="1"/>
          </p:cNvSpPr>
          <p:nvPr>
            <p:ph type="body" idx="1"/>
          </p:nvPr>
        </p:nvSpPr>
        <p:spPr>
          <a:xfrm>
            <a:off x="1115114" y="1443743"/>
            <a:ext cx="4404934" cy="580520"/>
          </a:xfrm>
        </p:spPr>
        <p:txBody>
          <a:bodyPr/>
          <a:lstStyle/>
          <a:p>
            <a:r>
              <a:rPr lang="en-US" dirty="0"/>
              <a:t>YOU</a:t>
            </a:r>
          </a:p>
        </p:txBody>
      </p:sp>
      <p:sp>
        <p:nvSpPr>
          <p:cNvPr id="3" name="Content Placeholder 2">
            <a:extLst>
              <a:ext uri="{FF2B5EF4-FFF2-40B4-BE49-F238E27FC236}">
                <a16:creationId xmlns:a16="http://schemas.microsoft.com/office/drawing/2014/main" id="{1BC2769C-BE3A-4F07-28B2-DF6E4400DD88}"/>
              </a:ext>
            </a:extLst>
          </p:cNvPr>
          <p:cNvSpPr>
            <a:spLocks noGrp="1"/>
          </p:cNvSpPr>
          <p:nvPr>
            <p:ph sz="half" idx="2"/>
          </p:nvPr>
        </p:nvSpPr>
        <p:spPr>
          <a:xfrm>
            <a:off x="1115114" y="2184240"/>
            <a:ext cx="4404934" cy="4290255"/>
          </a:xfrm>
        </p:spPr>
        <p:txBody>
          <a:bodyPr>
            <a:normAutofit fontScale="25000" lnSpcReduction="20000"/>
          </a:bodyPr>
          <a:lstStyle/>
          <a:p>
            <a:pPr marL="342900" indent="-342900">
              <a:buFont typeface="+mj-lt"/>
              <a:buAutoNum type="arabicPeriod"/>
            </a:pPr>
            <a:r>
              <a:rPr lang="en-US" sz="7200" b="0" dirty="0"/>
              <a:t>Make sure you are registered to vote, know your election dates, and are familiar with the issues impacting your community.</a:t>
            </a:r>
          </a:p>
          <a:p>
            <a:pPr marL="342900" indent="-342900">
              <a:buFont typeface="+mj-lt"/>
              <a:buAutoNum type="arabicPeriod"/>
            </a:pPr>
            <a:r>
              <a:rPr lang="en-US" sz="7200" b="0" dirty="0"/>
              <a:t>Pay attention to and vote in local elections – these determine how people experience life day-to-day (home, work, school, recreation).</a:t>
            </a:r>
          </a:p>
          <a:p>
            <a:pPr marL="342900" indent="-342900">
              <a:buFont typeface="+mj-lt"/>
              <a:buAutoNum type="arabicPeriod"/>
            </a:pPr>
            <a:r>
              <a:rPr lang="en-US" sz="7200" b="0" dirty="0"/>
              <a:t>Get involved in your community! Volunteering is good for your health and the health of your community.</a:t>
            </a:r>
          </a:p>
          <a:p>
            <a:pPr marL="0" indent="0">
              <a:buNone/>
            </a:pPr>
            <a:endParaRPr lang="en-US" sz="1500" b="0" dirty="0"/>
          </a:p>
        </p:txBody>
      </p:sp>
      <p:sp>
        <p:nvSpPr>
          <p:cNvPr id="7" name="Content Placeholder 6">
            <a:extLst>
              <a:ext uri="{FF2B5EF4-FFF2-40B4-BE49-F238E27FC236}">
                <a16:creationId xmlns:a16="http://schemas.microsoft.com/office/drawing/2014/main" id="{04F6587D-40A6-F566-AC1C-54E3767D8D97}"/>
              </a:ext>
            </a:extLst>
          </p:cNvPr>
          <p:cNvSpPr>
            <a:spLocks noGrp="1"/>
          </p:cNvSpPr>
          <p:nvPr>
            <p:ph sz="quarter" idx="4"/>
          </p:nvPr>
        </p:nvSpPr>
        <p:spPr>
          <a:xfrm>
            <a:off x="6430907" y="2184241"/>
            <a:ext cx="4973957" cy="4290255"/>
          </a:xfrm>
        </p:spPr>
        <p:txBody>
          <a:bodyPr>
            <a:normAutofit fontScale="25000" lnSpcReduction="20000"/>
          </a:bodyPr>
          <a:lstStyle/>
          <a:p>
            <a:pPr marL="342900" indent="-342900">
              <a:buAutoNum type="arabicPeriod"/>
            </a:pPr>
            <a:r>
              <a:rPr lang="en-US" sz="7200" b="0" dirty="0"/>
              <a:t>Ensure there are policies that support engagement (time off to vote, leave for serving as a poll worker).</a:t>
            </a:r>
          </a:p>
          <a:p>
            <a:pPr marL="342900" indent="-342900">
              <a:buAutoNum type="arabicPeriod"/>
            </a:pPr>
            <a:r>
              <a:rPr lang="en-US" sz="7200" b="0" dirty="0"/>
              <a:t>Host town halls or other community sessions with local elected officials on public health issues.</a:t>
            </a:r>
          </a:p>
          <a:p>
            <a:pPr marL="342900" indent="-342900">
              <a:buAutoNum type="arabicPeriod"/>
            </a:pPr>
            <a:r>
              <a:rPr lang="en-US" sz="7200" b="0" dirty="0"/>
              <a:t>Engage in non-partisan voter education and voter registration efforts. See Vote411.</a:t>
            </a:r>
          </a:p>
          <a:p>
            <a:pPr marL="342900" indent="-342900">
              <a:buAutoNum type="arabicPeriod"/>
            </a:pPr>
            <a:r>
              <a:rPr lang="en-US" sz="7200" b="0" dirty="0"/>
              <a:t>If you can’t do any of these things directly – be a good partner!</a:t>
            </a:r>
          </a:p>
          <a:p>
            <a:pPr marL="342900" indent="-342900">
              <a:buFont typeface="Arial" panose="020B0604020202020204" pitchFamily="34" charset="0"/>
              <a:buAutoNum type="arabicPeriod"/>
            </a:pPr>
            <a:r>
              <a:rPr lang="en-US" sz="7200" b="0" dirty="0"/>
              <a:t>Incorporate civic health strategies into existing community engagement processes.</a:t>
            </a:r>
          </a:p>
          <a:p>
            <a:pPr marL="342900" indent="-342900">
              <a:buAutoNum type="arabicPeriod"/>
            </a:pPr>
            <a:endParaRPr lang="en-US" b="0" dirty="0"/>
          </a:p>
        </p:txBody>
      </p:sp>
      <p:sp>
        <p:nvSpPr>
          <p:cNvPr id="8" name="Text Placeholder 7">
            <a:extLst>
              <a:ext uri="{FF2B5EF4-FFF2-40B4-BE49-F238E27FC236}">
                <a16:creationId xmlns:a16="http://schemas.microsoft.com/office/drawing/2014/main" id="{B56EF4D2-216D-9644-F9E9-FC452877E08C}"/>
              </a:ext>
            </a:extLst>
          </p:cNvPr>
          <p:cNvSpPr>
            <a:spLocks noGrp="1"/>
          </p:cNvSpPr>
          <p:nvPr>
            <p:ph type="body" sz="quarter" idx="13"/>
          </p:nvPr>
        </p:nvSpPr>
        <p:spPr>
          <a:xfrm>
            <a:off x="6430906" y="1443743"/>
            <a:ext cx="4973957" cy="580520"/>
          </a:xfrm>
        </p:spPr>
        <p:txBody>
          <a:bodyPr/>
          <a:lstStyle/>
          <a:p>
            <a:r>
              <a:rPr lang="en-US" dirty="0"/>
              <a:t>YOUR ORGANIZATION</a:t>
            </a:r>
          </a:p>
        </p:txBody>
      </p:sp>
      <p:sp>
        <p:nvSpPr>
          <p:cNvPr id="2" name="Title 1">
            <a:extLst>
              <a:ext uri="{FF2B5EF4-FFF2-40B4-BE49-F238E27FC236}">
                <a16:creationId xmlns:a16="http://schemas.microsoft.com/office/drawing/2014/main" id="{FB310028-34BA-722C-8852-6A58C6303B95}"/>
              </a:ext>
            </a:extLst>
          </p:cNvPr>
          <p:cNvSpPr>
            <a:spLocks noGrp="1"/>
          </p:cNvSpPr>
          <p:nvPr>
            <p:ph type="title"/>
          </p:nvPr>
        </p:nvSpPr>
        <p:spPr>
          <a:xfrm>
            <a:off x="787135" y="1139643"/>
            <a:ext cx="10617729" cy="400110"/>
          </a:xfrm>
        </p:spPr>
        <p:txBody>
          <a:bodyPr/>
          <a:lstStyle/>
          <a:p>
            <a:pPr algn="ctr"/>
            <a:r>
              <a:rPr lang="en-US" dirty="0"/>
              <a:t>Take Action!</a:t>
            </a:r>
          </a:p>
        </p:txBody>
      </p:sp>
    </p:spTree>
    <p:extLst>
      <p:ext uri="{BB962C8B-B14F-4D97-AF65-F5344CB8AC3E}">
        <p14:creationId xmlns:p14="http://schemas.microsoft.com/office/powerpoint/2010/main" val="34307234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97D27A0-3F41-1E45-A30D-7A0844939C44}"/>
              </a:ext>
            </a:extLst>
          </p:cNvPr>
          <p:cNvSpPr txBox="1"/>
          <p:nvPr/>
        </p:nvSpPr>
        <p:spPr>
          <a:xfrm>
            <a:off x="936643" y="1013240"/>
            <a:ext cx="2917786" cy="707886"/>
          </a:xfrm>
          <a:prstGeom prst="rect">
            <a:avLst/>
          </a:prstGeom>
          <a:noFill/>
        </p:spPr>
        <p:txBody>
          <a:bodyPr wrap="none" rtlCol="0">
            <a:spAutoFit/>
          </a:bodyPr>
          <a:lstStyle/>
          <a:p>
            <a:r>
              <a:rPr lang="en-US" sz="4000" b="1" dirty="0"/>
              <a:t>Thank you!</a:t>
            </a:r>
          </a:p>
        </p:txBody>
      </p:sp>
      <p:pic>
        <p:nvPicPr>
          <p:cNvPr id="8" name="Picture 2" descr="Vote, Change, Health circular process">
            <a:extLst>
              <a:ext uri="{FF2B5EF4-FFF2-40B4-BE49-F238E27FC236}">
                <a16:creationId xmlns:a16="http://schemas.microsoft.com/office/drawing/2014/main" id="{1E8013CC-A0C7-4E86-4B04-E01BF77AA5AA}"/>
              </a:ext>
            </a:extLst>
          </p:cNvPr>
          <p:cNvPicPr>
            <a:picLocks noChangeAspect="1" noChangeArrowheads="1"/>
          </p:cNvPicPr>
          <p:nvPr/>
        </p:nvPicPr>
        <p:blipFill>
          <a:blip r:embed="rId3" cstate="screen">
            <a:alphaModFix/>
            <a:extLst>
              <a:ext uri="{28A0092B-C50C-407E-A947-70E740481C1C}">
                <a14:useLocalDpi xmlns:a14="http://schemas.microsoft.com/office/drawing/2010/main"/>
              </a:ext>
            </a:extLst>
          </a:blip>
          <a:srcRect/>
          <a:stretch>
            <a:fillRect/>
          </a:stretch>
        </p:blipFill>
        <p:spPr bwMode="auto">
          <a:xfrm>
            <a:off x="6273114" y="943028"/>
            <a:ext cx="5908127" cy="5914972"/>
          </a:xfrm>
          <a:prstGeom prst="rect">
            <a:avLst/>
          </a:prstGeom>
          <a:noFill/>
        </p:spPr>
      </p:pic>
      <p:pic>
        <p:nvPicPr>
          <p:cNvPr id="2" name="Picture 1">
            <a:extLst>
              <a:ext uri="{FF2B5EF4-FFF2-40B4-BE49-F238E27FC236}">
                <a16:creationId xmlns:a16="http://schemas.microsoft.com/office/drawing/2014/main" id="{93737198-CDC0-9957-4F86-02F2ACD193A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36643" y="3454245"/>
            <a:ext cx="3106768" cy="3175155"/>
          </a:xfrm>
          <a:prstGeom prst="rect">
            <a:avLst/>
          </a:prstGeom>
          <a:ln>
            <a:solidFill>
              <a:schemeClr val="bg2"/>
            </a:solidFill>
          </a:ln>
        </p:spPr>
      </p:pic>
      <p:sp>
        <p:nvSpPr>
          <p:cNvPr id="3" name="TextBox 2">
            <a:extLst>
              <a:ext uri="{FF2B5EF4-FFF2-40B4-BE49-F238E27FC236}">
                <a16:creationId xmlns:a16="http://schemas.microsoft.com/office/drawing/2014/main" id="{61E0CB1B-6879-F23E-7A63-06BCCEC5A627}"/>
              </a:ext>
            </a:extLst>
          </p:cNvPr>
          <p:cNvSpPr txBox="1"/>
          <p:nvPr/>
        </p:nvSpPr>
        <p:spPr>
          <a:xfrm>
            <a:off x="936643" y="1589450"/>
            <a:ext cx="5072860" cy="1420261"/>
          </a:xfrm>
          <a:prstGeom prst="rect">
            <a:avLst/>
          </a:prstGeom>
          <a:noFill/>
        </p:spPr>
        <p:txBody>
          <a:bodyPr wrap="square" rtlCol="0">
            <a:spAutoFit/>
          </a:bodyPr>
          <a:lstStyle/>
          <a:p>
            <a:pPr>
              <a:lnSpc>
                <a:spcPct val="150000"/>
              </a:lnSpc>
            </a:pPr>
            <a:r>
              <a:rPr lang="en-US" sz="2000" dirty="0"/>
              <a:t>Dawn Hunter</a:t>
            </a:r>
          </a:p>
          <a:p>
            <a:pPr>
              <a:lnSpc>
                <a:spcPct val="150000"/>
              </a:lnSpc>
            </a:pPr>
            <a:r>
              <a:rPr lang="en-US" sz="2000" dirty="0">
                <a:solidFill>
                  <a:schemeClr val="bg2"/>
                </a:solidFill>
                <a:hlinkClick r:id="rId5">
                  <a:extLst>
                    <a:ext uri="{A12FA001-AC4F-418D-AE19-62706E023703}">
                      <ahyp:hlinkClr xmlns:ahyp="http://schemas.microsoft.com/office/drawing/2018/hyperlinkcolor" val="tx"/>
                    </a:ext>
                  </a:extLst>
                </a:hlinkClick>
              </a:rPr>
              <a:t>dhunter@networkforphl.org</a:t>
            </a:r>
            <a:endParaRPr lang="en-US" sz="2000" dirty="0">
              <a:solidFill>
                <a:schemeClr val="bg2"/>
              </a:solidFill>
            </a:endParaRPr>
          </a:p>
          <a:p>
            <a:pPr>
              <a:lnSpc>
                <a:spcPct val="150000"/>
              </a:lnSpc>
            </a:pPr>
            <a:r>
              <a:rPr lang="en-US" sz="2000" dirty="0"/>
              <a:t>LinkedIn:</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CD9E788-62E1-DFCA-A00E-3C22893D7CE2}"/>
              </a:ext>
            </a:extLst>
          </p:cNvPr>
          <p:cNvSpPr/>
          <p:nvPr/>
        </p:nvSpPr>
        <p:spPr>
          <a:xfrm>
            <a:off x="609600" y="944880"/>
            <a:ext cx="11582400" cy="591312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FEA64F0F-1AFA-4AB8-9D66-00B4C36471C1}"/>
              </a:ext>
            </a:extLst>
          </p:cNvPr>
          <p:cNvSpPr>
            <a:spLocks noGrp="1"/>
          </p:cNvSpPr>
          <p:nvPr>
            <p:ph type="title"/>
          </p:nvPr>
        </p:nvSpPr>
        <p:spPr>
          <a:xfrm>
            <a:off x="2374938" y="1236072"/>
            <a:ext cx="7946136" cy="999369"/>
          </a:xfrm>
        </p:spPr>
        <p:txBody>
          <a:bodyPr>
            <a:noAutofit/>
          </a:bodyPr>
          <a:lstStyle/>
          <a:p>
            <a:pPr algn="ctr"/>
            <a:r>
              <a:rPr lang="en-US" sz="3200" dirty="0">
                <a:solidFill>
                  <a:schemeClr val="bg1"/>
                </a:solidFill>
                <a:latin typeface="+mj-lt"/>
              </a:rPr>
              <a:t>Top 10 Public Health Achievements of the 20</a:t>
            </a:r>
            <a:r>
              <a:rPr lang="en-US" sz="3200" baseline="30000" dirty="0">
                <a:solidFill>
                  <a:schemeClr val="bg1"/>
                </a:solidFill>
                <a:latin typeface="+mj-lt"/>
              </a:rPr>
              <a:t>th</a:t>
            </a:r>
            <a:r>
              <a:rPr lang="en-US" sz="3200" dirty="0">
                <a:solidFill>
                  <a:schemeClr val="bg1"/>
                </a:solidFill>
                <a:latin typeface="+mj-lt"/>
              </a:rPr>
              <a:t> Century</a:t>
            </a:r>
          </a:p>
        </p:txBody>
      </p:sp>
      <p:graphicFrame>
        <p:nvGraphicFramePr>
          <p:cNvPr id="8" name="Content Placeholder 4">
            <a:extLst>
              <a:ext uri="{FF2B5EF4-FFF2-40B4-BE49-F238E27FC236}">
                <a16:creationId xmlns:a16="http://schemas.microsoft.com/office/drawing/2014/main" id="{3CD07398-B7E3-4034-BA2B-48991A506EF2}"/>
              </a:ext>
            </a:extLst>
          </p:cNvPr>
          <p:cNvGraphicFramePr>
            <a:graphicFrameLocks noGrp="1"/>
          </p:cNvGraphicFramePr>
          <p:nvPr>
            <p:ph idx="1"/>
          </p:nvPr>
        </p:nvGraphicFramePr>
        <p:xfrm>
          <a:off x="1558372" y="2479281"/>
          <a:ext cx="9684855" cy="36254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extBox 1">
            <a:extLst>
              <a:ext uri="{FF2B5EF4-FFF2-40B4-BE49-F238E27FC236}">
                <a16:creationId xmlns:a16="http://schemas.microsoft.com/office/drawing/2014/main" id="{B68A514D-31B6-A742-B0B5-D5432C389F31}"/>
              </a:ext>
            </a:extLst>
          </p:cNvPr>
          <p:cNvSpPr txBox="1"/>
          <p:nvPr/>
        </p:nvSpPr>
        <p:spPr>
          <a:xfrm>
            <a:off x="8521307" y="6287649"/>
            <a:ext cx="2721920" cy="276999"/>
          </a:xfrm>
          <a:prstGeom prst="rect">
            <a:avLst/>
          </a:prstGeom>
          <a:noFill/>
        </p:spPr>
        <p:txBody>
          <a:bodyPr wrap="square" rtlCol="0">
            <a:spAutoFit/>
          </a:bodyPr>
          <a:lstStyle/>
          <a:p>
            <a:r>
              <a:rPr lang="en-US" sz="1200" dirty="0">
                <a:solidFill>
                  <a:schemeClr val="bg1"/>
                </a:solidFill>
              </a:rPr>
              <a:t>CDC, MMWR 1999: Vol. 48 / No. 12</a:t>
            </a:r>
          </a:p>
        </p:txBody>
      </p:sp>
      <p:sp>
        <p:nvSpPr>
          <p:cNvPr id="6" name="Slide Number Placeholder 1">
            <a:extLst>
              <a:ext uri="{FF2B5EF4-FFF2-40B4-BE49-F238E27FC236}">
                <a16:creationId xmlns:a16="http://schemas.microsoft.com/office/drawing/2014/main" id="{44F41568-5483-63B4-3FAF-ABFC38F1E4D3}"/>
              </a:ext>
            </a:extLst>
          </p:cNvPr>
          <p:cNvSpPr txBox="1">
            <a:spLocks/>
          </p:cNvSpPr>
          <p:nvPr/>
        </p:nvSpPr>
        <p:spPr>
          <a:xfrm>
            <a:off x="1" y="6385560"/>
            <a:ext cx="609600" cy="457200"/>
          </a:xfrm>
          <a:prstGeom prst="rect">
            <a:avLst/>
          </a:prstGeom>
        </p:spPr>
        <p:txBody>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endParaRPr lang="en-US" sz="1000" dirty="0">
              <a:solidFill>
                <a:schemeClr val="bg1"/>
              </a:solidFill>
            </a:endParaRPr>
          </a:p>
          <a:p>
            <a:pPr algn="ctr"/>
            <a:fld id="{A4AE216E-30EE-794D-82EB-E7F5CCC91463}" type="slidenum">
              <a:rPr lang="en-US" sz="1000" smtClean="0">
                <a:solidFill>
                  <a:schemeClr val="bg1"/>
                </a:solidFill>
              </a:rPr>
              <a:pPr algn="ctr"/>
              <a:t>6</a:t>
            </a:fld>
            <a:endParaRPr lang="en-US" sz="1000" dirty="0">
              <a:solidFill>
                <a:schemeClr val="bg1"/>
              </a:solidFill>
            </a:endParaRPr>
          </a:p>
        </p:txBody>
      </p:sp>
    </p:spTree>
    <p:extLst>
      <p:ext uri="{BB962C8B-B14F-4D97-AF65-F5344CB8AC3E}">
        <p14:creationId xmlns:p14="http://schemas.microsoft.com/office/powerpoint/2010/main" val="31263732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DA07DB7-B5D4-BD88-5B70-D382474147DC}"/>
              </a:ext>
            </a:extLst>
          </p:cNvPr>
          <p:cNvSpPr/>
          <p:nvPr/>
        </p:nvSpPr>
        <p:spPr>
          <a:xfrm>
            <a:off x="4417861" y="944880"/>
            <a:ext cx="7774139" cy="5913120"/>
          </a:xfrm>
          <a:prstGeom prst="rect">
            <a:avLst/>
          </a:prstGeom>
          <a:gradFill flip="none" rotWithShape="1">
            <a:gsLst>
              <a:gs pos="0">
                <a:schemeClr val="bg2">
                  <a:tint val="66000"/>
                  <a:satMod val="160000"/>
                </a:schemeClr>
              </a:gs>
              <a:gs pos="1000">
                <a:schemeClr val="bg2">
                  <a:tint val="44500"/>
                  <a:satMod val="160000"/>
                </a:schemeClr>
              </a:gs>
              <a:gs pos="20000">
                <a:schemeClr val="bg2">
                  <a:tint val="23500"/>
                  <a:satMod val="160000"/>
                </a:schemeClr>
              </a:gs>
            </a:gsLst>
            <a:lin ang="189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81A5601-FB8F-0DD9-02A2-84BC7E46DB08}"/>
              </a:ext>
            </a:extLst>
          </p:cNvPr>
          <p:cNvSpPr/>
          <p:nvPr/>
        </p:nvSpPr>
        <p:spPr>
          <a:xfrm>
            <a:off x="594360" y="944880"/>
            <a:ext cx="3823501" cy="5913120"/>
          </a:xfrm>
          <a:prstGeom prst="rect">
            <a:avLst/>
          </a:prstGeom>
          <a:solidFill>
            <a:schemeClr val="bg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80942" y="1520377"/>
            <a:ext cx="2811937" cy="3272883"/>
          </a:xfrm>
        </p:spPr>
        <p:txBody>
          <a:bodyPr anchor="t">
            <a:normAutofit/>
          </a:bodyPr>
          <a:lstStyle/>
          <a:p>
            <a:r>
              <a:rPr lang="en-US" sz="3200" dirty="0">
                <a:solidFill>
                  <a:schemeClr val="bg1"/>
                </a:solidFill>
              </a:rPr>
              <a:t>Laws behind those achievements</a:t>
            </a:r>
          </a:p>
        </p:txBody>
      </p:sp>
      <p:graphicFrame>
        <p:nvGraphicFramePr>
          <p:cNvPr id="7" name="Content Placeholder 6">
            <a:extLst>
              <a:ext uri="{FF2B5EF4-FFF2-40B4-BE49-F238E27FC236}">
                <a16:creationId xmlns:a16="http://schemas.microsoft.com/office/drawing/2014/main" id="{EE0F8EB7-954A-1A48-9F82-E78045807584}"/>
              </a:ext>
            </a:extLst>
          </p:cNvPr>
          <p:cNvGraphicFramePr>
            <a:graphicFrameLocks noGrp="1"/>
          </p:cNvGraphicFramePr>
          <p:nvPr>
            <p:ph sz="half" idx="1"/>
          </p:nvPr>
        </p:nvGraphicFramePr>
        <p:xfrm>
          <a:off x="4579461" y="1124136"/>
          <a:ext cx="3459552" cy="5215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Content Placeholder 7">
            <a:extLst>
              <a:ext uri="{FF2B5EF4-FFF2-40B4-BE49-F238E27FC236}">
                <a16:creationId xmlns:a16="http://schemas.microsoft.com/office/drawing/2014/main" id="{8147CBDC-E942-EB4B-AC58-4C8F18AFBCCC}"/>
              </a:ext>
            </a:extLst>
          </p:cNvPr>
          <p:cNvGraphicFramePr>
            <a:graphicFrameLocks noGrp="1"/>
          </p:cNvGraphicFramePr>
          <p:nvPr>
            <p:ph sz="half" idx="2"/>
          </p:nvPr>
        </p:nvGraphicFramePr>
        <p:xfrm>
          <a:off x="8463995" y="1124136"/>
          <a:ext cx="3459552" cy="5215704"/>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16123851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E6D55F-014D-65B5-F4DA-B7B335AE85CD}"/>
              </a:ext>
            </a:extLst>
          </p:cNvPr>
          <p:cNvSpPr>
            <a:spLocks noGrp="1"/>
          </p:cNvSpPr>
          <p:nvPr>
            <p:ph type="title"/>
          </p:nvPr>
        </p:nvSpPr>
        <p:spPr>
          <a:xfrm>
            <a:off x="1482125" y="1254211"/>
            <a:ext cx="10594848" cy="553998"/>
          </a:xfrm>
        </p:spPr>
        <p:txBody>
          <a:bodyPr/>
          <a:lstStyle/>
          <a:p>
            <a:r>
              <a:rPr lang="en-US" sz="3600" dirty="0"/>
              <a:t>Law as a Determinant of Health</a:t>
            </a:r>
          </a:p>
        </p:txBody>
      </p:sp>
      <p:sp>
        <p:nvSpPr>
          <p:cNvPr id="6" name="Content Placeholder 5">
            <a:extLst>
              <a:ext uri="{FF2B5EF4-FFF2-40B4-BE49-F238E27FC236}">
                <a16:creationId xmlns:a16="http://schemas.microsoft.com/office/drawing/2014/main" id="{71DB6E99-044F-BB2F-6805-F48467AD6896}"/>
              </a:ext>
            </a:extLst>
          </p:cNvPr>
          <p:cNvSpPr>
            <a:spLocks noGrp="1"/>
          </p:cNvSpPr>
          <p:nvPr>
            <p:ph sz="quarter" idx="13"/>
          </p:nvPr>
        </p:nvSpPr>
        <p:spPr>
          <a:xfrm>
            <a:off x="1482125" y="2126755"/>
            <a:ext cx="5001191" cy="4242187"/>
          </a:xfrm>
        </p:spPr>
        <p:txBody>
          <a:bodyPr/>
          <a:lstStyle/>
          <a:p>
            <a:pPr indent="0"/>
            <a:r>
              <a:rPr lang="en-US" sz="1800" dirty="0"/>
              <a:t>The law operates as a determinant by establishing the framework that we operate in – where we live, work, play, pray, and learn.</a:t>
            </a:r>
          </a:p>
          <a:p>
            <a:pPr marL="114300" indent="-342900">
              <a:buAutoNum type="arabicPeriod"/>
            </a:pPr>
            <a:r>
              <a:rPr lang="en-US" sz="1800" b="0" dirty="0"/>
              <a:t>As a set of commands, requirements, or prohibitions on action.</a:t>
            </a:r>
          </a:p>
          <a:p>
            <a:pPr marL="114300" indent="-342900">
              <a:buAutoNum type="arabicPeriod"/>
            </a:pPr>
            <a:r>
              <a:rPr lang="en-US" sz="1800" b="0" dirty="0"/>
              <a:t>As processes and procedures for making decisions, creating new laws, and interpreting existing laws.</a:t>
            </a:r>
          </a:p>
          <a:p>
            <a:pPr marL="114300" indent="-342900">
              <a:buFontTx/>
              <a:buAutoNum type="arabicPeriod"/>
            </a:pPr>
            <a:r>
              <a:rPr lang="en-US" sz="1800" b="0" dirty="0"/>
              <a:t>As a set of norms and expectations that can influence behavior, even in the absence of a command, prohibition, or requirement.</a:t>
            </a:r>
          </a:p>
          <a:p>
            <a:pPr marL="114300" indent="-342900">
              <a:buFontTx/>
              <a:buAutoNum type="arabicPeriod"/>
            </a:pPr>
            <a:r>
              <a:rPr lang="en-US" sz="1800" b="0" dirty="0"/>
              <a:t>As individual rights and obligations.</a:t>
            </a:r>
          </a:p>
          <a:p>
            <a:pPr marL="114300" indent="-342900">
              <a:buAutoNum type="arabicPeriod"/>
            </a:pPr>
            <a:endParaRPr lang="en-US" sz="1800" dirty="0"/>
          </a:p>
        </p:txBody>
      </p:sp>
      <p:pic>
        <p:nvPicPr>
          <p:cNvPr id="7" name="Picture 2" descr="Legal determinants of health: facing global health challenges - The Lancet">
            <a:extLst>
              <a:ext uri="{FF2B5EF4-FFF2-40B4-BE49-F238E27FC236}">
                <a16:creationId xmlns:a16="http://schemas.microsoft.com/office/drawing/2014/main" id="{D59ECA7C-B09A-B8A4-FE07-F85F842ABA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5004" y="2328283"/>
            <a:ext cx="5154365" cy="3487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2882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12"/>
        <p:cNvGrpSpPr/>
        <p:nvPr/>
      </p:nvGrpSpPr>
      <p:grpSpPr>
        <a:xfrm>
          <a:off x="0" y="0"/>
          <a:ext cx="0" cy="0"/>
          <a:chOff x="0" y="0"/>
          <a:chExt cx="0" cy="0"/>
        </a:xfrm>
      </p:grpSpPr>
      <p:pic>
        <p:nvPicPr>
          <p:cNvPr id="814" name="Google Shape;814;p113"/>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525775" y="2005877"/>
            <a:ext cx="3690816" cy="3661624"/>
          </a:xfrm>
          <a:prstGeom prst="rect">
            <a:avLst/>
          </a:prstGeom>
          <a:noFill/>
          <a:ln>
            <a:solidFill>
              <a:schemeClr val="tx1"/>
            </a:solidFill>
          </a:ln>
        </p:spPr>
      </p:pic>
      <p:sp>
        <p:nvSpPr>
          <p:cNvPr id="2" name="TextBox 1">
            <a:extLst>
              <a:ext uri="{FF2B5EF4-FFF2-40B4-BE49-F238E27FC236}">
                <a16:creationId xmlns:a16="http://schemas.microsoft.com/office/drawing/2014/main" id="{8E4DC0C0-E75B-77E2-F896-998FFACD8181}"/>
              </a:ext>
            </a:extLst>
          </p:cNvPr>
          <p:cNvSpPr txBox="1"/>
          <p:nvPr/>
        </p:nvSpPr>
        <p:spPr>
          <a:xfrm rot="10800000" flipV="1">
            <a:off x="5830185" y="2005877"/>
            <a:ext cx="5711033" cy="3293209"/>
          </a:xfrm>
          <a:prstGeom prst="rect">
            <a:avLst/>
          </a:prstGeom>
          <a:noFill/>
        </p:spPr>
        <p:txBody>
          <a:bodyPr wrap="square" rtlCol="0">
            <a:spAutoFit/>
          </a:bodyPr>
          <a:lstStyle/>
          <a:p>
            <a:r>
              <a:rPr lang="en-US" sz="2600" dirty="0">
                <a:solidFill>
                  <a:schemeClr val="accent1"/>
                </a:solidFill>
              </a:rPr>
              <a:t>“As many places in the US have declared racism a public health crisis, the erosion of voting rights must be understood as manifestations of structural and cultural racism and thus, prioritized for action. When democracy is weakened, social cohesion and public health suffer.”</a:t>
            </a:r>
          </a:p>
        </p:txBody>
      </p:sp>
      <p:sp>
        <p:nvSpPr>
          <p:cNvPr id="4" name="Title 3">
            <a:extLst>
              <a:ext uri="{FF2B5EF4-FFF2-40B4-BE49-F238E27FC236}">
                <a16:creationId xmlns:a16="http://schemas.microsoft.com/office/drawing/2014/main" id="{1EE82F71-5D76-D096-C6C7-170AF3756370}"/>
              </a:ext>
            </a:extLst>
          </p:cNvPr>
          <p:cNvSpPr>
            <a:spLocks noGrp="1"/>
          </p:cNvSpPr>
          <p:nvPr>
            <p:ph type="title"/>
          </p:nvPr>
        </p:nvSpPr>
        <p:spPr>
          <a:xfrm>
            <a:off x="912181" y="1037713"/>
            <a:ext cx="10629037" cy="1007353"/>
          </a:xfrm>
        </p:spPr>
        <p:txBody>
          <a:bodyPr>
            <a:noAutofit/>
          </a:bodyPr>
          <a:lstStyle/>
          <a:p>
            <a:r>
              <a:rPr lang="en-US" sz="3200" dirty="0"/>
              <a:t>Why is a public health lawyer talking about voting?</a:t>
            </a:r>
          </a:p>
        </p:txBody>
      </p:sp>
      <p:sp>
        <p:nvSpPr>
          <p:cNvPr id="8" name="TextBox 7">
            <a:extLst>
              <a:ext uri="{FF2B5EF4-FFF2-40B4-BE49-F238E27FC236}">
                <a16:creationId xmlns:a16="http://schemas.microsoft.com/office/drawing/2014/main" id="{CA44889B-CFB0-6BAA-FF36-289845EED57A}"/>
              </a:ext>
            </a:extLst>
          </p:cNvPr>
          <p:cNvSpPr txBox="1"/>
          <p:nvPr/>
        </p:nvSpPr>
        <p:spPr>
          <a:xfrm>
            <a:off x="5830185" y="5681001"/>
            <a:ext cx="5813503" cy="646331"/>
          </a:xfrm>
          <a:prstGeom prst="rect">
            <a:avLst/>
          </a:prstGeom>
          <a:noFill/>
        </p:spPr>
        <p:txBody>
          <a:bodyPr wrap="square">
            <a:spAutoFit/>
          </a:bodyPr>
          <a:lstStyle/>
          <a:p>
            <a:r>
              <a:rPr lang="en-US" sz="1200" dirty="0"/>
              <a:t>Pollock, EA, Givens, ML, &amp; Johnson, SP. (2022, March 9). Voting and civic engagement rights are eroding: What does it mean for Health and equity?, Health Affairs Forefront. Health Affairs. </a:t>
            </a:r>
          </a:p>
        </p:txBody>
      </p:sp>
      <p:sp>
        <p:nvSpPr>
          <p:cNvPr id="9" name="Slide Number Placeholder 8">
            <a:extLst>
              <a:ext uri="{FF2B5EF4-FFF2-40B4-BE49-F238E27FC236}">
                <a16:creationId xmlns:a16="http://schemas.microsoft.com/office/drawing/2014/main" id="{E9662414-FCFB-61E7-AD1E-B594E68827FA}"/>
              </a:ext>
            </a:extLst>
          </p:cNvPr>
          <p:cNvSpPr txBox="1">
            <a:spLocks/>
          </p:cNvSpPr>
          <p:nvPr/>
        </p:nvSpPr>
        <p:spPr>
          <a:xfrm>
            <a:off x="1" y="6400800"/>
            <a:ext cx="609600" cy="457200"/>
          </a:xfrm>
          <a:prstGeom prst="rect">
            <a:avLst/>
          </a:prstGeom>
        </p:spPr>
        <p:txBody>
          <a:bodyPr spcFirstLastPara="1" vert="horz" wrap="square" lIns="91425" tIns="91425" rIns="91425" bIns="91425" rtlCol="0" anchor="ctr" anchorCtr="0">
            <a:normAutofit/>
          </a:bodyPr>
          <a:lstStyle>
            <a:defPPr>
              <a:defRPr lang="en-US"/>
            </a:defPPr>
            <a:lvl1pPr marL="0" lvl="0" algn="ctr" defTabSz="457200" rtl="0" eaLnBrk="1" latinLnBrk="0" hangingPunct="1">
              <a:buNone/>
              <a:defRPr sz="1000" kern="1200">
                <a:solidFill>
                  <a:schemeClr val="bg1"/>
                </a:solidFill>
                <a:latin typeface="Arial"/>
                <a:ea typeface="+mn-ea"/>
                <a:cs typeface="+mn-cs"/>
              </a:defRPr>
            </a:lvl1pPr>
            <a:lvl2pPr marL="457200" lvl="1" algn="l" defTabSz="457200" rtl="0" eaLnBrk="1" latinLnBrk="0" hangingPunct="1">
              <a:buNone/>
              <a:defRPr sz="1800" kern="1200">
                <a:solidFill>
                  <a:schemeClr val="tx1"/>
                </a:solidFill>
                <a:latin typeface="+mn-lt"/>
                <a:ea typeface="+mn-ea"/>
                <a:cs typeface="+mn-cs"/>
              </a:defRPr>
            </a:lvl2pPr>
            <a:lvl3pPr marL="914400" lvl="2" algn="l" defTabSz="457200" rtl="0" eaLnBrk="1" latinLnBrk="0" hangingPunct="1">
              <a:buNone/>
              <a:defRPr sz="1800" kern="1200">
                <a:solidFill>
                  <a:schemeClr val="tx1"/>
                </a:solidFill>
                <a:latin typeface="+mn-lt"/>
                <a:ea typeface="+mn-ea"/>
                <a:cs typeface="+mn-cs"/>
              </a:defRPr>
            </a:lvl3pPr>
            <a:lvl4pPr marL="1371600" lvl="3" algn="l" defTabSz="457200" rtl="0" eaLnBrk="1" latinLnBrk="0" hangingPunct="1">
              <a:buNone/>
              <a:defRPr sz="1800" kern="1200">
                <a:solidFill>
                  <a:schemeClr val="tx1"/>
                </a:solidFill>
                <a:latin typeface="+mn-lt"/>
                <a:ea typeface="+mn-ea"/>
                <a:cs typeface="+mn-cs"/>
              </a:defRPr>
            </a:lvl4pPr>
            <a:lvl5pPr marL="1828800" lvl="4" algn="l" defTabSz="457200" rtl="0" eaLnBrk="1" latinLnBrk="0" hangingPunct="1">
              <a:buNone/>
              <a:defRPr sz="1800" kern="1200">
                <a:solidFill>
                  <a:schemeClr val="tx1"/>
                </a:solidFill>
                <a:latin typeface="+mn-lt"/>
                <a:ea typeface="+mn-ea"/>
                <a:cs typeface="+mn-cs"/>
              </a:defRPr>
            </a:lvl5pPr>
            <a:lvl6pPr marL="2286000" lvl="5" algn="l" defTabSz="457200" rtl="0" eaLnBrk="1" latinLnBrk="0" hangingPunct="1">
              <a:buNone/>
              <a:defRPr sz="1800" kern="1200">
                <a:solidFill>
                  <a:schemeClr val="tx1"/>
                </a:solidFill>
                <a:latin typeface="+mn-lt"/>
                <a:ea typeface="+mn-ea"/>
                <a:cs typeface="+mn-cs"/>
              </a:defRPr>
            </a:lvl6pPr>
            <a:lvl7pPr marL="2743200" lvl="6" algn="l" defTabSz="457200" rtl="0" eaLnBrk="1" latinLnBrk="0" hangingPunct="1">
              <a:buNone/>
              <a:defRPr sz="1800" kern="1200">
                <a:solidFill>
                  <a:schemeClr val="tx1"/>
                </a:solidFill>
                <a:latin typeface="+mn-lt"/>
                <a:ea typeface="+mn-ea"/>
                <a:cs typeface="+mn-cs"/>
              </a:defRPr>
            </a:lvl7pPr>
            <a:lvl8pPr marL="3200400" lvl="7" algn="l" defTabSz="457200" rtl="0" eaLnBrk="1" latinLnBrk="0" hangingPunct="1">
              <a:buNone/>
              <a:defRPr sz="1800" kern="1200">
                <a:solidFill>
                  <a:schemeClr val="tx1"/>
                </a:solidFill>
                <a:latin typeface="+mn-lt"/>
                <a:ea typeface="+mn-ea"/>
                <a:cs typeface="+mn-cs"/>
              </a:defRPr>
            </a:lvl8pPr>
            <a:lvl9pPr marL="3657600" lvl="8" algn="l" defTabSz="457200" rtl="0" eaLnBrk="1" latinLnBrk="0" hangingPunct="1">
              <a:buNone/>
              <a:defRPr sz="1800" kern="1200">
                <a:solidFill>
                  <a:schemeClr val="tx1"/>
                </a:solidFill>
                <a:latin typeface="+mn-lt"/>
                <a:ea typeface="+mn-ea"/>
                <a:cs typeface="+mn-cs"/>
              </a:defRPr>
            </a:lvl9pPr>
          </a:lstStyle>
          <a:p>
            <a:fld id="{A4AE216E-30EE-794D-82EB-E7F5CCC91463}" type="slidenum">
              <a:rPr lang="en-US" smtClean="0"/>
              <a:pPr/>
              <a:t>9</a:t>
            </a:fld>
            <a:endParaRPr lang="en-US" dirty="0"/>
          </a:p>
        </p:txBody>
      </p:sp>
    </p:spTree>
  </p:cSld>
  <p:clrMapOvr>
    <a:masterClrMapping/>
  </p:clrMapOvr>
</p:sld>
</file>

<file path=ppt/theme/theme1.xml><?xml version="1.0" encoding="utf-8"?>
<a:theme xmlns:a="http://schemas.openxmlformats.org/drawingml/2006/main" name="OldversionNetwork_PPT_template">
  <a:themeElements>
    <a:clrScheme name="Network">
      <a:dk1>
        <a:srgbClr val="404040"/>
      </a:dk1>
      <a:lt1>
        <a:srgbClr val="FEFEFE"/>
      </a:lt1>
      <a:dk2>
        <a:srgbClr val="B1BA1E"/>
      </a:dk2>
      <a:lt2>
        <a:srgbClr val="008877"/>
      </a:lt2>
      <a:accent1>
        <a:srgbClr val="247CBB"/>
      </a:accent1>
      <a:accent2>
        <a:srgbClr val="66B6E2"/>
      </a:accent2>
      <a:accent3>
        <a:srgbClr val="F1843D"/>
      </a:accent3>
      <a:accent4>
        <a:srgbClr val="67AE4B"/>
      </a:accent4>
      <a:accent5>
        <a:srgbClr val="8F6CAB"/>
      </a:accent5>
      <a:accent6>
        <a:srgbClr val="F05B5C"/>
      </a:accent6>
      <a:hlink>
        <a:srgbClr val="FF0000"/>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OldversionNetwork_PPT_template</Template>
  <TotalTime>1999</TotalTime>
  <Words>3510</Words>
  <Application>Microsoft Macintosh PowerPoint</Application>
  <PresentationFormat>Widescreen</PresentationFormat>
  <Paragraphs>368</Paragraphs>
  <Slides>51</Slides>
  <Notes>20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51</vt:i4>
      </vt:variant>
    </vt:vector>
  </HeadingPairs>
  <TitlesOfParts>
    <vt:vector size="62" baseType="lpstr">
      <vt:lpstr>Arial</vt:lpstr>
      <vt:lpstr>Avenir Book</vt:lpstr>
      <vt:lpstr>Calibri</vt:lpstr>
      <vt:lpstr>Helvetica</vt:lpstr>
      <vt:lpstr>Lato</vt:lpstr>
      <vt:lpstr>Lucida Grande</vt:lpstr>
      <vt:lpstr>Palatino Linotype</vt:lpstr>
      <vt:lpstr>Raleway</vt:lpstr>
      <vt:lpstr>Segoe UI</vt:lpstr>
      <vt:lpstr>Wingdings</vt:lpstr>
      <vt:lpstr>OldversionNetwork_PPT_template</vt:lpstr>
      <vt:lpstr>Public Health, Civic Health, and Equity: What are the Connections? </vt:lpstr>
      <vt:lpstr> About the Network for Public Health Law</vt:lpstr>
      <vt:lpstr>Top Areas for Legal  Technical Assistance</vt:lpstr>
      <vt:lpstr>2023 Country Health Rankings National Findings Report:  Cultivating Civic Infrastructure and Participation for Healthier Communities</vt:lpstr>
      <vt:lpstr>Law creates the conditions for health</vt:lpstr>
      <vt:lpstr>Top 10 Public Health Achievements of the 20th Century</vt:lpstr>
      <vt:lpstr>Laws behind those achievements</vt:lpstr>
      <vt:lpstr>Law as a Determinant of Health</vt:lpstr>
      <vt:lpstr>Why is a public health lawyer talking about voting?</vt:lpstr>
      <vt:lpstr>PowerPoint Presentation</vt:lpstr>
      <vt:lpstr>Three common threads across declaration preamble statements</vt:lpstr>
      <vt:lpstr>Law is a tool for equity</vt:lpstr>
      <vt:lpstr>Using an Equity Lens</vt:lpstr>
      <vt:lpstr>Infant mortality rates, by race and Hispanic origin: United States, 2017–2018</vt:lpstr>
      <vt:lpstr>PowerPoint Presentation</vt:lpstr>
      <vt:lpstr>Black and White Infant Mortality Rates in the South, 1955-1975</vt:lpstr>
      <vt:lpstr>PowerPoint Presentation</vt:lpstr>
      <vt:lpstr>Voting                Health</vt:lpstr>
      <vt:lpstr>What health outcomes are linked to voter turnout?</vt:lpstr>
      <vt:lpstr>What is the relationship between voting and health?</vt:lpstr>
      <vt:lpstr>Health and Democracy are Interdependent</vt:lpstr>
      <vt:lpstr>PowerPoint Presentation</vt:lpstr>
      <vt:lpstr>Components of the Cost of Voting Index: 2020</vt:lpstr>
      <vt:lpstr>Making the connection to Health</vt:lpstr>
      <vt:lpstr>PowerPoint Presentation</vt:lpstr>
      <vt:lpstr>PowerPoint Presentation</vt:lpstr>
      <vt:lpstr>What is the impact?</vt:lpstr>
      <vt:lpstr>PowerPoint Presentation</vt:lpstr>
      <vt:lpstr>What affects both voter turnout and health outcomes? </vt:lpstr>
      <vt:lpstr>PowerPoint Presentation</vt:lpstr>
      <vt:lpstr>Research An Analysis of Inter-State Variation, 1996-2020 (publication pending) </vt:lpstr>
      <vt:lpstr>Civic Engagement and Public Health - State-Level (Bivariate Relationship Strong and Statistically significant)</vt:lpstr>
      <vt:lpstr>Civic Engagement and Public Health - Individual-Level (Bivariate Relationship strong and Statistically Significant)</vt:lpstr>
      <vt:lpstr>Conclusions</vt:lpstr>
      <vt:lpstr>Bivariate Relationships:  Overall State Health the COVI and State Minority Populations * </vt:lpstr>
      <vt:lpstr>PowerPoint Presentation</vt:lpstr>
      <vt:lpstr>Voting, Political Power, and Black Health</vt:lpstr>
      <vt:lpstr>Example of Impact:  State Infant Mortality Rates</vt:lpstr>
      <vt:lpstr>Voting, Political Power, and Black Health</vt:lpstr>
      <vt:lpstr>Tying it all together – Medicaid Expansion example</vt:lpstr>
      <vt:lpstr>PowerPoint Presentation</vt:lpstr>
      <vt:lpstr>PowerPoint Presentation</vt:lpstr>
      <vt:lpstr>Current Status of Medicaid Expansion (last checked 9-3-2023)</vt:lpstr>
      <vt:lpstr>Postpartum Medicaid Coverage – a critical policy intervention for Black Maternal Mortality</vt:lpstr>
      <vt:lpstr>Postpartum Medicaid Coverage</vt:lpstr>
      <vt:lpstr>Law as a tool for advocacy</vt:lpstr>
      <vt:lpstr>PowerPoint Presentation</vt:lpstr>
      <vt:lpstr>APHA Policy Statement 20229: Advancing Health Equity Through Protecting and Promoting Access to Voting</vt:lpstr>
      <vt:lpstr>The Power of Partnership</vt:lpstr>
      <vt:lpstr>Take Action!</vt:lpstr>
      <vt:lpstr>PowerPoint Presentation</vt:lpstr>
    </vt:vector>
  </TitlesOfParts>
  <Company>William Mitchell College of Law</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About the Network</dc:title>
  <dc:creator>Windows User</dc:creator>
  <cp:lastModifiedBy>Dawn Hunter</cp:lastModifiedBy>
  <cp:revision>34</cp:revision>
  <cp:lastPrinted>2011-06-22T19:44:08Z</cp:lastPrinted>
  <dcterms:created xsi:type="dcterms:W3CDTF">2013-02-06T16:11:28Z</dcterms:created>
  <dcterms:modified xsi:type="dcterms:W3CDTF">2023-10-27T11:01:50Z</dcterms:modified>
</cp:coreProperties>
</file>