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sldIdLst>
    <p:sldId id="329" r:id="rId2"/>
    <p:sldId id="332" r:id="rId3"/>
    <p:sldId id="340" r:id="rId4"/>
    <p:sldId id="331" r:id="rId5"/>
    <p:sldId id="367" r:id="rId6"/>
    <p:sldId id="315" r:id="rId7"/>
    <p:sldId id="350" r:id="rId8"/>
    <p:sldId id="326" r:id="rId9"/>
    <p:sldId id="351" r:id="rId10"/>
    <p:sldId id="306" r:id="rId11"/>
    <p:sldId id="328" r:id="rId12"/>
    <p:sldId id="318" r:id="rId13"/>
    <p:sldId id="319" r:id="rId14"/>
    <p:sldId id="305" r:id="rId15"/>
    <p:sldId id="334" r:id="rId16"/>
    <p:sldId id="342" r:id="rId17"/>
    <p:sldId id="336" r:id="rId18"/>
    <p:sldId id="346" r:id="rId19"/>
    <p:sldId id="338" r:id="rId20"/>
    <p:sldId id="341" r:id="rId21"/>
    <p:sldId id="360" r:id="rId22"/>
    <p:sldId id="335" r:id="rId23"/>
    <p:sldId id="345" r:id="rId24"/>
    <p:sldId id="344" r:id="rId25"/>
    <p:sldId id="361" r:id="rId26"/>
    <p:sldId id="348" r:id="rId27"/>
    <p:sldId id="349" r:id="rId28"/>
    <p:sldId id="330" r:id="rId29"/>
    <p:sldId id="352" r:id="rId30"/>
    <p:sldId id="354" r:id="rId31"/>
    <p:sldId id="356" r:id="rId32"/>
    <p:sldId id="357" r:id="rId33"/>
    <p:sldId id="358" r:id="rId34"/>
    <p:sldId id="343" r:id="rId35"/>
    <p:sldId id="362" r:id="rId36"/>
    <p:sldId id="365" r:id="rId37"/>
    <p:sldId id="366" r:id="rId38"/>
    <p:sldId id="364" r:id="rId39"/>
    <p:sldId id="355" r:id="rId40"/>
    <p:sldId id="368" r:id="rId41"/>
    <p:sldId id="304" r:id="rId42"/>
    <p:sldId id="295" r:id="rId43"/>
    <p:sldId id="303"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32927"/>
    <p:restoredTop sz="94690"/>
  </p:normalViewPr>
  <p:slideViewPr>
    <p:cSldViewPr snapToGrid="0" snapToObjects="1">
      <p:cViewPr>
        <p:scale>
          <a:sx n="61" d="100"/>
          <a:sy n="61" d="100"/>
        </p:scale>
        <p:origin x="1776" y="89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40BB83-8628-DA46-8D70-0EEE5CE43E3F}" type="datetimeFigureOut">
              <a:rPr lang="en-US" smtClean="0"/>
              <a:t>10/22/23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4697A0-DB5C-3F4F-83D7-D0C0A284C35E}" type="slidenum">
              <a:rPr lang="en-US" smtClean="0"/>
              <a:t>‹#›</a:t>
            </a:fld>
            <a:endParaRPr lang="en-US" dirty="0"/>
          </a:p>
        </p:txBody>
      </p:sp>
    </p:spTree>
    <p:extLst>
      <p:ext uri="{BB962C8B-B14F-4D97-AF65-F5344CB8AC3E}">
        <p14:creationId xmlns:p14="http://schemas.microsoft.com/office/powerpoint/2010/main" val="1010521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77402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88617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82772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59998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67287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60569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78910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168084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437244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508353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67806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702714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616257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463248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101088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094896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201665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10304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95384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59429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70705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74688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219731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823747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947445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92853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202665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047043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906222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160364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697142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825190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90729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127630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56926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66135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87811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782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0760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19323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01916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DD0F9-A55F-564E-A4C5-EA9E03E0EE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A33CC4-1664-2C49-919F-DA0AAC159A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1A5F5D7-7863-A347-9FBF-8171E4903107}"/>
              </a:ext>
            </a:extLst>
          </p:cNvPr>
          <p:cNvSpPr>
            <a:spLocks noGrp="1"/>
          </p:cNvSpPr>
          <p:nvPr>
            <p:ph type="dt" sz="half" idx="10"/>
          </p:nvPr>
        </p:nvSpPr>
        <p:spPr/>
        <p:txBody>
          <a:bodyPr/>
          <a:lstStyle/>
          <a:p>
            <a:fld id="{B5E77710-FEE8-2B4F-BB65-D820E4BFE734}" type="datetimeFigureOut">
              <a:rPr lang="en-US" smtClean="0"/>
              <a:t>10/22/23</a:t>
            </a:fld>
            <a:endParaRPr lang="en-US" dirty="0"/>
          </a:p>
        </p:txBody>
      </p:sp>
      <p:sp>
        <p:nvSpPr>
          <p:cNvPr id="5" name="Footer Placeholder 4">
            <a:extLst>
              <a:ext uri="{FF2B5EF4-FFF2-40B4-BE49-F238E27FC236}">
                <a16:creationId xmlns:a16="http://schemas.microsoft.com/office/drawing/2014/main" id="{232E97FE-8DBE-E048-9D0F-92BD109CD0A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0FA5CF8-95E5-5E44-89BC-8CAB9D49094D}"/>
              </a:ext>
            </a:extLst>
          </p:cNvPr>
          <p:cNvSpPr>
            <a:spLocks noGrp="1"/>
          </p:cNvSpPr>
          <p:nvPr>
            <p:ph type="sldNum" sz="quarter" idx="12"/>
          </p:nvPr>
        </p:nvSpPr>
        <p:spPr/>
        <p:txBody>
          <a:bodyPr/>
          <a:lstStyle/>
          <a:p>
            <a:fld id="{509D894E-E5B9-FD40-AA06-50598FC9A8E3}" type="slidenum">
              <a:rPr lang="en-US" smtClean="0"/>
              <a:t>‹#›</a:t>
            </a:fld>
            <a:endParaRPr lang="en-US" dirty="0"/>
          </a:p>
        </p:txBody>
      </p:sp>
    </p:spTree>
    <p:extLst>
      <p:ext uri="{BB962C8B-B14F-4D97-AF65-F5344CB8AC3E}">
        <p14:creationId xmlns:p14="http://schemas.microsoft.com/office/powerpoint/2010/main" val="3839823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FC4A5-708B-DC4B-BA9D-409D163EFC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B42157-F0EF-F14C-9800-0DD7B46732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E02337-0A52-8D4F-810B-DBE22AAE068F}"/>
              </a:ext>
            </a:extLst>
          </p:cNvPr>
          <p:cNvSpPr>
            <a:spLocks noGrp="1"/>
          </p:cNvSpPr>
          <p:nvPr>
            <p:ph type="dt" sz="half" idx="10"/>
          </p:nvPr>
        </p:nvSpPr>
        <p:spPr/>
        <p:txBody>
          <a:bodyPr/>
          <a:lstStyle/>
          <a:p>
            <a:fld id="{B5E77710-FEE8-2B4F-BB65-D820E4BFE734}" type="datetimeFigureOut">
              <a:rPr lang="en-US" smtClean="0"/>
              <a:t>10/22/23</a:t>
            </a:fld>
            <a:endParaRPr lang="en-US" dirty="0"/>
          </a:p>
        </p:txBody>
      </p:sp>
      <p:sp>
        <p:nvSpPr>
          <p:cNvPr id="5" name="Footer Placeholder 4">
            <a:extLst>
              <a:ext uri="{FF2B5EF4-FFF2-40B4-BE49-F238E27FC236}">
                <a16:creationId xmlns:a16="http://schemas.microsoft.com/office/drawing/2014/main" id="{09392C79-DBD1-1341-BBB7-92CE61AA7AB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152EE11-6CF3-C043-B281-A5C7834AF3BD}"/>
              </a:ext>
            </a:extLst>
          </p:cNvPr>
          <p:cNvSpPr>
            <a:spLocks noGrp="1"/>
          </p:cNvSpPr>
          <p:nvPr>
            <p:ph type="sldNum" sz="quarter" idx="12"/>
          </p:nvPr>
        </p:nvSpPr>
        <p:spPr/>
        <p:txBody>
          <a:bodyPr/>
          <a:lstStyle/>
          <a:p>
            <a:fld id="{509D894E-E5B9-FD40-AA06-50598FC9A8E3}" type="slidenum">
              <a:rPr lang="en-US" smtClean="0"/>
              <a:t>‹#›</a:t>
            </a:fld>
            <a:endParaRPr lang="en-US" dirty="0"/>
          </a:p>
        </p:txBody>
      </p:sp>
    </p:spTree>
    <p:extLst>
      <p:ext uri="{BB962C8B-B14F-4D97-AF65-F5344CB8AC3E}">
        <p14:creationId xmlns:p14="http://schemas.microsoft.com/office/powerpoint/2010/main" val="1942618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2CA87A-32D2-E645-9B2B-548B53F8EE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0339F9-BC58-4A45-852D-BE4249C9A4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83FF63-17D0-C24F-A29A-BF7BFDF8F86B}"/>
              </a:ext>
            </a:extLst>
          </p:cNvPr>
          <p:cNvSpPr>
            <a:spLocks noGrp="1"/>
          </p:cNvSpPr>
          <p:nvPr>
            <p:ph type="dt" sz="half" idx="10"/>
          </p:nvPr>
        </p:nvSpPr>
        <p:spPr/>
        <p:txBody>
          <a:bodyPr/>
          <a:lstStyle/>
          <a:p>
            <a:fld id="{B5E77710-FEE8-2B4F-BB65-D820E4BFE734}" type="datetimeFigureOut">
              <a:rPr lang="en-US" smtClean="0"/>
              <a:t>10/22/23</a:t>
            </a:fld>
            <a:endParaRPr lang="en-US" dirty="0"/>
          </a:p>
        </p:txBody>
      </p:sp>
      <p:sp>
        <p:nvSpPr>
          <p:cNvPr id="5" name="Footer Placeholder 4">
            <a:extLst>
              <a:ext uri="{FF2B5EF4-FFF2-40B4-BE49-F238E27FC236}">
                <a16:creationId xmlns:a16="http://schemas.microsoft.com/office/drawing/2014/main" id="{639FABE9-43C8-D14F-8CB2-AEED3C0B6B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2AA09D-7185-A047-B05F-4450E500D524}"/>
              </a:ext>
            </a:extLst>
          </p:cNvPr>
          <p:cNvSpPr>
            <a:spLocks noGrp="1"/>
          </p:cNvSpPr>
          <p:nvPr>
            <p:ph type="sldNum" sz="quarter" idx="12"/>
          </p:nvPr>
        </p:nvSpPr>
        <p:spPr/>
        <p:txBody>
          <a:bodyPr/>
          <a:lstStyle/>
          <a:p>
            <a:fld id="{509D894E-E5B9-FD40-AA06-50598FC9A8E3}" type="slidenum">
              <a:rPr lang="en-US" smtClean="0"/>
              <a:t>‹#›</a:t>
            </a:fld>
            <a:endParaRPr lang="en-US" dirty="0"/>
          </a:p>
        </p:txBody>
      </p:sp>
    </p:spTree>
    <p:extLst>
      <p:ext uri="{BB962C8B-B14F-4D97-AF65-F5344CB8AC3E}">
        <p14:creationId xmlns:p14="http://schemas.microsoft.com/office/powerpoint/2010/main" val="256867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p11"/>
          <p:cNvSpPr txBox="1">
            <a:spLocks noGrp="1"/>
          </p:cNvSpPr>
          <p:nvPr>
            <p:ph type="title"/>
          </p:nvPr>
        </p:nvSpPr>
        <p:spPr>
          <a:xfrm>
            <a:off x="609600" y="-30163"/>
            <a:ext cx="10972800" cy="11432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2400"/>
              <a:buNone/>
              <a:defRPr>
                <a:solidFill>
                  <a:schemeClr val="lt1"/>
                </a:solidFill>
              </a:defRPr>
            </a:lvl1pPr>
            <a:lvl2pPr lvl="1">
              <a:spcBef>
                <a:spcPts val="0"/>
              </a:spcBef>
              <a:spcAft>
                <a:spcPts val="0"/>
              </a:spcAft>
              <a:buClr>
                <a:schemeClr val="lt1"/>
              </a:buClr>
              <a:buSzPts val="2400"/>
              <a:buNone/>
              <a:defRPr>
                <a:solidFill>
                  <a:schemeClr val="lt1"/>
                </a:solidFill>
              </a:defRPr>
            </a:lvl2pPr>
            <a:lvl3pPr lvl="2">
              <a:spcBef>
                <a:spcPts val="0"/>
              </a:spcBef>
              <a:spcAft>
                <a:spcPts val="0"/>
              </a:spcAft>
              <a:buClr>
                <a:schemeClr val="lt1"/>
              </a:buClr>
              <a:buSzPts val="2400"/>
              <a:buNone/>
              <a:defRPr>
                <a:solidFill>
                  <a:schemeClr val="lt1"/>
                </a:solidFill>
              </a:defRPr>
            </a:lvl3pPr>
            <a:lvl4pPr lvl="3">
              <a:spcBef>
                <a:spcPts val="0"/>
              </a:spcBef>
              <a:spcAft>
                <a:spcPts val="0"/>
              </a:spcAft>
              <a:buClr>
                <a:schemeClr val="lt1"/>
              </a:buClr>
              <a:buSzPts val="2400"/>
              <a:buNone/>
              <a:defRPr>
                <a:solidFill>
                  <a:schemeClr val="lt1"/>
                </a:solidFill>
              </a:defRPr>
            </a:lvl4pPr>
            <a:lvl5pPr lvl="4">
              <a:spcBef>
                <a:spcPts val="0"/>
              </a:spcBef>
              <a:spcAft>
                <a:spcPts val="0"/>
              </a:spcAft>
              <a:buClr>
                <a:schemeClr val="lt1"/>
              </a:buClr>
              <a:buSzPts val="2400"/>
              <a:buNone/>
              <a:defRPr>
                <a:solidFill>
                  <a:schemeClr val="lt1"/>
                </a:solidFill>
              </a:defRPr>
            </a:lvl5pPr>
            <a:lvl6pPr lvl="5">
              <a:spcBef>
                <a:spcPts val="0"/>
              </a:spcBef>
              <a:spcAft>
                <a:spcPts val="0"/>
              </a:spcAft>
              <a:buClr>
                <a:schemeClr val="lt1"/>
              </a:buClr>
              <a:buSzPts val="2400"/>
              <a:buNone/>
              <a:defRPr>
                <a:solidFill>
                  <a:schemeClr val="lt1"/>
                </a:solidFill>
              </a:defRPr>
            </a:lvl6pPr>
            <a:lvl7pPr lvl="6">
              <a:spcBef>
                <a:spcPts val="0"/>
              </a:spcBef>
              <a:spcAft>
                <a:spcPts val="0"/>
              </a:spcAft>
              <a:buClr>
                <a:schemeClr val="lt1"/>
              </a:buClr>
              <a:buSzPts val="2400"/>
              <a:buNone/>
              <a:defRPr>
                <a:solidFill>
                  <a:schemeClr val="lt1"/>
                </a:solidFill>
              </a:defRPr>
            </a:lvl7pPr>
            <a:lvl8pPr lvl="7">
              <a:spcBef>
                <a:spcPts val="0"/>
              </a:spcBef>
              <a:spcAft>
                <a:spcPts val="0"/>
              </a:spcAft>
              <a:buClr>
                <a:schemeClr val="lt1"/>
              </a:buClr>
              <a:buSzPts val="2400"/>
              <a:buNone/>
              <a:defRPr>
                <a:solidFill>
                  <a:schemeClr val="lt1"/>
                </a:solidFill>
              </a:defRPr>
            </a:lvl8pPr>
            <a:lvl9pPr lvl="8">
              <a:spcBef>
                <a:spcPts val="0"/>
              </a:spcBef>
              <a:spcAft>
                <a:spcPts val="0"/>
              </a:spcAft>
              <a:buClr>
                <a:schemeClr val="lt1"/>
              </a:buClr>
              <a:buSzPts val="2400"/>
              <a:buNone/>
              <a:defRPr>
                <a:solidFill>
                  <a:schemeClr val="lt1"/>
                </a:solidFill>
              </a:defRPr>
            </a:lvl9pPr>
          </a:lstStyle>
          <a:p>
            <a:endParaRPr/>
          </a:p>
        </p:txBody>
      </p:sp>
      <p:sp>
        <p:nvSpPr>
          <p:cNvPr id="43" name="Google Shape;43;p11"/>
          <p:cNvSpPr txBox="1">
            <a:spLocks noGrp="1"/>
          </p:cNvSpPr>
          <p:nvPr>
            <p:ph type="body" idx="1"/>
          </p:nvPr>
        </p:nvSpPr>
        <p:spPr>
          <a:xfrm>
            <a:off x="1215600" y="1600200"/>
            <a:ext cx="9760800" cy="4967600"/>
          </a:xfrm>
          <a:prstGeom prst="rect">
            <a:avLst/>
          </a:prstGeom>
        </p:spPr>
        <p:txBody>
          <a:bodyPr spcFirstLastPara="1" wrap="square" lIns="91425" tIns="91425" rIns="91425" bIns="91425" anchor="t" anchorCtr="0">
            <a:noAutofit/>
          </a:bodyPr>
          <a:lstStyle>
            <a:lvl1pPr marL="609585" lvl="0" indent="-507987">
              <a:spcBef>
                <a:spcPts val="800"/>
              </a:spcBef>
              <a:spcAft>
                <a:spcPts val="0"/>
              </a:spcAft>
              <a:buSzPts val="2400"/>
              <a:buChar char="▸"/>
              <a:defRPr/>
            </a:lvl1pPr>
            <a:lvl2pPr marL="1219170" lvl="1" indent="-507987">
              <a:spcBef>
                <a:spcPts val="0"/>
              </a:spcBef>
              <a:spcAft>
                <a:spcPts val="0"/>
              </a:spcAft>
              <a:buSzPts val="2400"/>
              <a:buChar char="○"/>
              <a:defRPr/>
            </a:lvl2pPr>
            <a:lvl3pPr marL="1828754" lvl="2" indent="-507987">
              <a:spcBef>
                <a:spcPts val="0"/>
              </a:spcBef>
              <a:spcAft>
                <a:spcPts val="0"/>
              </a:spcAft>
              <a:buSzPts val="2400"/>
              <a:buChar char="■"/>
              <a:defRPr/>
            </a:lvl3pPr>
            <a:lvl4pPr marL="2438339" lvl="3" indent="-507987">
              <a:spcBef>
                <a:spcPts val="0"/>
              </a:spcBef>
              <a:spcAft>
                <a:spcPts val="0"/>
              </a:spcAft>
              <a:buSzPts val="2400"/>
              <a:buChar char="●"/>
              <a:defRPr/>
            </a:lvl4pPr>
            <a:lvl5pPr marL="3047924" lvl="4" indent="-507987">
              <a:spcBef>
                <a:spcPts val="0"/>
              </a:spcBef>
              <a:spcAft>
                <a:spcPts val="0"/>
              </a:spcAft>
              <a:buSzPts val="2400"/>
              <a:buChar char="○"/>
              <a:defRPr/>
            </a:lvl5pPr>
            <a:lvl6pPr marL="3657509" lvl="5" indent="-507987">
              <a:spcBef>
                <a:spcPts val="0"/>
              </a:spcBef>
              <a:spcAft>
                <a:spcPts val="0"/>
              </a:spcAft>
              <a:buSzPts val="2400"/>
              <a:buChar char="■"/>
              <a:defRPr/>
            </a:lvl6pPr>
            <a:lvl7pPr marL="4267093" lvl="6" indent="-507987">
              <a:spcBef>
                <a:spcPts val="0"/>
              </a:spcBef>
              <a:spcAft>
                <a:spcPts val="0"/>
              </a:spcAft>
              <a:buSzPts val="2400"/>
              <a:buChar char="●"/>
              <a:defRPr/>
            </a:lvl7pPr>
            <a:lvl8pPr marL="4876678" lvl="7" indent="-507987">
              <a:spcBef>
                <a:spcPts val="0"/>
              </a:spcBef>
              <a:spcAft>
                <a:spcPts val="0"/>
              </a:spcAft>
              <a:buSzPts val="2400"/>
              <a:buChar char="○"/>
              <a:defRPr/>
            </a:lvl8pPr>
            <a:lvl9pPr marL="5486263" lvl="8" indent="-507987">
              <a:spcBef>
                <a:spcPts val="0"/>
              </a:spcBef>
              <a:spcAft>
                <a:spcPts val="0"/>
              </a:spcAft>
              <a:buSzPts val="2400"/>
              <a:buChar char="■"/>
              <a:defRPr/>
            </a:lvl9pPr>
          </a:lstStyle>
          <a:p>
            <a:endParaRPr/>
          </a:p>
        </p:txBody>
      </p:sp>
      <p:sp>
        <p:nvSpPr>
          <p:cNvPr id="44" name="Google Shape;44;p11"/>
          <p:cNvSpPr txBox="1">
            <a:spLocks noGrp="1"/>
          </p:cNvSpPr>
          <p:nvPr>
            <p:ph type="sldNum" idx="12"/>
          </p:nvPr>
        </p:nvSpPr>
        <p:spPr>
          <a:xfrm>
            <a:off x="5730200" y="6479803"/>
            <a:ext cx="731600" cy="378400"/>
          </a:xfrm>
          <a:prstGeom prst="rect">
            <a:avLst/>
          </a:prstGeom>
        </p:spPr>
        <p:txBody>
          <a:bodyPr spcFirstLastPara="1" wrap="square" lIns="91425" tIns="91425" rIns="91425" bIns="91425" anchor="t"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algn="ctr"/>
            <a:fld id="{00000000-1234-1234-1234-123412341234}" type="slidenum">
              <a:rPr lang="en" smtClean="0"/>
              <a:pPr algn="ctr"/>
              <a:t>‹#›</a:t>
            </a:fld>
            <a:endParaRPr lang="en" dirty="0"/>
          </a:p>
        </p:txBody>
      </p:sp>
    </p:spTree>
    <p:extLst>
      <p:ext uri="{BB962C8B-B14F-4D97-AF65-F5344CB8AC3E}">
        <p14:creationId xmlns:p14="http://schemas.microsoft.com/office/powerpoint/2010/main" val="3310557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BA4A3-DBF6-0E4A-A86B-E48316F951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CC9F56-C363-AA49-9E24-AA75D0A222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1FE72B-CF23-8443-A448-749DAD16DD7C}"/>
              </a:ext>
            </a:extLst>
          </p:cNvPr>
          <p:cNvSpPr>
            <a:spLocks noGrp="1"/>
          </p:cNvSpPr>
          <p:nvPr>
            <p:ph type="dt" sz="half" idx="10"/>
          </p:nvPr>
        </p:nvSpPr>
        <p:spPr/>
        <p:txBody>
          <a:bodyPr/>
          <a:lstStyle/>
          <a:p>
            <a:fld id="{B5E77710-FEE8-2B4F-BB65-D820E4BFE734}" type="datetimeFigureOut">
              <a:rPr lang="en-US" smtClean="0"/>
              <a:t>10/22/23</a:t>
            </a:fld>
            <a:endParaRPr lang="en-US" dirty="0"/>
          </a:p>
        </p:txBody>
      </p:sp>
      <p:sp>
        <p:nvSpPr>
          <p:cNvPr id="5" name="Footer Placeholder 4">
            <a:extLst>
              <a:ext uri="{FF2B5EF4-FFF2-40B4-BE49-F238E27FC236}">
                <a16:creationId xmlns:a16="http://schemas.microsoft.com/office/drawing/2014/main" id="{FA8A1647-7BA8-7A4E-A957-5F30221DB78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EDEEC80-DCD7-8440-B657-6E6BD0CAC4F2}"/>
              </a:ext>
            </a:extLst>
          </p:cNvPr>
          <p:cNvSpPr>
            <a:spLocks noGrp="1"/>
          </p:cNvSpPr>
          <p:nvPr>
            <p:ph type="sldNum" sz="quarter" idx="12"/>
          </p:nvPr>
        </p:nvSpPr>
        <p:spPr/>
        <p:txBody>
          <a:bodyPr/>
          <a:lstStyle/>
          <a:p>
            <a:fld id="{509D894E-E5B9-FD40-AA06-50598FC9A8E3}" type="slidenum">
              <a:rPr lang="en-US" smtClean="0"/>
              <a:t>‹#›</a:t>
            </a:fld>
            <a:endParaRPr lang="en-US" dirty="0"/>
          </a:p>
        </p:txBody>
      </p:sp>
    </p:spTree>
    <p:extLst>
      <p:ext uri="{BB962C8B-B14F-4D97-AF65-F5344CB8AC3E}">
        <p14:creationId xmlns:p14="http://schemas.microsoft.com/office/powerpoint/2010/main" val="408941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D729D-A2F1-1742-8477-6CEF1A0A22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87C0477-7631-504B-87F9-32B324AB97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647325-9AB2-774E-891F-9A952D565CE7}"/>
              </a:ext>
            </a:extLst>
          </p:cNvPr>
          <p:cNvSpPr>
            <a:spLocks noGrp="1"/>
          </p:cNvSpPr>
          <p:nvPr>
            <p:ph type="dt" sz="half" idx="10"/>
          </p:nvPr>
        </p:nvSpPr>
        <p:spPr/>
        <p:txBody>
          <a:bodyPr/>
          <a:lstStyle/>
          <a:p>
            <a:fld id="{B5E77710-FEE8-2B4F-BB65-D820E4BFE734}" type="datetimeFigureOut">
              <a:rPr lang="en-US" smtClean="0"/>
              <a:t>10/22/23</a:t>
            </a:fld>
            <a:endParaRPr lang="en-US" dirty="0"/>
          </a:p>
        </p:txBody>
      </p:sp>
      <p:sp>
        <p:nvSpPr>
          <p:cNvPr id="5" name="Footer Placeholder 4">
            <a:extLst>
              <a:ext uri="{FF2B5EF4-FFF2-40B4-BE49-F238E27FC236}">
                <a16:creationId xmlns:a16="http://schemas.microsoft.com/office/drawing/2014/main" id="{FADFE4A1-49B6-C642-86FA-BFABA0F696B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61295CA-4289-1042-BC41-A07E1891C955}"/>
              </a:ext>
            </a:extLst>
          </p:cNvPr>
          <p:cNvSpPr>
            <a:spLocks noGrp="1"/>
          </p:cNvSpPr>
          <p:nvPr>
            <p:ph type="sldNum" sz="quarter" idx="12"/>
          </p:nvPr>
        </p:nvSpPr>
        <p:spPr/>
        <p:txBody>
          <a:bodyPr/>
          <a:lstStyle/>
          <a:p>
            <a:fld id="{509D894E-E5B9-FD40-AA06-50598FC9A8E3}" type="slidenum">
              <a:rPr lang="en-US" smtClean="0"/>
              <a:t>‹#›</a:t>
            </a:fld>
            <a:endParaRPr lang="en-US" dirty="0"/>
          </a:p>
        </p:txBody>
      </p:sp>
    </p:spTree>
    <p:extLst>
      <p:ext uri="{BB962C8B-B14F-4D97-AF65-F5344CB8AC3E}">
        <p14:creationId xmlns:p14="http://schemas.microsoft.com/office/powerpoint/2010/main" val="1688523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7C21E-AA85-C545-8812-82E56BF8CC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9AB880-6A75-C64D-A7D4-8E8376455F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CEED13-F7D2-BF4B-96AE-FC9C8BCAA6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3DD943-04BB-CF41-B0FD-0D0209A6C004}"/>
              </a:ext>
            </a:extLst>
          </p:cNvPr>
          <p:cNvSpPr>
            <a:spLocks noGrp="1"/>
          </p:cNvSpPr>
          <p:nvPr>
            <p:ph type="dt" sz="half" idx="10"/>
          </p:nvPr>
        </p:nvSpPr>
        <p:spPr/>
        <p:txBody>
          <a:bodyPr/>
          <a:lstStyle/>
          <a:p>
            <a:fld id="{B5E77710-FEE8-2B4F-BB65-D820E4BFE734}" type="datetimeFigureOut">
              <a:rPr lang="en-US" smtClean="0"/>
              <a:t>10/22/23</a:t>
            </a:fld>
            <a:endParaRPr lang="en-US" dirty="0"/>
          </a:p>
        </p:txBody>
      </p:sp>
      <p:sp>
        <p:nvSpPr>
          <p:cNvPr id="6" name="Footer Placeholder 5">
            <a:extLst>
              <a:ext uri="{FF2B5EF4-FFF2-40B4-BE49-F238E27FC236}">
                <a16:creationId xmlns:a16="http://schemas.microsoft.com/office/drawing/2014/main" id="{76A06CC7-5CBC-E34E-9D72-B4316F47975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7C7B61A-1852-234D-8678-47D59172C3A2}"/>
              </a:ext>
            </a:extLst>
          </p:cNvPr>
          <p:cNvSpPr>
            <a:spLocks noGrp="1"/>
          </p:cNvSpPr>
          <p:nvPr>
            <p:ph type="sldNum" sz="quarter" idx="12"/>
          </p:nvPr>
        </p:nvSpPr>
        <p:spPr/>
        <p:txBody>
          <a:bodyPr/>
          <a:lstStyle/>
          <a:p>
            <a:fld id="{509D894E-E5B9-FD40-AA06-50598FC9A8E3}" type="slidenum">
              <a:rPr lang="en-US" smtClean="0"/>
              <a:t>‹#›</a:t>
            </a:fld>
            <a:endParaRPr lang="en-US" dirty="0"/>
          </a:p>
        </p:txBody>
      </p:sp>
    </p:spTree>
    <p:extLst>
      <p:ext uri="{BB962C8B-B14F-4D97-AF65-F5344CB8AC3E}">
        <p14:creationId xmlns:p14="http://schemas.microsoft.com/office/powerpoint/2010/main" val="3194002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95535-BB28-5744-9B55-DA0B0A264A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440BC90-7C35-674D-AEEF-3C46C6CD39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D2214B-31F0-F244-AF3F-9F6A1C8A47A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98B902C-2135-E948-BFCB-5D4A40BD50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CAE387-E207-9645-AF87-1E1F5EAC610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9EAE558-55C7-4941-9559-718092B64611}"/>
              </a:ext>
            </a:extLst>
          </p:cNvPr>
          <p:cNvSpPr>
            <a:spLocks noGrp="1"/>
          </p:cNvSpPr>
          <p:nvPr>
            <p:ph type="dt" sz="half" idx="10"/>
          </p:nvPr>
        </p:nvSpPr>
        <p:spPr/>
        <p:txBody>
          <a:bodyPr/>
          <a:lstStyle/>
          <a:p>
            <a:fld id="{B5E77710-FEE8-2B4F-BB65-D820E4BFE734}" type="datetimeFigureOut">
              <a:rPr lang="en-US" smtClean="0"/>
              <a:t>10/22/23</a:t>
            </a:fld>
            <a:endParaRPr lang="en-US" dirty="0"/>
          </a:p>
        </p:txBody>
      </p:sp>
      <p:sp>
        <p:nvSpPr>
          <p:cNvPr id="8" name="Footer Placeholder 7">
            <a:extLst>
              <a:ext uri="{FF2B5EF4-FFF2-40B4-BE49-F238E27FC236}">
                <a16:creationId xmlns:a16="http://schemas.microsoft.com/office/drawing/2014/main" id="{29A71065-57CB-D44E-AA51-F41B1B18221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33E5EF4-15E5-4645-9BBC-BAEDBBC45736}"/>
              </a:ext>
            </a:extLst>
          </p:cNvPr>
          <p:cNvSpPr>
            <a:spLocks noGrp="1"/>
          </p:cNvSpPr>
          <p:nvPr>
            <p:ph type="sldNum" sz="quarter" idx="12"/>
          </p:nvPr>
        </p:nvSpPr>
        <p:spPr/>
        <p:txBody>
          <a:bodyPr/>
          <a:lstStyle/>
          <a:p>
            <a:fld id="{509D894E-E5B9-FD40-AA06-50598FC9A8E3}" type="slidenum">
              <a:rPr lang="en-US" smtClean="0"/>
              <a:t>‹#›</a:t>
            </a:fld>
            <a:endParaRPr lang="en-US" dirty="0"/>
          </a:p>
        </p:txBody>
      </p:sp>
    </p:spTree>
    <p:extLst>
      <p:ext uri="{BB962C8B-B14F-4D97-AF65-F5344CB8AC3E}">
        <p14:creationId xmlns:p14="http://schemas.microsoft.com/office/powerpoint/2010/main" val="2365296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8D6F6-EF39-1446-BDDF-AD2E889DAF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78A673-8AE9-CC4B-A52C-A91FBE961C80}"/>
              </a:ext>
            </a:extLst>
          </p:cNvPr>
          <p:cNvSpPr>
            <a:spLocks noGrp="1"/>
          </p:cNvSpPr>
          <p:nvPr>
            <p:ph type="dt" sz="half" idx="10"/>
          </p:nvPr>
        </p:nvSpPr>
        <p:spPr/>
        <p:txBody>
          <a:bodyPr/>
          <a:lstStyle/>
          <a:p>
            <a:fld id="{B5E77710-FEE8-2B4F-BB65-D820E4BFE734}" type="datetimeFigureOut">
              <a:rPr lang="en-US" smtClean="0"/>
              <a:t>10/22/23</a:t>
            </a:fld>
            <a:endParaRPr lang="en-US" dirty="0"/>
          </a:p>
        </p:txBody>
      </p:sp>
      <p:sp>
        <p:nvSpPr>
          <p:cNvPr id="4" name="Footer Placeholder 3">
            <a:extLst>
              <a:ext uri="{FF2B5EF4-FFF2-40B4-BE49-F238E27FC236}">
                <a16:creationId xmlns:a16="http://schemas.microsoft.com/office/drawing/2014/main" id="{4369E2AF-EC4D-2C41-B325-967A1CDEA6C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0DBE927-B3D4-8145-A1C4-E9076276863C}"/>
              </a:ext>
            </a:extLst>
          </p:cNvPr>
          <p:cNvSpPr>
            <a:spLocks noGrp="1"/>
          </p:cNvSpPr>
          <p:nvPr>
            <p:ph type="sldNum" sz="quarter" idx="12"/>
          </p:nvPr>
        </p:nvSpPr>
        <p:spPr/>
        <p:txBody>
          <a:bodyPr/>
          <a:lstStyle/>
          <a:p>
            <a:fld id="{509D894E-E5B9-FD40-AA06-50598FC9A8E3}" type="slidenum">
              <a:rPr lang="en-US" smtClean="0"/>
              <a:t>‹#›</a:t>
            </a:fld>
            <a:endParaRPr lang="en-US" dirty="0"/>
          </a:p>
        </p:txBody>
      </p:sp>
    </p:spTree>
    <p:extLst>
      <p:ext uri="{BB962C8B-B14F-4D97-AF65-F5344CB8AC3E}">
        <p14:creationId xmlns:p14="http://schemas.microsoft.com/office/powerpoint/2010/main" val="4134534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35BC34-768D-2A4F-9CF7-3E469336317D}"/>
              </a:ext>
            </a:extLst>
          </p:cNvPr>
          <p:cNvSpPr>
            <a:spLocks noGrp="1"/>
          </p:cNvSpPr>
          <p:nvPr>
            <p:ph type="dt" sz="half" idx="10"/>
          </p:nvPr>
        </p:nvSpPr>
        <p:spPr/>
        <p:txBody>
          <a:bodyPr/>
          <a:lstStyle/>
          <a:p>
            <a:fld id="{B5E77710-FEE8-2B4F-BB65-D820E4BFE734}" type="datetimeFigureOut">
              <a:rPr lang="en-US" smtClean="0"/>
              <a:t>10/22/23</a:t>
            </a:fld>
            <a:endParaRPr lang="en-US" dirty="0"/>
          </a:p>
        </p:txBody>
      </p:sp>
      <p:sp>
        <p:nvSpPr>
          <p:cNvPr id="3" name="Footer Placeholder 2">
            <a:extLst>
              <a:ext uri="{FF2B5EF4-FFF2-40B4-BE49-F238E27FC236}">
                <a16:creationId xmlns:a16="http://schemas.microsoft.com/office/drawing/2014/main" id="{D4640F8D-8C9B-6345-9CB6-BB22F6F22AB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D3ED493-4C43-3D45-B896-A988AE199BDB}"/>
              </a:ext>
            </a:extLst>
          </p:cNvPr>
          <p:cNvSpPr>
            <a:spLocks noGrp="1"/>
          </p:cNvSpPr>
          <p:nvPr>
            <p:ph type="sldNum" sz="quarter" idx="12"/>
          </p:nvPr>
        </p:nvSpPr>
        <p:spPr/>
        <p:txBody>
          <a:bodyPr/>
          <a:lstStyle/>
          <a:p>
            <a:fld id="{509D894E-E5B9-FD40-AA06-50598FC9A8E3}" type="slidenum">
              <a:rPr lang="en-US" smtClean="0"/>
              <a:t>‹#›</a:t>
            </a:fld>
            <a:endParaRPr lang="en-US" dirty="0"/>
          </a:p>
        </p:txBody>
      </p:sp>
    </p:spTree>
    <p:extLst>
      <p:ext uri="{BB962C8B-B14F-4D97-AF65-F5344CB8AC3E}">
        <p14:creationId xmlns:p14="http://schemas.microsoft.com/office/powerpoint/2010/main" val="2587016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94B98-A425-E847-A3E3-D329754060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C67DBE-9ABC-9A41-BE1B-B75E2AAB4C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B877D4-86A8-5C41-82EA-E3D6B434FF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2F0409-D2E8-D740-A47C-A82AE31E5C0B}"/>
              </a:ext>
            </a:extLst>
          </p:cNvPr>
          <p:cNvSpPr>
            <a:spLocks noGrp="1"/>
          </p:cNvSpPr>
          <p:nvPr>
            <p:ph type="dt" sz="half" idx="10"/>
          </p:nvPr>
        </p:nvSpPr>
        <p:spPr/>
        <p:txBody>
          <a:bodyPr/>
          <a:lstStyle/>
          <a:p>
            <a:fld id="{B5E77710-FEE8-2B4F-BB65-D820E4BFE734}" type="datetimeFigureOut">
              <a:rPr lang="en-US" smtClean="0"/>
              <a:t>10/22/23</a:t>
            </a:fld>
            <a:endParaRPr lang="en-US" dirty="0"/>
          </a:p>
        </p:txBody>
      </p:sp>
      <p:sp>
        <p:nvSpPr>
          <p:cNvPr id="6" name="Footer Placeholder 5">
            <a:extLst>
              <a:ext uri="{FF2B5EF4-FFF2-40B4-BE49-F238E27FC236}">
                <a16:creationId xmlns:a16="http://schemas.microsoft.com/office/drawing/2014/main" id="{701323FC-B6AE-FB44-9EBE-54F13A5F366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239C3C4-4E30-9141-AD27-BFFB51A02BB8}"/>
              </a:ext>
            </a:extLst>
          </p:cNvPr>
          <p:cNvSpPr>
            <a:spLocks noGrp="1"/>
          </p:cNvSpPr>
          <p:nvPr>
            <p:ph type="sldNum" sz="quarter" idx="12"/>
          </p:nvPr>
        </p:nvSpPr>
        <p:spPr/>
        <p:txBody>
          <a:bodyPr/>
          <a:lstStyle/>
          <a:p>
            <a:fld id="{509D894E-E5B9-FD40-AA06-50598FC9A8E3}" type="slidenum">
              <a:rPr lang="en-US" smtClean="0"/>
              <a:t>‹#›</a:t>
            </a:fld>
            <a:endParaRPr lang="en-US" dirty="0"/>
          </a:p>
        </p:txBody>
      </p:sp>
    </p:spTree>
    <p:extLst>
      <p:ext uri="{BB962C8B-B14F-4D97-AF65-F5344CB8AC3E}">
        <p14:creationId xmlns:p14="http://schemas.microsoft.com/office/powerpoint/2010/main" val="1235634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DFDBD-46AC-2D40-AC9C-9C8243BFEB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C4D0147-B393-C140-B752-F73576CAD5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55DDBA6-6A63-F545-B1DC-F0F834C6F2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95C2B5-301B-974D-B64E-6942908AA189}"/>
              </a:ext>
            </a:extLst>
          </p:cNvPr>
          <p:cNvSpPr>
            <a:spLocks noGrp="1"/>
          </p:cNvSpPr>
          <p:nvPr>
            <p:ph type="dt" sz="half" idx="10"/>
          </p:nvPr>
        </p:nvSpPr>
        <p:spPr/>
        <p:txBody>
          <a:bodyPr/>
          <a:lstStyle/>
          <a:p>
            <a:fld id="{B5E77710-FEE8-2B4F-BB65-D820E4BFE734}" type="datetimeFigureOut">
              <a:rPr lang="en-US" smtClean="0"/>
              <a:t>10/22/23</a:t>
            </a:fld>
            <a:endParaRPr lang="en-US" dirty="0"/>
          </a:p>
        </p:txBody>
      </p:sp>
      <p:sp>
        <p:nvSpPr>
          <p:cNvPr id="6" name="Footer Placeholder 5">
            <a:extLst>
              <a:ext uri="{FF2B5EF4-FFF2-40B4-BE49-F238E27FC236}">
                <a16:creationId xmlns:a16="http://schemas.microsoft.com/office/drawing/2014/main" id="{73264E05-29C6-F94B-B0D3-EF8FAF446DF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E298D2F-924F-3247-8F5C-70392208F6D8}"/>
              </a:ext>
            </a:extLst>
          </p:cNvPr>
          <p:cNvSpPr>
            <a:spLocks noGrp="1"/>
          </p:cNvSpPr>
          <p:nvPr>
            <p:ph type="sldNum" sz="quarter" idx="12"/>
          </p:nvPr>
        </p:nvSpPr>
        <p:spPr/>
        <p:txBody>
          <a:bodyPr/>
          <a:lstStyle/>
          <a:p>
            <a:fld id="{509D894E-E5B9-FD40-AA06-50598FC9A8E3}" type="slidenum">
              <a:rPr lang="en-US" smtClean="0"/>
              <a:t>‹#›</a:t>
            </a:fld>
            <a:endParaRPr lang="en-US" dirty="0"/>
          </a:p>
        </p:txBody>
      </p:sp>
    </p:spTree>
    <p:extLst>
      <p:ext uri="{BB962C8B-B14F-4D97-AF65-F5344CB8AC3E}">
        <p14:creationId xmlns:p14="http://schemas.microsoft.com/office/powerpoint/2010/main" val="2434244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0FD296-1871-7344-88E0-6EADB56581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EB0F10-E5ED-2041-9018-5449BEBD6A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C96328-0490-124B-A957-2337C04BE3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E77710-FEE8-2B4F-BB65-D820E4BFE734}" type="datetimeFigureOut">
              <a:rPr lang="en-US" smtClean="0"/>
              <a:t>10/22/23</a:t>
            </a:fld>
            <a:endParaRPr lang="en-US" dirty="0"/>
          </a:p>
        </p:txBody>
      </p:sp>
      <p:sp>
        <p:nvSpPr>
          <p:cNvPr id="5" name="Footer Placeholder 4">
            <a:extLst>
              <a:ext uri="{FF2B5EF4-FFF2-40B4-BE49-F238E27FC236}">
                <a16:creationId xmlns:a16="http://schemas.microsoft.com/office/drawing/2014/main" id="{3FEDE3D6-ED5F-5F4C-B0F2-4AF7697DF8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A039416-6662-1542-A7AA-A49E609D67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9D894E-E5B9-FD40-AA06-50598FC9A8E3}" type="slidenum">
              <a:rPr lang="en-US" smtClean="0"/>
              <a:t>‹#›</a:t>
            </a:fld>
            <a:endParaRPr lang="en-US" dirty="0"/>
          </a:p>
        </p:txBody>
      </p:sp>
    </p:spTree>
    <p:extLst>
      <p:ext uri="{BB962C8B-B14F-4D97-AF65-F5344CB8AC3E}">
        <p14:creationId xmlns:p14="http://schemas.microsoft.com/office/powerpoint/2010/main" val="44525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image" Target="file:////Users/admin/Library/Group%20Containers/UBF8T346G9.ms/WebArchiveCopyPasteTempFiles/com.microsoft.Word/quixada-moore-vissing.jpg" TargetMode="Externa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file:////Users/admin/Library/Group%20Containers/UBF8T346G9.ms/WebArchiveCopyPasteTempFiles/com.microsoft.Word/Patrick-G.-Morris.jpg" TargetMode="External"/><Relationship Id="rId5" Type="http://schemas.openxmlformats.org/officeDocument/2006/relationships/image" Target="../media/image24.jpe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5.jpeg"/><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25.jpeg"/><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27.jpeg"/><Relationship Id="rId5" Type="http://schemas.openxmlformats.org/officeDocument/2006/relationships/image" Target="file:////Users/admin/Library/Group%20Containers/UBF8T346G9.ms/WebArchiveCopyPasteTempFiles/com.microsoft.Word/WalkerRichard_Headshot.jpg" TargetMode="Externa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28.jpeg"/><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file:////Users/admin/Library/Group%20Containers/UBF8T346G9.ms/WebArchiveCopyPasteTempFiles/com.microsoft.Word/1517736649015%3fe=1703116800&amp;v=beta&amp;t=bfS7RhQrHuGK8alg7RHqTptit-ZklmLbUV3jilen7Ms" TargetMode="External"/><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file:////Users/admin/Library/Group%20Containers/UBF8T346G9.ms/WebArchiveCopyPasteTempFiles/com.microsoft.Word/Matt-Leighninger.jpg" TargetMode="External"/><Relationship Id="rId5" Type="http://schemas.openxmlformats.org/officeDocument/2006/relationships/image" Target="../media/image30.jpe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image" Target="file:////Users/admin/Library/Group%20Containers/UBF8T346G9.ms/WebArchiveCopyPasteTempFiles/com.microsoft.Word/Dawn-Hunter.jpg" TargetMode="External"/><Relationship Id="rId5" Type="http://schemas.openxmlformats.org/officeDocument/2006/relationships/image" Target="../media/image31.jpe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12.png"/><Relationship Id="rId7" Type="http://schemas.openxmlformats.org/officeDocument/2006/relationships/image" Target="file:////Users/admin/Library/Group%20Containers/UBF8T346G9.ms/WebArchiveCopyPasteTempFiles/com.microsoft.Word/Linsey-Grove.jpg" TargetMode="External"/><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image" Target="file:////Users/admin/Library/Group%20Containers/UBF8T346G9.ms/WebArchiveCopyPasteTempFiles/com.microsoft.Word/Ingrid-Bretenberg.jpg" TargetMode="External"/><Relationship Id="rId5" Type="http://schemas.openxmlformats.org/officeDocument/2006/relationships/image" Target="../media/image36.jpeg"/><Relationship Id="rId4" Type="http://schemas.openxmlformats.org/officeDocument/2006/relationships/image" Target="../media/image35.jpg"/></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5.jpeg"/><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25.jpeg"/><Relationship Id="rId4" Type="http://schemas.openxmlformats.org/officeDocument/2006/relationships/image" Target="../media/image9.jpg"/></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37.jpeg"/></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12.xml"/><Relationship Id="rId5" Type="http://schemas.openxmlformats.org/officeDocument/2006/relationships/image" Target="../media/image39.jpg"/><Relationship Id="rId4" Type="http://schemas.openxmlformats.org/officeDocument/2006/relationships/image" Target="../media/image38.jpeg"/></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37.jpeg"/></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6.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25.jpeg"/><Relationship Id="rId4" Type="http://schemas.openxmlformats.org/officeDocument/2006/relationships/image" Target="../media/image9.jpg"/></Relationships>
</file>

<file path=ppt/slides/_rels/slide3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hyperlink" Target="https://floridacivicadvance.com/membership/"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3.jpg"/><Relationship Id="rId7"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2.png"/><Relationship Id="rId9" Type="http://schemas.openxmlformats.org/officeDocument/2006/relationships/image" Target="../media/image18.png"/></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9.xml"/><Relationship Id="rId1" Type="http://schemas.openxmlformats.org/officeDocument/2006/relationships/slideLayout" Target="../slideLayouts/slideLayout12.xml"/><Relationship Id="rId4" Type="http://schemas.openxmlformats.org/officeDocument/2006/relationships/hyperlink" Target="https://floridacivicadvance.com/membership/"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floridacivicadvanc/" TargetMode="External"/><Relationship Id="rId2" Type="http://schemas.openxmlformats.org/officeDocument/2006/relationships/notesSlide" Target="../notesSlides/notesSlide40.xml"/><Relationship Id="rId1" Type="http://schemas.openxmlformats.org/officeDocument/2006/relationships/slideLayout" Target="../slideLayouts/slideLayout12.xml"/><Relationship Id="rId6" Type="http://schemas.openxmlformats.org/officeDocument/2006/relationships/image" Target="../media/image13.jpg"/><Relationship Id="rId5" Type="http://schemas.openxmlformats.org/officeDocument/2006/relationships/hyperlink" Target="https://floridacivicadvance.com/membership/" TargetMode="External"/><Relationship Id="rId4" Type="http://schemas.openxmlformats.org/officeDocument/2006/relationships/hyperlink" Target="https://www.floridacivicadvance.com/"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www.floridacivicadvance.net/" TargetMode="External"/><Relationship Id="rId2" Type="http://schemas.openxmlformats.org/officeDocument/2006/relationships/notesSlide" Target="../notesSlides/notesSlide41.xml"/><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image" Target="../media/image13.jpg"/><Relationship Id="rId4" Type="http://schemas.openxmlformats.org/officeDocument/2006/relationships/hyperlink" Target="https://www.floridacivicadvance.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3.jp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2.pn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title"/>
          </p:nvPr>
        </p:nvSpPr>
        <p:spPr>
          <a:xfrm>
            <a:off x="295407" y="1155873"/>
            <a:ext cx="11408229" cy="1143200"/>
          </a:xfrm>
          <a:prstGeom prst="rect">
            <a:avLst/>
          </a:prstGeom>
        </p:spPr>
        <p:txBody>
          <a:bodyPr spcFirstLastPara="1" vert="horz" wrap="square" lIns="121900" tIns="121900" rIns="121900" bIns="121900" rtlCol="0" anchor="ctr" anchorCtr="0">
            <a:noAutofit/>
          </a:bodyPr>
          <a:lstStyle/>
          <a:p>
            <a:pPr marL="0" indent="0" algn="ctr">
              <a:buNone/>
            </a:pPr>
            <a:br>
              <a:rPr lang="en" sz="3600" dirty="0"/>
            </a:br>
            <a:r>
              <a:rPr lang="en-US" sz="1800" i="1" dirty="0">
                <a:solidFill>
                  <a:schemeClr val="accent1">
                    <a:lumMod val="75000"/>
                  </a:schemeClr>
                </a:solidFill>
              </a:rPr>
              <a:t>        </a:t>
            </a:r>
            <a:r>
              <a:rPr lang="en-US" i="1" dirty="0">
                <a:solidFill>
                  <a:schemeClr val="accent1">
                    <a:lumMod val="75000"/>
                  </a:schemeClr>
                </a:solidFill>
              </a:rPr>
              <a:t>    </a:t>
            </a:r>
            <a:br>
              <a:rPr lang="en-US" sz="3600" b="1" i="0" u="none" strike="noStrike" dirty="0">
                <a:solidFill>
                  <a:schemeClr val="accent1">
                    <a:lumMod val="75000"/>
                  </a:schemeClr>
                </a:solidFill>
                <a:effectLst/>
                <a:latin typeface="+mj-lt"/>
              </a:rPr>
            </a:br>
            <a:br>
              <a:rPr lang="en-US" sz="3600" dirty="0">
                <a:solidFill>
                  <a:schemeClr val="accent1">
                    <a:lumMod val="75000"/>
                  </a:schemeClr>
                </a:solidFill>
              </a:rPr>
            </a:br>
            <a:endParaRPr sz="3600" b="1" dirty="0">
              <a:solidFill>
                <a:schemeClr val="accent1">
                  <a:lumMod val="75000"/>
                </a:schemeClr>
              </a:solidFill>
            </a:endParaRPr>
          </a:p>
        </p:txBody>
      </p:sp>
      <p:sp>
        <p:nvSpPr>
          <p:cNvPr id="17" name="TextBox 16">
            <a:extLst>
              <a:ext uri="{FF2B5EF4-FFF2-40B4-BE49-F238E27FC236}">
                <a16:creationId xmlns:a16="http://schemas.microsoft.com/office/drawing/2014/main" id="{DC61C07C-136E-7FA3-1F3B-F7C0CDAA9220}"/>
              </a:ext>
            </a:extLst>
          </p:cNvPr>
          <p:cNvSpPr txBox="1"/>
          <p:nvPr/>
        </p:nvSpPr>
        <p:spPr>
          <a:xfrm>
            <a:off x="1363155" y="242096"/>
            <a:ext cx="10197290" cy="369332"/>
          </a:xfrm>
          <a:prstGeom prst="rect">
            <a:avLst/>
          </a:prstGeom>
          <a:noFill/>
        </p:spPr>
        <p:txBody>
          <a:bodyPr wrap="square">
            <a:spAutoFit/>
          </a:bodyPr>
          <a:lstStyle/>
          <a:p>
            <a:pPr algn="ctr"/>
            <a:r>
              <a:rPr lang="en-US" sz="1800" dirty="0">
                <a:solidFill>
                  <a:schemeClr val="accent1">
                    <a:lumMod val="75000"/>
                  </a:schemeClr>
                </a:solidFill>
              </a:rPr>
              <a:t>“</a:t>
            </a:r>
            <a:endParaRPr lang="en-US" sz="3200" dirty="0"/>
          </a:p>
        </p:txBody>
      </p:sp>
      <p:pic>
        <p:nvPicPr>
          <p:cNvPr id="1026" name="Picture 2138406354">
            <a:extLst>
              <a:ext uri="{FF2B5EF4-FFF2-40B4-BE49-F238E27FC236}">
                <a16:creationId xmlns:a16="http://schemas.microsoft.com/office/drawing/2014/main" id="{346FD46E-B5D2-73E6-853E-B974DFFFD2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2548" y="242096"/>
            <a:ext cx="3777470" cy="2610941"/>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729968905">
            <a:extLst>
              <a:ext uri="{FF2B5EF4-FFF2-40B4-BE49-F238E27FC236}">
                <a16:creationId xmlns:a16="http://schemas.microsoft.com/office/drawing/2014/main" id="{ADA9B28C-0363-41FF-B21D-FC43B37250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0501" y="242096"/>
            <a:ext cx="3777470" cy="261094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E4F44A9F-DE7F-1CEE-72DF-F0BA1AFEF4E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4">
            <a:extLst>
              <a:ext uri="{FF2B5EF4-FFF2-40B4-BE49-F238E27FC236}">
                <a16:creationId xmlns:a16="http://schemas.microsoft.com/office/drawing/2014/main" id="{AB62D034-1C65-0DFB-1EB3-315B528031BC}"/>
              </a:ext>
            </a:extLst>
          </p:cNvPr>
          <p:cNvSpPr>
            <a:spLocks noChangeArrowheads="1"/>
          </p:cNvSpPr>
          <p:nvPr/>
        </p:nvSpPr>
        <p:spPr bwMode="auto">
          <a:xfrm>
            <a:off x="0" y="2311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5">
            <a:extLst>
              <a:ext uri="{FF2B5EF4-FFF2-40B4-BE49-F238E27FC236}">
                <a16:creationId xmlns:a16="http://schemas.microsoft.com/office/drawing/2014/main" id="{B195B77F-DA99-B4BE-D2F4-C588B36F4391}"/>
              </a:ext>
            </a:extLst>
          </p:cNvPr>
          <p:cNvSpPr>
            <a:spLocks noChangeArrowheads="1"/>
          </p:cNvSpPr>
          <p:nvPr/>
        </p:nvSpPr>
        <p:spPr bwMode="auto">
          <a:xfrm>
            <a:off x="1082092" y="2870025"/>
            <a:ext cx="10316817"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4F81BD"/>
                </a:solidFill>
                <a:effectLst/>
                <a:latin typeface="+mj-lt"/>
                <a:ea typeface="Times New Roman" panose="02020603050405020304" pitchFamily="18" charset="0"/>
              </a:rPr>
              <a:t>FLORIDA CIVIC ADVANCE 2023 SUMMIT PROGRAM </a:t>
            </a:r>
            <a:endParaRPr kumimoji="0" lang="en-US" altLang="en-US" sz="2400" b="0" i="0" u="none" strike="noStrike" cap="none" normalizeH="0" baseline="0" dirty="0">
              <a:ln>
                <a:noFill/>
              </a:ln>
              <a:solidFill>
                <a:schemeClr val="tx1"/>
              </a:solidFill>
              <a:effectLst/>
              <a:latin typeface="+mj-l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2"/>
                </a:solidFill>
                <a:effectLst/>
                <a:latin typeface="+mj-lt"/>
                <a:ea typeface="Times New Roman" panose="02020603050405020304" pitchFamily="18" charset="0"/>
              </a:rPr>
              <a:t>Civic Health for the Whole Community: </a:t>
            </a:r>
            <a:endParaRPr kumimoji="0" lang="en-US" altLang="en-US" sz="4000" b="1" i="0" u="none" strike="noStrike" cap="none" normalizeH="0" baseline="0" dirty="0">
              <a:ln>
                <a:noFill/>
              </a:ln>
              <a:solidFill>
                <a:schemeClr val="tx2"/>
              </a:solidFill>
              <a:effectLst/>
              <a:latin typeface="+mj-l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2"/>
                </a:solidFill>
                <a:effectLst/>
                <a:latin typeface="+mj-lt"/>
                <a:ea typeface="Times New Roman" panose="02020603050405020304" pitchFamily="18" charset="0"/>
              </a:rPr>
              <a:t>From Data to Community Action and Results</a:t>
            </a:r>
            <a:r>
              <a:rPr kumimoji="0" lang="en-US" altLang="en-US" sz="4000" b="1" i="1" u="none" strike="noStrike" cap="none" normalizeH="0" baseline="0" dirty="0">
                <a:ln>
                  <a:noFill/>
                </a:ln>
                <a:solidFill>
                  <a:schemeClr val="tx2"/>
                </a:solidFill>
                <a:effectLst/>
                <a:latin typeface="+mj-lt"/>
                <a:ea typeface="Times New Roman" panose="02020603050405020304" pitchFamily="18" charset="0"/>
              </a:rPr>
              <a:t> </a:t>
            </a:r>
            <a:endParaRPr kumimoji="0" lang="en-US" altLang="en-US" sz="4000" b="1" i="0" u="none" strike="noStrike" cap="none" normalizeH="0" baseline="0" dirty="0">
              <a:ln>
                <a:noFill/>
              </a:ln>
              <a:solidFill>
                <a:schemeClr val="tx2"/>
              </a:solidFill>
              <a:effectLst/>
              <a:latin typeface="+mj-l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chemeClr val="tx1"/>
              </a:solidFill>
              <a:effectLst/>
              <a:latin typeface="+mj-lt"/>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a:ln>
                  <a:noFill/>
                </a:ln>
                <a:effectLst/>
                <a:latin typeface="+mj-lt"/>
                <a:ea typeface="Times New Roman" panose="02020603050405020304" pitchFamily="18" charset="0"/>
              </a:rPr>
              <a:t>October 26, 2023, 1:30 pm- 8:30 pm</a:t>
            </a:r>
            <a:endParaRPr kumimoji="0" lang="en-US" altLang="en-US" sz="2200" b="0" i="0" u="none" strike="noStrike" cap="none" normalizeH="0" baseline="0" dirty="0">
              <a:ln>
                <a:noFill/>
              </a:ln>
              <a:effectLst/>
              <a:latin typeface="+mj-l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a:ln>
                  <a:noFill/>
                </a:ln>
                <a:effectLst/>
                <a:latin typeface="+mj-lt"/>
                <a:ea typeface="Times New Roman" panose="02020603050405020304" pitchFamily="18" charset="0"/>
              </a:rPr>
              <a:t>October 27, 2023, 8:30 am-3:00 pm</a:t>
            </a:r>
            <a:endParaRPr kumimoji="0" lang="en-US" altLang="en-US" sz="2200" b="0" i="0" u="none" strike="noStrike" cap="none" normalizeH="0" baseline="0" dirty="0">
              <a:ln>
                <a:noFill/>
              </a:ln>
              <a:effectLst/>
              <a:latin typeface="+mj-l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a:ln>
                  <a:noFill/>
                </a:ln>
                <a:effectLst/>
                <a:latin typeface="+mj-lt"/>
                <a:ea typeface="Times New Roman" panose="02020603050405020304" pitchFamily="18" charset="0"/>
              </a:rPr>
              <a:t>Center for Health Equity St. Peterburg, Florida</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200" b="1" i="1" u="none" strike="noStrike" cap="none" normalizeH="0" baseline="0" dirty="0">
              <a:ln>
                <a:noFill/>
              </a:ln>
              <a:solidFill>
                <a:schemeClr val="tx2"/>
              </a:solidFill>
              <a:effectLst/>
              <a:latin typeface="+mj-l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200" b="1" i="1" u="none" strike="noStrike" cap="none" normalizeH="0" baseline="0" dirty="0">
                <a:ln>
                  <a:noFill/>
                </a:ln>
                <a:solidFill>
                  <a:schemeClr val="tx2"/>
                </a:solidFill>
                <a:effectLst/>
                <a:latin typeface="+mj-lt"/>
              </a:rPr>
              <a:t>Advancing Civi</a:t>
            </a:r>
            <a:r>
              <a:rPr lang="en-US" altLang="en-US" sz="2200" b="1" i="1" dirty="0">
                <a:solidFill>
                  <a:schemeClr val="tx2"/>
                </a:solidFill>
                <a:latin typeface="+mj-lt"/>
              </a:rPr>
              <a:t>c Health in Florida’s Communities</a:t>
            </a:r>
            <a:endParaRPr kumimoji="0" lang="en-US" altLang="en-US" sz="2200" b="0" i="1" u="none" strike="noStrike" cap="none" normalizeH="0" baseline="0" dirty="0">
              <a:ln>
                <a:noFill/>
              </a:ln>
              <a:solidFill>
                <a:schemeClr val="tx2"/>
              </a:solidFill>
              <a:effectLst/>
              <a:latin typeface="+mj-lt"/>
            </a:endParaRPr>
          </a:p>
        </p:txBody>
      </p:sp>
      <p:pic>
        <p:nvPicPr>
          <p:cNvPr id="5" name="Picture 4">
            <a:extLst>
              <a:ext uri="{FF2B5EF4-FFF2-40B4-BE49-F238E27FC236}">
                <a16:creationId xmlns:a16="http://schemas.microsoft.com/office/drawing/2014/main" id="{5EC8A277-C7A8-9969-BA5B-A959F0D754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24" y="4747462"/>
            <a:ext cx="2072025" cy="1732341"/>
          </a:xfrm>
          <a:prstGeom prst="rect">
            <a:avLst/>
          </a:prstGeom>
        </p:spPr>
      </p:pic>
    </p:spTree>
    <p:extLst>
      <p:ext uri="{BB962C8B-B14F-4D97-AF65-F5344CB8AC3E}">
        <p14:creationId xmlns:p14="http://schemas.microsoft.com/office/powerpoint/2010/main" val="796186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title"/>
          </p:nvPr>
        </p:nvSpPr>
        <p:spPr>
          <a:xfrm>
            <a:off x="609600" y="114555"/>
            <a:ext cx="10972800" cy="1143200"/>
          </a:xfrm>
          <a:prstGeom prst="rect">
            <a:avLst/>
          </a:prstGeom>
        </p:spPr>
        <p:txBody>
          <a:bodyPr spcFirstLastPara="1" vert="horz" wrap="square" lIns="121900" tIns="121900" rIns="121900" bIns="121900" rtlCol="0" anchor="ctr" anchorCtr="0">
            <a:noAutofit/>
          </a:bodyPr>
          <a:lstStyle/>
          <a:p>
            <a:pPr algn="ctr"/>
            <a:br>
              <a:rPr lang="en" sz="3600" dirty="0"/>
            </a:br>
            <a:br>
              <a:rPr lang="en" b="1" dirty="0">
                <a:solidFill>
                  <a:schemeClr val="accent1">
                    <a:lumMod val="75000"/>
                  </a:schemeClr>
                </a:solidFill>
              </a:rPr>
            </a:br>
            <a:r>
              <a:rPr lang="en-US" sz="2800" i="1" dirty="0">
                <a:solidFill>
                  <a:schemeClr val="accent1">
                    <a:lumMod val="75000"/>
                  </a:schemeClr>
                </a:solidFill>
              </a:rPr>
              <a:t>Advancing Civic Health in Florida’s Communities</a:t>
            </a:r>
            <a:br>
              <a:rPr lang="en-US" i="1" dirty="0">
                <a:solidFill>
                  <a:schemeClr val="accent1">
                    <a:lumMod val="75000"/>
                  </a:schemeClr>
                </a:solidFill>
              </a:rPr>
            </a:br>
            <a:endParaRPr b="1" dirty="0">
              <a:solidFill>
                <a:schemeClr val="accent1">
                  <a:lumMod val="75000"/>
                </a:schemeClr>
              </a:solidFill>
            </a:endParaRPr>
          </a:p>
        </p:txBody>
      </p:sp>
      <p:sp>
        <p:nvSpPr>
          <p:cNvPr id="138" name="Google Shape;138;p26"/>
          <p:cNvSpPr txBox="1">
            <a:spLocks noGrp="1"/>
          </p:cNvSpPr>
          <p:nvPr>
            <p:ph type="sldNum" idx="12"/>
          </p:nvPr>
        </p:nvSpPr>
        <p:spPr>
          <a:xfrm>
            <a:off x="5730200" y="6479803"/>
            <a:ext cx="731600" cy="378400"/>
          </a:xfrm>
          <a:prstGeom prst="rect">
            <a:avLst/>
          </a:prstGeom>
        </p:spPr>
        <p:txBody>
          <a:bodyPr spcFirstLastPara="1" vert="horz" wrap="square" lIns="121900" tIns="121900" rIns="121900" bIns="121900" rtlCol="0" anchor="t" anchorCtr="0">
            <a:noAutofit/>
          </a:bodyPr>
          <a:lstStyle/>
          <a:p>
            <a:pPr algn="ctr"/>
            <a:fld id="{00000000-1234-1234-1234-123412341234}" type="slidenum">
              <a:rPr lang="en"/>
              <a:pPr algn="ctr"/>
              <a:t>10</a:t>
            </a:fld>
            <a:endParaRPr dirty="0"/>
          </a:p>
        </p:txBody>
      </p:sp>
      <p:sp>
        <p:nvSpPr>
          <p:cNvPr id="4" name="Text Placeholder 3">
            <a:extLst>
              <a:ext uri="{FF2B5EF4-FFF2-40B4-BE49-F238E27FC236}">
                <a16:creationId xmlns:a16="http://schemas.microsoft.com/office/drawing/2014/main" id="{7DDF3F88-8797-182B-35CA-ED6C753669C3}"/>
              </a:ext>
            </a:extLst>
          </p:cNvPr>
          <p:cNvSpPr>
            <a:spLocks noGrp="1"/>
          </p:cNvSpPr>
          <p:nvPr>
            <p:ph type="body" idx="1"/>
          </p:nvPr>
        </p:nvSpPr>
        <p:spPr>
          <a:xfrm>
            <a:off x="2163254" y="1066060"/>
            <a:ext cx="9630639" cy="4967600"/>
          </a:xfrm>
        </p:spPr>
        <p:txBody>
          <a:bodyPr/>
          <a:lstStyle/>
          <a:p>
            <a:pPr marL="101598" indent="0">
              <a:buNone/>
            </a:pPr>
            <a:endParaRPr lang="en-US" sz="1200" dirty="0"/>
          </a:p>
          <a:p>
            <a:pPr marL="101598" indent="0">
              <a:buNone/>
            </a:pPr>
            <a:endParaRPr lang="en-US" sz="3200" dirty="0">
              <a:solidFill>
                <a:schemeClr val="accent1">
                  <a:lumMod val="75000"/>
                </a:schemeClr>
              </a:solidFill>
            </a:endParaRPr>
          </a:p>
          <a:p>
            <a:endParaRPr lang="en-US" dirty="0"/>
          </a:p>
        </p:txBody>
      </p:sp>
      <p:pic>
        <p:nvPicPr>
          <p:cNvPr id="3" name="Picture 2" descr="A picture containing text&#10;&#10;Description automatically generated">
            <a:extLst>
              <a:ext uri="{FF2B5EF4-FFF2-40B4-BE49-F238E27FC236}">
                <a16:creationId xmlns:a16="http://schemas.microsoft.com/office/drawing/2014/main" id="{57241839-1720-C9B2-9089-D3350814BD6D}"/>
              </a:ext>
            </a:extLst>
          </p:cNvPr>
          <p:cNvPicPr>
            <a:picLocks noChangeAspect="1"/>
          </p:cNvPicPr>
          <p:nvPr/>
        </p:nvPicPr>
        <p:blipFill>
          <a:blip r:embed="rId3"/>
          <a:stretch>
            <a:fillRect/>
          </a:stretch>
        </p:blipFill>
        <p:spPr>
          <a:xfrm>
            <a:off x="-245548" y="0"/>
            <a:ext cx="12683096" cy="6451836"/>
          </a:xfrm>
          <a:prstGeom prst="rect">
            <a:avLst/>
          </a:prstGeom>
        </p:spPr>
      </p:pic>
    </p:spTree>
    <p:extLst>
      <p:ext uri="{BB962C8B-B14F-4D97-AF65-F5344CB8AC3E}">
        <p14:creationId xmlns:p14="http://schemas.microsoft.com/office/powerpoint/2010/main" val="434212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4"/>
        <p:cNvGrpSpPr/>
        <p:nvPr/>
      </p:nvGrpSpPr>
      <p:grpSpPr>
        <a:xfrm>
          <a:off x="0" y="0"/>
          <a:ext cx="0" cy="0"/>
          <a:chOff x="0" y="0"/>
          <a:chExt cx="0" cy="0"/>
        </a:xfrm>
      </p:grpSpPr>
      <p:sp useBgFill="1">
        <p:nvSpPr>
          <p:cNvPr id="143" name="Rectangle 142">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Google Shape;135;p26"/>
          <p:cNvSpPr txBox="1">
            <a:spLocks noGrp="1"/>
          </p:cNvSpPr>
          <p:nvPr>
            <p:ph type="title"/>
          </p:nvPr>
        </p:nvSpPr>
        <p:spPr>
          <a:xfrm>
            <a:off x="544128" y="1195479"/>
            <a:ext cx="7277878" cy="1631130"/>
          </a:xfrm>
          <a:prstGeom prst="rect">
            <a:avLst/>
          </a:prstGeom>
        </p:spPr>
        <p:txBody>
          <a:bodyPr spcFirstLastPara="1" vert="horz" lIns="91440" tIns="45720" rIns="91440" bIns="45720" rtlCol="0" anchor="b" anchorCtr="0">
            <a:normAutofit fontScale="90000"/>
          </a:bodyPr>
          <a:lstStyle/>
          <a:p>
            <a:pPr>
              <a:spcBef>
                <a:spcPct val="0"/>
              </a:spcBef>
            </a:pPr>
            <a:br>
              <a:rPr lang="en-US" sz="1800" kern="1200" dirty="0">
                <a:solidFill>
                  <a:schemeClr val="tx1"/>
                </a:solidFill>
                <a:latin typeface="+mj-lt"/>
                <a:ea typeface="+mj-ea"/>
                <a:cs typeface="+mj-cs"/>
              </a:rPr>
            </a:br>
            <a:r>
              <a:rPr lang="en-US" sz="3200" b="1" kern="1200" dirty="0">
                <a:solidFill>
                  <a:schemeClr val="tx1"/>
                </a:solidFill>
                <a:latin typeface="+mj-lt"/>
                <a:ea typeface="+mj-ea"/>
                <a:cs typeface="+mj-cs"/>
              </a:rPr>
              <a:t>Florida Civic Advance </a:t>
            </a:r>
            <a:br>
              <a:rPr lang="en-US" sz="3200" b="1" kern="1200" dirty="0">
                <a:solidFill>
                  <a:schemeClr val="tx1"/>
                </a:solidFill>
                <a:latin typeface="+mj-lt"/>
                <a:ea typeface="+mj-ea"/>
                <a:cs typeface="+mj-cs"/>
              </a:rPr>
            </a:br>
            <a:r>
              <a:rPr lang="en-US" sz="3200" i="1" kern="1200" dirty="0">
                <a:solidFill>
                  <a:schemeClr val="tx1"/>
                </a:solidFill>
                <a:latin typeface="+mj-lt"/>
                <a:ea typeface="+mj-ea"/>
                <a:cs typeface="+mj-cs"/>
              </a:rPr>
              <a:t>Advancing Civic Health in Florida’s Communities</a:t>
            </a:r>
            <a:br>
              <a:rPr lang="en-US" sz="3200" i="1" kern="1200" dirty="0">
                <a:solidFill>
                  <a:schemeClr val="tx1"/>
                </a:solidFill>
                <a:latin typeface="+mj-lt"/>
                <a:ea typeface="+mj-ea"/>
                <a:cs typeface="+mj-cs"/>
              </a:rPr>
            </a:br>
            <a:br>
              <a:rPr lang="en-US" sz="3200" i="1" kern="1200" dirty="0">
                <a:solidFill>
                  <a:schemeClr val="accent1">
                    <a:lumMod val="75000"/>
                  </a:schemeClr>
                </a:solidFill>
                <a:latin typeface="+mj-lt"/>
                <a:ea typeface="+mj-ea"/>
                <a:cs typeface="+mj-cs"/>
              </a:rPr>
            </a:br>
            <a:r>
              <a:rPr lang="en-US" sz="4900" b="1" dirty="0">
                <a:solidFill>
                  <a:schemeClr val="accent1">
                    <a:lumMod val="75000"/>
                  </a:schemeClr>
                </a:solidFill>
                <a:latin typeface="+mj-lt"/>
              </a:rPr>
              <a:t>WHAT IS  CIVIC HEALTH</a:t>
            </a:r>
            <a:br>
              <a:rPr lang="en-US" sz="3200" b="1" dirty="0">
                <a:solidFill>
                  <a:schemeClr val="accent1">
                    <a:lumMod val="75000"/>
                  </a:schemeClr>
                </a:solidFill>
                <a:latin typeface="+mj-lt"/>
              </a:rPr>
            </a:br>
            <a:br>
              <a:rPr lang="en-US" sz="3200" i="1" kern="1200" dirty="0">
                <a:solidFill>
                  <a:schemeClr val="accent1">
                    <a:lumMod val="75000"/>
                  </a:schemeClr>
                </a:solidFill>
                <a:latin typeface="+mj-lt"/>
                <a:ea typeface="+mj-ea"/>
                <a:cs typeface="+mj-cs"/>
              </a:rPr>
            </a:br>
            <a:endParaRPr lang="en-US" sz="3200" b="1" kern="1200" dirty="0">
              <a:solidFill>
                <a:schemeClr val="accent1">
                  <a:lumMod val="75000"/>
                </a:schemeClr>
              </a:solidFill>
              <a:latin typeface="+mj-lt"/>
              <a:ea typeface="+mj-ea"/>
              <a:cs typeface="+mj-cs"/>
            </a:endParaRPr>
          </a:p>
        </p:txBody>
      </p:sp>
      <p:sp>
        <p:nvSpPr>
          <p:cNvPr id="145"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7DDF3F88-8797-182B-35CA-ED6C753669C3}"/>
              </a:ext>
            </a:extLst>
          </p:cNvPr>
          <p:cNvSpPr>
            <a:spLocks noGrp="1"/>
          </p:cNvSpPr>
          <p:nvPr>
            <p:ph type="body" idx="1"/>
          </p:nvPr>
        </p:nvSpPr>
        <p:spPr>
          <a:xfrm>
            <a:off x="544128" y="2660586"/>
            <a:ext cx="10969848" cy="3547872"/>
          </a:xfrm>
        </p:spPr>
        <p:txBody>
          <a:bodyPr vert="horz" lIns="91440" tIns="45720" rIns="91440" bIns="45720" rtlCol="0" anchor="t">
            <a:normAutofit/>
          </a:bodyPr>
          <a:lstStyle/>
          <a:p>
            <a:pPr marL="0" indent="0" algn="ctr">
              <a:buNone/>
            </a:pPr>
            <a:r>
              <a:rPr lang="en-US" sz="4800" b="1" i="0" u="none" strike="noStrike" dirty="0">
                <a:solidFill>
                  <a:srgbClr val="4D4D4D"/>
                </a:solidFill>
                <a:effectLst/>
                <a:latin typeface="+mj-lt"/>
              </a:rPr>
              <a:t>“Civic health reflects the opportunities people have to participate in their communities.”</a:t>
            </a:r>
            <a:endParaRPr lang="en-US" sz="4800" dirty="0">
              <a:solidFill>
                <a:srgbClr val="000000"/>
              </a:solidFill>
              <a:effectLst/>
              <a:latin typeface="+mj-lt"/>
              <a:ea typeface="Times New Roman" panose="02020603050405020304" pitchFamily="18" charset="0"/>
            </a:endParaRPr>
          </a:p>
          <a:p>
            <a:pPr marL="457200" indent="-457200"/>
            <a:endParaRPr lang="en-US" sz="9600" dirty="0">
              <a:solidFill>
                <a:srgbClr val="000000"/>
              </a:solidFill>
              <a:effectLst/>
              <a:latin typeface="+mj-lt"/>
              <a:ea typeface="Times New Roman" panose="02020603050405020304" pitchFamily="18" charset="0"/>
            </a:endParaRPr>
          </a:p>
          <a:p>
            <a:pPr marL="0" indent="0">
              <a:buNone/>
            </a:pPr>
            <a:endParaRPr lang="en-US" sz="7400" dirty="0">
              <a:solidFill>
                <a:srgbClr val="000000"/>
              </a:solidFill>
              <a:effectLst/>
              <a:latin typeface="+mj-lt"/>
              <a:ea typeface="Times New Roman" panose="02020603050405020304" pitchFamily="18" charset="0"/>
            </a:endParaRPr>
          </a:p>
          <a:p>
            <a:pPr marL="380985" indent="0">
              <a:buNone/>
            </a:pPr>
            <a:endParaRPr lang="en-US" sz="1500" dirty="0"/>
          </a:p>
        </p:txBody>
      </p:sp>
      <p:sp>
        <p:nvSpPr>
          <p:cNvPr id="138" name="Google Shape;138;p26"/>
          <p:cNvSpPr txBox="1">
            <a:spLocks noGrp="1"/>
          </p:cNvSpPr>
          <p:nvPr>
            <p:ph type="sldNum" idx="12"/>
          </p:nvPr>
        </p:nvSpPr>
        <p:spPr>
          <a:xfrm>
            <a:off x="8610600" y="6356350"/>
            <a:ext cx="2743200" cy="365125"/>
          </a:xfrm>
          <a:prstGeom prst="rect">
            <a:avLst/>
          </a:prstGeom>
        </p:spPr>
        <p:txBody>
          <a:bodyPr spcFirstLastPara="1" vert="horz" lIns="91440" tIns="45720" rIns="91440" bIns="45720" rtlCol="0" anchor="ctr" anchorCtr="0">
            <a:normAutofit/>
          </a:bodyPr>
          <a:lstStyle/>
          <a:p>
            <a:pPr>
              <a:spcAft>
                <a:spcPts val="600"/>
              </a:spcAft>
            </a:pPr>
            <a:fld id="{00000000-1234-1234-1234-123412341234}" type="slidenum">
              <a:rPr lang="en-US">
                <a:solidFill>
                  <a:schemeClr val="tx1">
                    <a:tint val="75000"/>
                  </a:schemeClr>
                </a:solidFill>
              </a:rPr>
              <a:pPr>
                <a:spcAft>
                  <a:spcPts val="600"/>
                </a:spcAft>
              </a:pPr>
              <a:t>11</a:t>
            </a:fld>
            <a:endParaRPr lang="en-US">
              <a:solidFill>
                <a:schemeClr val="tx1">
                  <a:tint val="75000"/>
                </a:schemeClr>
              </a:solidFill>
            </a:endParaRPr>
          </a:p>
        </p:txBody>
      </p:sp>
      <p:pic>
        <p:nvPicPr>
          <p:cNvPr id="3" name="Picture 2" descr="A blurry image of a conference&#10;&#10;Description automatically generated">
            <a:extLst>
              <a:ext uri="{FF2B5EF4-FFF2-40B4-BE49-F238E27FC236}">
                <a16:creationId xmlns:a16="http://schemas.microsoft.com/office/drawing/2014/main" id="{51D053AB-6B92-B3FD-8B3F-61F0B86B0C93}"/>
              </a:ext>
            </a:extLst>
          </p:cNvPr>
          <p:cNvPicPr>
            <a:picLocks noChangeAspect="1"/>
          </p:cNvPicPr>
          <p:nvPr/>
        </p:nvPicPr>
        <p:blipFill>
          <a:blip r:embed="rId3"/>
          <a:stretch>
            <a:fillRect/>
          </a:stretch>
        </p:blipFill>
        <p:spPr>
          <a:xfrm>
            <a:off x="9560336" y="0"/>
            <a:ext cx="2631664" cy="1757869"/>
          </a:xfrm>
          <a:prstGeom prst="rect">
            <a:avLst/>
          </a:prstGeom>
        </p:spPr>
      </p:pic>
    </p:spTree>
    <p:extLst>
      <p:ext uri="{BB962C8B-B14F-4D97-AF65-F5344CB8AC3E}">
        <p14:creationId xmlns:p14="http://schemas.microsoft.com/office/powerpoint/2010/main" val="330052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4"/>
        <p:cNvGrpSpPr/>
        <p:nvPr/>
      </p:nvGrpSpPr>
      <p:grpSpPr>
        <a:xfrm>
          <a:off x="0" y="0"/>
          <a:ext cx="0" cy="0"/>
          <a:chOff x="0" y="0"/>
          <a:chExt cx="0" cy="0"/>
        </a:xfrm>
      </p:grpSpPr>
      <p:sp useBgFill="1">
        <p:nvSpPr>
          <p:cNvPr id="143" name="Rectangle 142">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Google Shape;135;p26"/>
          <p:cNvSpPr txBox="1">
            <a:spLocks noGrp="1"/>
          </p:cNvSpPr>
          <p:nvPr>
            <p:ph type="title"/>
          </p:nvPr>
        </p:nvSpPr>
        <p:spPr>
          <a:xfrm>
            <a:off x="544128" y="1195479"/>
            <a:ext cx="7277878" cy="1631130"/>
          </a:xfrm>
          <a:prstGeom prst="rect">
            <a:avLst/>
          </a:prstGeom>
        </p:spPr>
        <p:txBody>
          <a:bodyPr spcFirstLastPara="1" vert="horz" lIns="91440" tIns="45720" rIns="91440" bIns="45720" rtlCol="0" anchor="b" anchorCtr="0">
            <a:normAutofit fontScale="90000"/>
          </a:bodyPr>
          <a:lstStyle/>
          <a:p>
            <a:pPr>
              <a:spcBef>
                <a:spcPct val="0"/>
              </a:spcBef>
            </a:pPr>
            <a:br>
              <a:rPr lang="en-US" sz="1800" kern="1200" dirty="0">
                <a:solidFill>
                  <a:schemeClr val="tx1"/>
                </a:solidFill>
                <a:latin typeface="+mj-lt"/>
                <a:ea typeface="+mj-ea"/>
                <a:cs typeface="+mj-cs"/>
              </a:rPr>
            </a:br>
            <a:r>
              <a:rPr lang="en-US" sz="3200" b="1" kern="1200" dirty="0">
                <a:solidFill>
                  <a:schemeClr val="tx1"/>
                </a:solidFill>
                <a:latin typeface="+mj-lt"/>
                <a:ea typeface="+mj-ea"/>
                <a:cs typeface="+mj-cs"/>
              </a:rPr>
              <a:t>Florida Civic Advance </a:t>
            </a:r>
            <a:br>
              <a:rPr lang="en-US" sz="3200" b="1" kern="1200" dirty="0">
                <a:solidFill>
                  <a:schemeClr val="tx1"/>
                </a:solidFill>
                <a:latin typeface="+mj-lt"/>
                <a:ea typeface="+mj-ea"/>
                <a:cs typeface="+mj-cs"/>
              </a:rPr>
            </a:br>
            <a:r>
              <a:rPr lang="en-US" sz="3200" i="1" kern="1200" dirty="0">
                <a:solidFill>
                  <a:schemeClr val="tx1"/>
                </a:solidFill>
                <a:latin typeface="+mj-lt"/>
                <a:ea typeface="+mj-ea"/>
                <a:cs typeface="+mj-cs"/>
              </a:rPr>
              <a:t>Advancing Civic Health in Florida’s Communities</a:t>
            </a:r>
            <a:br>
              <a:rPr lang="en-US" sz="3200" i="1" kern="1200" dirty="0">
                <a:solidFill>
                  <a:schemeClr val="tx1"/>
                </a:solidFill>
                <a:latin typeface="+mj-lt"/>
                <a:ea typeface="+mj-ea"/>
                <a:cs typeface="+mj-cs"/>
              </a:rPr>
            </a:br>
            <a:br>
              <a:rPr lang="en-US" sz="3200" i="1" kern="1200" dirty="0">
                <a:solidFill>
                  <a:schemeClr val="accent1">
                    <a:lumMod val="75000"/>
                  </a:schemeClr>
                </a:solidFill>
                <a:latin typeface="+mj-lt"/>
                <a:ea typeface="+mj-ea"/>
                <a:cs typeface="+mj-cs"/>
              </a:rPr>
            </a:br>
            <a:r>
              <a:rPr lang="en-US" sz="4900" b="1" dirty="0">
                <a:solidFill>
                  <a:schemeClr val="accent1">
                    <a:lumMod val="75000"/>
                  </a:schemeClr>
                </a:solidFill>
                <a:latin typeface="+mj-lt"/>
              </a:rPr>
              <a:t>WHAT IS  CIVIC HEALTH</a:t>
            </a:r>
            <a:br>
              <a:rPr lang="en-US" sz="3200" b="1" dirty="0">
                <a:solidFill>
                  <a:schemeClr val="accent1">
                    <a:lumMod val="75000"/>
                  </a:schemeClr>
                </a:solidFill>
                <a:latin typeface="+mj-lt"/>
              </a:rPr>
            </a:br>
            <a:br>
              <a:rPr lang="en-US" sz="3200" i="1" kern="1200" dirty="0">
                <a:solidFill>
                  <a:schemeClr val="accent1">
                    <a:lumMod val="75000"/>
                  </a:schemeClr>
                </a:solidFill>
                <a:latin typeface="+mj-lt"/>
                <a:ea typeface="+mj-ea"/>
                <a:cs typeface="+mj-cs"/>
              </a:rPr>
            </a:br>
            <a:endParaRPr lang="en-US" sz="3200" b="1" kern="1200" dirty="0">
              <a:solidFill>
                <a:schemeClr val="accent1">
                  <a:lumMod val="75000"/>
                </a:schemeClr>
              </a:solidFill>
              <a:latin typeface="+mj-lt"/>
              <a:ea typeface="+mj-ea"/>
              <a:cs typeface="+mj-cs"/>
            </a:endParaRPr>
          </a:p>
        </p:txBody>
      </p:sp>
      <p:sp>
        <p:nvSpPr>
          <p:cNvPr id="145"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7DDF3F88-8797-182B-35CA-ED6C753669C3}"/>
              </a:ext>
            </a:extLst>
          </p:cNvPr>
          <p:cNvSpPr>
            <a:spLocks noGrp="1"/>
          </p:cNvSpPr>
          <p:nvPr>
            <p:ph type="body" idx="1"/>
          </p:nvPr>
        </p:nvSpPr>
        <p:spPr>
          <a:xfrm>
            <a:off x="544128" y="2660586"/>
            <a:ext cx="10969848" cy="3547872"/>
          </a:xfrm>
        </p:spPr>
        <p:txBody>
          <a:bodyPr vert="horz" lIns="91440" tIns="45720" rIns="91440" bIns="45720" rtlCol="0" anchor="t">
            <a:normAutofit fontScale="32500" lnSpcReduction="20000"/>
          </a:bodyPr>
          <a:lstStyle/>
          <a:p>
            <a:pPr marL="0" indent="0" algn="ctr">
              <a:buNone/>
            </a:pPr>
            <a:r>
              <a:rPr lang="en-US" sz="12000" b="1" dirty="0">
                <a:solidFill>
                  <a:srgbClr val="000000"/>
                </a:solidFill>
                <a:effectLst/>
                <a:latin typeface="+mj-lt"/>
                <a:ea typeface="Times New Roman" panose="02020603050405020304" pitchFamily="18" charset="0"/>
              </a:rPr>
              <a:t>Civic health is connected to how long and how well we live, and </a:t>
            </a:r>
            <a:r>
              <a:rPr lang="en-US" sz="12000" dirty="0">
                <a:solidFill>
                  <a:srgbClr val="000000"/>
                </a:solidFill>
                <a:effectLst/>
                <a:latin typeface="+mj-lt"/>
                <a:ea typeface="Times New Roman" panose="02020603050405020304" pitchFamily="18" charset="0"/>
              </a:rPr>
              <a:t>relates to: </a:t>
            </a:r>
          </a:p>
          <a:p>
            <a:pPr marL="0" indent="0" algn="ctr">
              <a:buNone/>
            </a:pPr>
            <a:endParaRPr lang="en-US" sz="12000" dirty="0">
              <a:solidFill>
                <a:srgbClr val="000000"/>
              </a:solidFill>
              <a:effectLst/>
              <a:latin typeface="+mj-lt"/>
              <a:ea typeface="Times New Roman" panose="02020603050405020304" pitchFamily="18" charset="0"/>
            </a:endParaRPr>
          </a:p>
          <a:p>
            <a:pPr marL="1143000" indent="-1143000"/>
            <a:r>
              <a:rPr lang="en-US" sz="11100" dirty="0">
                <a:solidFill>
                  <a:srgbClr val="000000"/>
                </a:solidFill>
                <a:latin typeface="+mj-lt"/>
                <a:ea typeface="Times New Roman" panose="02020603050405020304" pitchFamily="18" charset="0"/>
              </a:rPr>
              <a:t>T</a:t>
            </a:r>
            <a:r>
              <a:rPr lang="en-US" sz="11100" dirty="0">
                <a:solidFill>
                  <a:srgbClr val="000000"/>
                </a:solidFill>
                <a:effectLst/>
                <a:latin typeface="+mj-lt"/>
                <a:ea typeface="Times New Roman" panose="02020603050405020304" pitchFamily="18" charset="0"/>
              </a:rPr>
              <a:t>he overall </a:t>
            </a:r>
            <a:r>
              <a:rPr lang="en-US" sz="11100" b="1" dirty="0">
                <a:solidFill>
                  <a:srgbClr val="000000"/>
                </a:solidFill>
                <a:effectLst/>
                <a:latin typeface="+mj-lt"/>
                <a:ea typeface="Times New Roman" panose="02020603050405020304" pitchFamily="18" charset="0"/>
              </a:rPr>
              <a:t>wellbeing</a:t>
            </a:r>
            <a:r>
              <a:rPr lang="en-US" sz="11100" dirty="0">
                <a:solidFill>
                  <a:srgbClr val="000000"/>
                </a:solidFill>
                <a:effectLst/>
                <a:latin typeface="+mj-lt"/>
                <a:ea typeface="Times New Roman" panose="02020603050405020304" pitchFamily="18" charset="0"/>
              </a:rPr>
              <a:t> of residents, neighborhoods, and communities,</a:t>
            </a:r>
          </a:p>
          <a:p>
            <a:pPr marL="1143000" indent="-1143000"/>
            <a:r>
              <a:rPr lang="en-US" sz="11100" dirty="0">
                <a:solidFill>
                  <a:srgbClr val="000000"/>
                </a:solidFill>
                <a:effectLst/>
                <a:latin typeface="+mj-lt"/>
                <a:ea typeface="Times New Roman" panose="02020603050405020304" pitchFamily="18" charset="0"/>
              </a:rPr>
              <a:t>Using their </a:t>
            </a:r>
            <a:r>
              <a:rPr lang="en-US" sz="11100" b="1" dirty="0">
                <a:solidFill>
                  <a:srgbClr val="000000"/>
                </a:solidFill>
                <a:effectLst/>
                <a:latin typeface="+mj-lt"/>
                <a:ea typeface="Times New Roman" panose="02020603050405020304" pitchFamily="18" charset="0"/>
              </a:rPr>
              <a:t>voices</a:t>
            </a:r>
            <a:r>
              <a:rPr lang="en-US" sz="11100" dirty="0">
                <a:solidFill>
                  <a:srgbClr val="000000"/>
                </a:solidFill>
                <a:effectLst/>
                <a:latin typeface="+mj-lt"/>
                <a:ea typeface="Times New Roman" panose="02020603050405020304" pitchFamily="18" charset="0"/>
              </a:rPr>
              <a:t> to find solutions together</a:t>
            </a:r>
          </a:p>
          <a:p>
            <a:pPr marL="1143000" indent="-1143000"/>
            <a:r>
              <a:rPr lang="en-US" sz="11100" dirty="0">
                <a:solidFill>
                  <a:srgbClr val="000000"/>
                </a:solidFill>
                <a:effectLst/>
                <a:latin typeface="+mj-lt"/>
                <a:ea typeface="Times New Roman" panose="02020603050405020304" pitchFamily="18" charset="0"/>
              </a:rPr>
              <a:t>To </a:t>
            </a:r>
            <a:r>
              <a:rPr lang="en-US" sz="11100" b="1" dirty="0">
                <a:solidFill>
                  <a:srgbClr val="000000"/>
                </a:solidFill>
                <a:effectLst/>
                <a:latin typeface="+mj-lt"/>
                <a:ea typeface="Times New Roman" panose="02020603050405020304" pitchFamily="18" charset="0"/>
              </a:rPr>
              <a:t>improve and strengthen the community </a:t>
            </a:r>
          </a:p>
          <a:p>
            <a:pPr marL="0" indent="0" algn="ctr">
              <a:buNone/>
            </a:pPr>
            <a:endParaRPr lang="en-US" sz="12000" dirty="0">
              <a:solidFill>
                <a:srgbClr val="000000"/>
              </a:solidFill>
              <a:effectLst/>
              <a:latin typeface="+mj-lt"/>
              <a:ea typeface="Times New Roman" panose="02020603050405020304" pitchFamily="18" charset="0"/>
            </a:endParaRPr>
          </a:p>
          <a:p>
            <a:pPr marL="457200" indent="-457200"/>
            <a:endParaRPr lang="en-US" sz="9600" dirty="0">
              <a:solidFill>
                <a:srgbClr val="000000"/>
              </a:solidFill>
              <a:effectLst/>
              <a:latin typeface="+mj-lt"/>
              <a:ea typeface="Times New Roman" panose="02020603050405020304" pitchFamily="18" charset="0"/>
            </a:endParaRPr>
          </a:p>
          <a:p>
            <a:pPr marL="0" indent="0">
              <a:buNone/>
            </a:pPr>
            <a:endParaRPr lang="en-US" sz="7400" dirty="0">
              <a:solidFill>
                <a:srgbClr val="000000"/>
              </a:solidFill>
              <a:effectLst/>
              <a:latin typeface="+mj-lt"/>
              <a:ea typeface="Times New Roman" panose="02020603050405020304" pitchFamily="18" charset="0"/>
            </a:endParaRPr>
          </a:p>
          <a:p>
            <a:pPr marL="380985" indent="0">
              <a:buNone/>
            </a:pPr>
            <a:endParaRPr lang="en-US" sz="1500" dirty="0"/>
          </a:p>
        </p:txBody>
      </p:sp>
      <p:sp>
        <p:nvSpPr>
          <p:cNvPr id="138" name="Google Shape;138;p26"/>
          <p:cNvSpPr txBox="1">
            <a:spLocks noGrp="1"/>
          </p:cNvSpPr>
          <p:nvPr>
            <p:ph type="sldNum" idx="12"/>
          </p:nvPr>
        </p:nvSpPr>
        <p:spPr>
          <a:xfrm>
            <a:off x="8610600" y="6356350"/>
            <a:ext cx="2743200" cy="365125"/>
          </a:xfrm>
          <a:prstGeom prst="rect">
            <a:avLst/>
          </a:prstGeom>
        </p:spPr>
        <p:txBody>
          <a:bodyPr spcFirstLastPara="1" vert="horz" lIns="91440" tIns="45720" rIns="91440" bIns="45720" rtlCol="0" anchor="ctr" anchorCtr="0">
            <a:normAutofit/>
          </a:bodyPr>
          <a:lstStyle/>
          <a:p>
            <a:pPr>
              <a:spcAft>
                <a:spcPts val="600"/>
              </a:spcAft>
            </a:pPr>
            <a:fld id="{00000000-1234-1234-1234-123412341234}" type="slidenum">
              <a:rPr lang="en-US">
                <a:solidFill>
                  <a:schemeClr val="tx1">
                    <a:tint val="75000"/>
                  </a:schemeClr>
                </a:solidFill>
              </a:rPr>
              <a:pPr>
                <a:spcAft>
                  <a:spcPts val="600"/>
                </a:spcAft>
              </a:pPr>
              <a:t>12</a:t>
            </a:fld>
            <a:endParaRPr lang="en-US">
              <a:solidFill>
                <a:schemeClr val="tx1">
                  <a:tint val="75000"/>
                </a:schemeClr>
              </a:solidFill>
            </a:endParaRPr>
          </a:p>
        </p:txBody>
      </p:sp>
      <p:pic>
        <p:nvPicPr>
          <p:cNvPr id="3" name="Picture 2" descr="A blurry image of a conference&#10;&#10;Description automatically generated">
            <a:extLst>
              <a:ext uri="{FF2B5EF4-FFF2-40B4-BE49-F238E27FC236}">
                <a16:creationId xmlns:a16="http://schemas.microsoft.com/office/drawing/2014/main" id="{EF0F860C-85EB-745F-5E46-591CFB2F31F4}"/>
              </a:ext>
            </a:extLst>
          </p:cNvPr>
          <p:cNvPicPr>
            <a:picLocks noChangeAspect="1"/>
          </p:cNvPicPr>
          <p:nvPr/>
        </p:nvPicPr>
        <p:blipFill>
          <a:blip r:embed="rId3"/>
          <a:stretch>
            <a:fillRect/>
          </a:stretch>
        </p:blipFill>
        <p:spPr>
          <a:xfrm>
            <a:off x="9560336" y="0"/>
            <a:ext cx="2631664" cy="1757869"/>
          </a:xfrm>
          <a:prstGeom prst="rect">
            <a:avLst/>
          </a:prstGeom>
        </p:spPr>
      </p:pic>
    </p:spTree>
    <p:extLst>
      <p:ext uri="{BB962C8B-B14F-4D97-AF65-F5344CB8AC3E}">
        <p14:creationId xmlns:p14="http://schemas.microsoft.com/office/powerpoint/2010/main" val="1147758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4"/>
        <p:cNvGrpSpPr/>
        <p:nvPr/>
      </p:nvGrpSpPr>
      <p:grpSpPr>
        <a:xfrm>
          <a:off x="0" y="0"/>
          <a:ext cx="0" cy="0"/>
          <a:chOff x="0" y="0"/>
          <a:chExt cx="0" cy="0"/>
        </a:xfrm>
      </p:grpSpPr>
      <p:sp useBgFill="1">
        <p:nvSpPr>
          <p:cNvPr id="143" name="Rectangle 142">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Google Shape;135;p26"/>
          <p:cNvSpPr txBox="1">
            <a:spLocks noGrp="1"/>
          </p:cNvSpPr>
          <p:nvPr>
            <p:ph type="title"/>
          </p:nvPr>
        </p:nvSpPr>
        <p:spPr>
          <a:xfrm>
            <a:off x="544128" y="1195479"/>
            <a:ext cx="7277878" cy="1631130"/>
          </a:xfrm>
          <a:prstGeom prst="rect">
            <a:avLst/>
          </a:prstGeom>
        </p:spPr>
        <p:txBody>
          <a:bodyPr spcFirstLastPara="1" vert="horz" lIns="91440" tIns="45720" rIns="91440" bIns="45720" rtlCol="0" anchor="b" anchorCtr="0">
            <a:normAutofit fontScale="90000"/>
          </a:bodyPr>
          <a:lstStyle/>
          <a:p>
            <a:pPr>
              <a:spcBef>
                <a:spcPct val="0"/>
              </a:spcBef>
            </a:pPr>
            <a:br>
              <a:rPr lang="en-US" sz="1800" kern="1200" dirty="0">
                <a:solidFill>
                  <a:schemeClr val="tx1"/>
                </a:solidFill>
                <a:latin typeface="+mj-lt"/>
                <a:ea typeface="+mj-ea"/>
                <a:cs typeface="+mj-cs"/>
              </a:rPr>
            </a:br>
            <a:r>
              <a:rPr lang="en-US" sz="3200" b="1" kern="1200" dirty="0">
                <a:solidFill>
                  <a:schemeClr val="tx1"/>
                </a:solidFill>
                <a:latin typeface="+mj-lt"/>
                <a:ea typeface="+mj-ea"/>
                <a:cs typeface="+mj-cs"/>
              </a:rPr>
              <a:t>Florida Civic Advance </a:t>
            </a:r>
            <a:br>
              <a:rPr lang="en-US" sz="3200" b="1" kern="1200" dirty="0">
                <a:solidFill>
                  <a:schemeClr val="tx1"/>
                </a:solidFill>
                <a:latin typeface="+mj-lt"/>
                <a:ea typeface="+mj-ea"/>
                <a:cs typeface="+mj-cs"/>
              </a:rPr>
            </a:br>
            <a:r>
              <a:rPr lang="en-US" sz="3200" i="1" kern="1200" dirty="0">
                <a:solidFill>
                  <a:schemeClr val="tx1"/>
                </a:solidFill>
                <a:latin typeface="+mj-lt"/>
                <a:ea typeface="+mj-ea"/>
                <a:cs typeface="+mj-cs"/>
              </a:rPr>
              <a:t>Advancing Civic Health in Florida’s Communities</a:t>
            </a:r>
            <a:br>
              <a:rPr lang="en-US" sz="3200" i="1" kern="1200" dirty="0">
                <a:solidFill>
                  <a:schemeClr val="tx1"/>
                </a:solidFill>
                <a:latin typeface="+mj-lt"/>
                <a:ea typeface="+mj-ea"/>
                <a:cs typeface="+mj-cs"/>
              </a:rPr>
            </a:br>
            <a:br>
              <a:rPr lang="en-US" sz="3200" i="1" kern="1200" dirty="0">
                <a:solidFill>
                  <a:schemeClr val="accent1">
                    <a:lumMod val="75000"/>
                  </a:schemeClr>
                </a:solidFill>
                <a:latin typeface="+mj-lt"/>
                <a:ea typeface="+mj-ea"/>
                <a:cs typeface="+mj-cs"/>
              </a:rPr>
            </a:br>
            <a:r>
              <a:rPr lang="en-US" sz="4900" b="1" dirty="0">
                <a:solidFill>
                  <a:schemeClr val="accent1">
                    <a:lumMod val="75000"/>
                  </a:schemeClr>
                </a:solidFill>
                <a:latin typeface="+mj-lt"/>
              </a:rPr>
              <a:t>WHAT IS  CIVIC HEALTH</a:t>
            </a:r>
            <a:br>
              <a:rPr lang="en-US" sz="3200" b="1" dirty="0">
                <a:solidFill>
                  <a:schemeClr val="accent1">
                    <a:lumMod val="75000"/>
                  </a:schemeClr>
                </a:solidFill>
                <a:latin typeface="+mj-lt"/>
              </a:rPr>
            </a:br>
            <a:br>
              <a:rPr lang="en-US" sz="3200" i="1" kern="1200" dirty="0">
                <a:solidFill>
                  <a:schemeClr val="accent1">
                    <a:lumMod val="75000"/>
                  </a:schemeClr>
                </a:solidFill>
                <a:latin typeface="+mj-lt"/>
                <a:ea typeface="+mj-ea"/>
                <a:cs typeface="+mj-cs"/>
              </a:rPr>
            </a:br>
            <a:endParaRPr lang="en-US" sz="3200" b="1" kern="1200" dirty="0">
              <a:solidFill>
                <a:schemeClr val="accent1">
                  <a:lumMod val="75000"/>
                </a:schemeClr>
              </a:solidFill>
              <a:latin typeface="+mj-lt"/>
              <a:ea typeface="+mj-ea"/>
              <a:cs typeface="+mj-cs"/>
            </a:endParaRPr>
          </a:p>
        </p:txBody>
      </p:sp>
      <p:sp>
        <p:nvSpPr>
          <p:cNvPr id="145"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7DDF3F88-8797-182B-35CA-ED6C753669C3}"/>
              </a:ext>
            </a:extLst>
          </p:cNvPr>
          <p:cNvSpPr>
            <a:spLocks noGrp="1"/>
          </p:cNvSpPr>
          <p:nvPr>
            <p:ph type="body" idx="1"/>
          </p:nvPr>
        </p:nvSpPr>
        <p:spPr>
          <a:xfrm>
            <a:off x="544128" y="2639664"/>
            <a:ext cx="10969848" cy="3716686"/>
          </a:xfrm>
        </p:spPr>
        <p:txBody>
          <a:bodyPr vert="horz" lIns="91440" tIns="45720" rIns="91440" bIns="45720" rtlCol="0" anchor="t">
            <a:normAutofit/>
          </a:bodyPr>
          <a:lstStyle/>
          <a:p>
            <a:pPr marL="0" indent="0">
              <a:buNone/>
            </a:pPr>
            <a:r>
              <a:rPr lang="en-US" sz="3200" b="1" dirty="0">
                <a:solidFill>
                  <a:srgbClr val="000000"/>
                </a:solidFill>
                <a:effectLst/>
                <a:latin typeface="+mj-lt"/>
                <a:ea typeface="Times New Roman" panose="02020603050405020304" pitchFamily="18" charset="0"/>
              </a:rPr>
              <a:t>Communities with strong indicators of civic health have:</a:t>
            </a:r>
          </a:p>
          <a:p>
            <a:pPr marL="0" indent="0">
              <a:buNone/>
            </a:pPr>
            <a:endParaRPr lang="en-US" sz="3200" b="1" dirty="0">
              <a:solidFill>
                <a:srgbClr val="000000"/>
              </a:solidFill>
              <a:effectLst/>
              <a:latin typeface="+mj-lt"/>
              <a:ea typeface="Times New Roman" panose="02020603050405020304" pitchFamily="18" charset="0"/>
            </a:endParaRPr>
          </a:p>
          <a:p>
            <a:pPr marL="457200" indent="-457200"/>
            <a:r>
              <a:rPr lang="en-US" sz="9600" dirty="0">
                <a:solidFill>
                  <a:srgbClr val="000000"/>
                </a:solidFill>
                <a:effectLst/>
                <a:latin typeface="+mj-lt"/>
                <a:ea typeface="Times New Roman" panose="02020603050405020304" pitchFamily="18" charset="0"/>
              </a:rPr>
              <a:t>. </a:t>
            </a:r>
          </a:p>
          <a:p>
            <a:pPr marL="0" indent="0">
              <a:buNone/>
            </a:pPr>
            <a:endParaRPr lang="en-US" sz="7400" dirty="0">
              <a:solidFill>
                <a:srgbClr val="000000"/>
              </a:solidFill>
              <a:effectLst/>
              <a:latin typeface="+mj-lt"/>
              <a:ea typeface="Times New Roman" panose="02020603050405020304" pitchFamily="18" charset="0"/>
            </a:endParaRPr>
          </a:p>
          <a:p>
            <a:pPr marL="380985" indent="0">
              <a:buNone/>
            </a:pPr>
            <a:endParaRPr lang="en-US" sz="1500" dirty="0"/>
          </a:p>
        </p:txBody>
      </p:sp>
      <p:sp>
        <p:nvSpPr>
          <p:cNvPr id="138" name="Google Shape;138;p26"/>
          <p:cNvSpPr txBox="1">
            <a:spLocks noGrp="1"/>
          </p:cNvSpPr>
          <p:nvPr>
            <p:ph type="sldNum" idx="12"/>
          </p:nvPr>
        </p:nvSpPr>
        <p:spPr>
          <a:xfrm>
            <a:off x="8610600" y="6356350"/>
            <a:ext cx="2743200" cy="365125"/>
          </a:xfrm>
          <a:prstGeom prst="rect">
            <a:avLst/>
          </a:prstGeom>
        </p:spPr>
        <p:txBody>
          <a:bodyPr spcFirstLastPara="1" vert="horz" lIns="91440" tIns="45720" rIns="91440" bIns="45720" rtlCol="0" anchor="ctr" anchorCtr="0">
            <a:normAutofit/>
          </a:bodyPr>
          <a:lstStyle/>
          <a:p>
            <a:pPr>
              <a:spcAft>
                <a:spcPts val="600"/>
              </a:spcAft>
            </a:pPr>
            <a:fld id="{00000000-1234-1234-1234-123412341234}" type="slidenum">
              <a:rPr lang="en-US">
                <a:solidFill>
                  <a:schemeClr val="tx1">
                    <a:tint val="75000"/>
                  </a:schemeClr>
                </a:solidFill>
              </a:rPr>
              <a:pPr>
                <a:spcAft>
                  <a:spcPts val="600"/>
                </a:spcAft>
              </a:pPr>
              <a:t>13</a:t>
            </a:fld>
            <a:endParaRPr lang="en-US">
              <a:solidFill>
                <a:schemeClr val="tx1">
                  <a:tint val="75000"/>
                </a:schemeClr>
              </a:solidFill>
            </a:endParaRPr>
          </a:p>
        </p:txBody>
      </p:sp>
      <p:graphicFrame>
        <p:nvGraphicFramePr>
          <p:cNvPr id="2" name="Table 2">
            <a:extLst>
              <a:ext uri="{FF2B5EF4-FFF2-40B4-BE49-F238E27FC236}">
                <a16:creationId xmlns:a16="http://schemas.microsoft.com/office/drawing/2014/main" id="{34F4486B-DECA-CEA5-B1FF-0B3213F45B23}"/>
              </a:ext>
            </a:extLst>
          </p:cNvPr>
          <p:cNvGraphicFramePr>
            <a:graphicFrameLocks noGrp="1"/>
          </p:cNvGraphicFramePr>
          <p:nvPr>
            <p:extLst>
              <p:ext uri="{D42A27DB-BD31-4B8C-83A1-F6EECF244321}">
                <p14:modId xmlns:p14="http://schemas.microsoft.com/office/powerpoint/2010/main" val="750917836"/>
              </p:ext>
            </p:extLst>
          </p:nvPr>
        </p:nvGraphicFramePr>
        <p:xfrm>
          <a:off x="611076" y="3326130"/>
          <a:ext cx="10742724" cy="3351866"/>
        </p:xfrm>
        <a:graphic>
          <a:graphicData uri="http://schemas.openxmlformats.org/drawingml/2006/table">
            <a:tbl>
              <a:tblPr firstRow="1" bandRow="1">
                <a:tableStyleId>{69CF1AB2-1976-4502-BF36-3FF5EA218861}</a:tableStyleId>
              </a:tblPr>
              <a:tblGrid>
                <a:gridCol w="5371362">
                  <a:extLst>
                    <a:ext uri="{9D8B030D-6E8A-4147-A177-3AD203B41FA5}">
                      <a16:colId xmlns:a16="http://schemas.microsoft.com/office/drawing/2014/main" val="709373076"/>
                    </a:ext>
                  </a:extLst>
                </a:gridCol>
                <a:gridCol w="5371362">
                  <a:extLst>
                    <a:ext uri="{9D8B030D-6E8A-4147-A177-3AD203B41FA5}">
                      <a16:colId xmlns:a16="http://schemas.microsoft.com/office/drawing/2014/main" val="2976795239"/>
                    </a:ext>
                  </a:extLst>
                </a:gridCol>
              </a:tblGrid>
              <a:tr h="1030231">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b="0" kern="1200" dirty="0">
                          <a:solidFill>
                            <a:srgbClr val="000000"/>
                          </a:solidFill>
                          <a:effectLst/>
                          <a:latin typeface="+mj-lt"/>
                          <a:ea typeface="Times New Roman" panose="02020603050405020304" pitchFamily="18" charset="0"/>
                          <a:cs typeface="+mn-cs"/>
                        </a:rPr>
                        <a:t>Higher employment rates</a:t>
                      </a:r>
                    </a:p>
                    <a:p>
                      <a:pPr marL="342900" indent="-342900">
                        <a:buFont typeface="Arial" panose="020B0604020202020204" pitchFamily="34" charset="0"/>
                        <a:buChar char="•"/>
                      </a:pPr>
                      <a:endParaRPr lang="en-US" sz="3200" b="0" dirty="0">
                        <a:latin typeface="+mj-lt"/>
                      </a:endParaRP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b="0" kern="1200" dirty="0">
                          <a:solidFill>
                            <a:srgbClr val="000000"/>
                          </a:solidFill>
                          <a:effectLst/>
                          <a:latin typeface="+mj-lt"/>
                          <a:ea typeface="Times New Roman" panose="02020603050405020304" pitchFamily="18" charset="0"/>
                          <a:cs typeface="+mn-cs"/>
                        </a:rPr>
                        <a:t>Accessible</a:t>
                      </a:r>
                      <a:r>
                        <a:rPr lang="en-US" sz="3200" b="0" kern="1200" dirty="0">
                          <a:solidFill>
                            <a:srgbClr val="000000"/>
                          </a:solidFill>
                          <a:latin typeface="+mj-lt"/>
                          <a:ea typeface="Times New Roman" panose="02020603050405020304" pitchFamily="18" charset="0"/>
                          <a:cs typeface="+mn-cs"/>
                        </a:rPr>
                        <a:t> civic gathering places in libraries &amp; parks</a:t>
                      </a:r>
                    </a:p>
                  </a:txBody>
                  <a:tcPr/>
                </a:tc>
                <a:extLst>
                  <a:ext uri="{0D108BD9-81ED-4DB2-BD59-A6C34878D82A}">
                    <a16:rowId xmlns:a16="http://schemas.microsoft.com/office/drawing/2014/main" val="335275673"/>
                  </a:ext>
                </a:extLst>
              </a:tr>
              <a:tr h="1030231">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kern="1200" dirty="0">
                          <a:solidFill>
                            <a:srgbClr val="000000"/>
                          </a:solidFill>
                          <a:latin typeface="+mj-lt"/>
                          <a:ea typeface="Times New Roman" panose="02020603050405020304" pitchFamily="18" charset="0"/>
                          <a:cs typeface="+mn-cs"/>
                        </a:rPr>
                        <a:t>S</a:t>
                      </a:r>
                      <a:r>
                        <a:rPr lang="en-US" sz="3200" kern="1200" dirty="0">
                          <a:solidFill>
                            <a:srgbClr val="000000"/>
                          </a:solidFill>
                          <a:effectLst/>
                          <a:latin typeface="+mj-lt"/>
                          <a:ea typeface="Times New Roman" panose="02020603050405020304" pitchFamily="18" charset="0"/>
                          <a:cs typeface="+mn-cs"/>
                        </a:rPr>
                        <a:t>tronger schools</a:t>
                      </a:r>
                    </a:p>
                    <a:p>
                      <a:pPr marL="342900" indent="-342900">
                        <a:buFont typeface="Arial" panose="020B0604020202020204" pitchFamily="34" charset="0"/>
                        <a:buChar char="•"/>
                      </a:pPr>
                      <a:endParaRPr lang="en-US" sz="3200" dirty="0">
                        <a:latin typeface="+mj-lt"/>
                      </a:endParaRP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kern="1200" dirty="0">
                          <a:solidFill>
                            <a:srgbClr val="000000"/>
                          </a:solidFill>
                          <a:latin typeface="+mj-lt"/>
                          <a:ea typeface="Times New Roman" panose="02020603050405020304" pitchFamily="18" charset="0"/>
                          <a:cs typeface="+mn-cs"/>
                        </a:rPr>
                        <a:t>More responsive local governments, and</a:t>
                      </a:r>
                    </a:p>
                  </a:txBody>
                  <a:tcPr/>
                </a:tc>
                <a:extLst>
                  <a:ext uri="{0D108BD9-81ED-4DB2-BD59-A6C34878D82A}">
                    <a16:rowId xmlns:a16="http://schemas.microsoft.com/office/drawing/2014/main" val="2902252311"/>
                  </a:ext>
                </a:extLst>
              </a:tr>
              <a:tr h="1218266">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kern="1200" dirty="0">
                          <a:solidFill>
                            <a:srgbClr val="000000"/>
                          </a:solidFill>
                          <a:latin typeface="+mj-lt"/>
                          <a:ea typeface="Times New Roman" panose="02020603050405020304" pitchFamily="18" charset="0"/>
                          <a:cs typeface="+mn-cs"/>
                        </a:rPr>
                        <a:t>B</a:t>
                      </a:r>
                      <a:r>
                        <a:rPr lang="en-US" sz="3200" kern="1200" dirty="0">
                          <a:solidFill>
                            <a:srgbClr val="000000"/>
                          </a:solidFill>
                          <a:effectLst/>
                          <a:latin typeface="+mj-lt"/>
                          <a:ea typeface="Times New Roman" panose="02020603050405020304" pitchFamily="18" charset="0"/>
                          <a:cs typeface="+mn-cs"/>
                        </a:rPr>
                        <a:t>etter individual physical health</a:t>
                      </a:r>
                    </a:p>
                  </a:txBody>
                  <a:tcPr/>
                </a:tc>
                <a:tc>
                  <a:txBody>
                    <a:bodyPr/>
                    <a:lstStyle/>
                    <a:p>
                      <a:pPr marL="342900" indent="-342900">
                        <a:buFont typeface="Arial" panose="020B0604020202020204" pitchFamily="34" charset="0"/>
                        <a:buChar char="•"/>
                      </a:pPr>
                      <a:r>
                        <a:rPr lang="en-US" sz="3200" kern="1200" dirty="0">
                          <a:solidFill>
                            <a:srgbClr val="000000"/>
                          </a:solidFill>
                          <a:effectLst/>
                          <a:latin typeface="+mj-lt"/>
                          <a:ea typeface="Times New Roman" panose="02020603050405020304" pitchFamily="18" charset="0"/>
                          <a:cs typeface="+mn-cs"/>
                        </a:rPr>
                        <a:t>Their residents live longer healthier lives</a:t>
                      </a:r>
                      <a:endParaRPr lang="en-US" sz="3200" dirty="0">
                        <a:latin typeface="+mj-lt"/>
                      </a:endParaRPr>
                    </a:p>
                  </a:txBody>
                  <a:tcPr/>
                </a:tc>
                <a:extLst>
                  <a:ext uri="{0D108BD9-81ED-4DB2-BD59-A6C34878D82A}">
                    <a16:rowId xmlns:a16="http://schemas.microsoft.com/office/drawing/2014/main" val="2699220794"/>
                  </a:ext>
                </a:extLst>
              </a:tr>
            </a:tbl>
          </a:graphicData>
        </a:graphic>
      </p:graphicFrame>
      <p:pic>
        <p:nvPicPr>
          <p:cNvPr id="5" name="Picture 4" descr="A blurry image of a conference&#10;&#10;Description automatically generated">
            <a:extLst>
              <a:ext uri="{FF2B5EF4-FFF2-40B4-BE49-F238E27FC236}">
                <a16:creationId xmlns:a16="http://schemas.microsoft.com/office/drawing/2014/main" id="{D752C3CF-E075-703F-3D1C-1DD493D39C05}"/>
              </a:ext>
            </a:extLst>
          </p:cNvPr>
          <p:cNvPicPr>
            <a:picLocks noChangeAspect="1"/>
          </p:cNvPicPr>
          <p:nvPr/>
        </p:nvPicPr>
        <p:blipFill>
          <a:blip r:embed="rId3"/>
          <a:stretch>
            <a:fillRect/>
          </a:stretch>
        </p:blipFill>
        <p:spPr>
          <a:xfrm>
            <a:off x="9560336" y="0"/>
            <a:ext cx="2631664" cy="1757869"/>
          </a:xfrm>
          <a:prstGeom prst="rect">
            <a:avLst/>
          </a:prstGeom>
        </p:spPr>
      </p:pic>
    </p:spTree>
    <p:extLst>
      <p:ext uri="{BB962C8B-B14F-4D97-AF65-F5344CB8AC3E}">
        <p14:creationId xmlns:p14="http://schemas.microsoft.com/office/powerpoint/2010/main" val="4256094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4"/>
        <p:cNvGrpSpPr/>
        <p:nvPr/>
      </p:nvGrpSpPr>
      <p:grpSpPr>
        <a:xfrm>
          <a:off x="0" y="0"/>
          <a:ext cx="0" cy="0"/>
          <a:chOff x="0" y="0"/>
          <a:chExt cx="0" cy="0"/>
        </a:xfrm>
      </p:grpSpPr>
      <p:sp useBgFill="1">
        <p:nvSpPr>
          <p:cNvPr id="143" name="Rectangle 142">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Google Shape;135;p26"/>
          <p:cNvSpPr txBox="1">
            <a:spLocks noGrp="1"/>
          </p:cNvSpPr>
          <p:nvPr>
            <p:ph type="title"/>
          </p:nvPr>
        </p:nvSpPr>
        <p:spPr>
          <a:xfrm>
            <a:off x="630936" y="1044702"/>
            <a:ext cx="7809679" cy="1481328"/>
          </a:xfrm>
          <a:prstGeom prst="rect">
            <a:avLst/>
          </a:prstGeom>
        </p:spPr>
        <p:txBody>
          <a:bodyPr spcFirstLastPara="1" vert="horz" lIns="91440" tIns="45720" rIns="91440" bIns="45720" rtlCol="0" anchor="b" anchorCtr="0">
            <a:normAutofit fontScale="90000"/>
          </a:bodyPr>
          <a:lstStyle/>
          <a:p>
            <a:pPr>
              <a:spcBef>
                <a:spcPct val="0"/>
              </a:spcBef>
            </a:pPr>
            <a:br>
              <a:rPr lang="en-US" sz="3100" kern="1200" dirty="0">
                <a:solidFill>
                  <a:schemeClr val="tx1"/>
                </a:solidFill>
                <a:latin typeface="+mj-lt"/>
                <a:ea typeface="+mj-ea"/>
                <a:cs typeface="+mj-cs"/>
              </a:rPr>
            </a:br>
            <a:r>
              <a:rPr lang="en-US" b="1" kern="1200" dirty="0">
                <a:solidFill>
                  <a:schemeClr val="accent1">
                    <a:lumMod val="75000"/>
                  </a:schemeClr>
                </a:solidFill>
                <a:latin typeface="+mj-lt"/>
                <a:ea typeface="+mj-ea"/>
                <a:cs typeface="+mj-cs"/>
              </a:rPr>
              <a:t>Florida Civic Advance </a:t>
            </a:r>
            <a:br>
              <a:rPr lang="en-US" b="1" kern="1200" dirty="0">
                <a:solidFill>
                  <a:schemeClr val="accent1">
                    <a:lumMod val="75000"/>
                  </a:schemeClr>
                </a:solidFill>
                <a:latin typeface="+mj-lt"/>
                <a:ea typeface="+mj-ea"/>
                <a:cs typeface="+mj-cs"/>
              </a:rPr>
            </a:br>
            <a:r>
              <a:rPr lang="en-US" sz="3100" i="1" kern="1200" dirty="0">
                <a:solidFill>
                  <a:schemeClr val="accent1">
                    <a:lumMod val="75000"/>
                  </a:schemeClr>
                </a:solidFill>
                <a:latin typeface="+mj-lt"/>
                <a:ea typeface="+mj-ea"/>
                <a:cs typeface="+mj-cs"/>
              </a:rPr>
              <a:t>Advancing Civic Health in Florida’s Communities</a:t>
            </a:r>
            <a:br>
              <a:rPr lang="en-US" sz="3100" i="1" kern="1200" dirty="0">
                <a:solidFill>
                  <a:schemeClr val="tx1"/>
                </a:solidFill>
                <a:latin typeface="+mj-lt"/>
                <a:ea typeface="+mj-ea"/>
                <a:cs typeface="+mj-cs"/>
              </a:rPr>
            </a:br>
            <a:br>
              <a:rPr lang="en-US" sz="3100" i="1" kern="1200" dirty="0">
                <a:solidFill>
                  <a:schemeClr val="tx1"/>
                </a:solidFill>
                <a:latin typeface="+mj-lt"/>
                <a:ea typeface="+mj-ea"/>
                <a:cs typeface="+mj-cs"/>
              </a:rPr>
            </a:br>
            <a:r>
              <a:rPr lang="en-US" sz="4000" b="1" dirty="0">
                <a:solidFill>
                  <a:schemeClr val="accent1">
                    <a:lumMod val="75000"/>
                  </a:schemeClr>
                </a:solidFill>
                <a:latin typeface="+mj-lt"/>
              </a:rPr>
              <a:t>FLORIDA’S  CIVIC HEALTH CHALLENGE</a:t>
            </a:r>
            <a:br>
              <a:rPr lang="en-US" sz="4000" b="1" dirty="0">
                <a:latin typeface="+mj-lt"/>
              </a:rPr>
            </a:br>
            <a:br>
              <a:rPr lang="en-US" sz="1800" i="1" kern="1200" dirty="0">
                <a:solidFill>
                  <a:schemeClr val="tx1"/>
                </a:solidFill>
                <a:latin typeface="+mj-lt"/>
                <a:ea typeface="+mj-ea"/>
                <a:cs typeface="+mj-cs"/>
              </a:rPr>
            </a:br>
            <a:endParaRPr lang="en-US" sz="1800" b="1" kern="1200" dirty="0">
              <a:solidFill>
                <a:schemeClr val="tx1"/>
              </a:solidFill>
              <a:latin typeface="+mj-lt"/>
              <a:ea typeface="+mj-ea"/>
              <a:cs typeface="+mj-cs"/>
            </a:endParaRPr>
          </a:p>
        </p:txBody>
      </p:sp>
      <p:sp>
        <p:nvSpPr>
          <p:cNvPr id="145"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7DDF3F88-8797-182B-35CA-ED6C753669C3}"/>
              </a:ext>
            </a:extLst>
          </p:cNvPr>
          <p:cNvSpPr>
            <a:spLocks noGrp="1"/>
          </p:cNvSpPr>
          <p:nvPr>
            <p:ph type="body" idx="1"/>
          </p:nvPr>
        </p:nvSpPr>
        <p:spPr>
          <a:xfrm>
            <a:off x="630936" y="2740598"/>
            <a:ext cx="10117929" cy="3547872"/>
          </a:xfrm>
        </p:spPr>
        <p:txBody>
          <a:bodyPr vert="horz" lIns="91440" tIns="45720" rIns="91440" bIns="45720" rtlCol="0" anchor="t">
            <a:normAutofit/>
          </a:bodyPr>
          <a:lstStyle/>
          <a:p>
            <a:pPr marL="101598" indent="-228600">
              <a:buFont typeface="Arial" panose="020B0604020202020204" pitchFamily="34" charset="0"/>
              <a:buChar char="•"/>
            </a:pPr>
            <a:r>
              <a:rPr lang="en-US" b="1" dirty="0">
                <a:latin typeface="+mj-lt"/>
              </a:rPr>
              <a:t>Florida, the 3</a:t>
            </a:r>
            <a:r>
              <a:rPr lang="en-US" b="1" baseline="30000" dirty="0">
                <a:latin typeface="+mj-lt"/>
              </a:rPr>
              <a:t>rd</a:t>
            </a:r>
            <a:r>
              <a:rPr lang="en-US" b="1" dirty="0">
                <a:latin typeface="+mj-lt"/>
              </a:rPr>
              <a:t> largest state, ranks among the </a:t>
            </a:r>
            <a:r>
              <a:rPr lang="en-US" b="1" u="sng" dirty="0">
                <a:latin typeface="+mj-lt"/>
              </a:rPr>
              <a:t>lowest states </a:t>
            </a:r>
            <a:r>
              <a:rPr lang="en-US" b="1" dirty="0">
                <a:latin typeface="+mj-lt"/>
              </a:rPr>
              <a:t>in terms of civic health. We want to change that. </a:t>
            </a:r>
          </a:p>
          <a:p>
            <a:pPr indent="-228600">
              <a:buFont typeface="Arial" panose="020B0604020202020204" pitchFamily="34" charset="0"/>
              <a:buChar char="•"/>
            </a:pPr>
            <a:r>
              <a:rPr lang="en-US" dirty="0">
                <a:latin typeface="+mj-lt"/>
              </a:rPr>
              <a:t>50th in nation in volunteering among 50 states (2015)</a:t>
            </a:r>
          </a:p>
          <a:p>
            <a:pPr indent="-228600">
              <a:buFont typeface="Arial" panose="020B0604020202020204" pitchFamily="34" charset="0"/>
              <a:buChar char="•"/>
            </a:pPr>
            <a:r>
              <a:rPr lang="en-US" dirty="0">
                <a:latin typeface="+mj-lt"/>
              </a:rPr>
              <a:t>49th in belonging to a civic organization (2013)</a:t>
            </a:r>
          </a:p>
          <a:p>
            <a:pPr indent="-228600">
              <a:buFont typeface="Arial" panose="020B0604020202020204" pitchFamily="34" charset="0"/>
              <a:buChar char="•"/>
            </a:pPr>
            <a:r>
              <a:rPr lang="en-US" dirty="0">
                <a:latin typeface="+mj-lt"/>
              </a:rPr>
              <a:t>50th in donating to charity (2015) </a:t>
            </a:r>
          </a:p>
          <a:p>
            <a:pPr indent="-228600">
              <a:buFont typeface="Arial" panose="020B0604020202020204" pitchFamily="34" charset="0"/>
              <a:buChar char="•"/>
            </a:pPr>
            <a:r>
              <a:rPr lang="en-US" dirty="0">
                <a:latin typeface="+mj-lt"/>
              </a:rPr>
              <a:t>50th in helping neighbors fix a community problem (2015) and </a:t>
            </a:r>
          </a:p>
          <a:p>
            <a:pPr indent="-228600">
              <a:buFont typeface="Arial" panose="020B0604020202020204" pitchFamily="34" charset="0"/>
              <a:buChar char="•"/>
            </a:pPr>
            <a:r>
              <a:rPr lang="en-US" dirty="0">
                <a:latin typeface="+mj-lt"/>
              </a:rPr>
              <a:t>50th attending public meetings (2015) </a:t>
            </a:r>
          </a:p>
          <a:p>
            <a:pPr indent="-228600">
              <a:buFont typeface="Arial" panose="020B0604020202020204" pitchFamily="34" charset="0"/>
              <a:buChar char="•"/>
            </a:pPr>
            <a:endParaRPr lang="en-US" sz="1500" dirty="0"/>
          </a:p>
        </p:txBody>
      </p:sp>
      <p:sp>
        <p:nvSpPr>
          <p:cNvPr id="138" name="Google Shape;138;p26"/>
          <p:cNvSpPr txBox="1">
            <a:spLocks noGrp="1"/>
          </p:cNvSpPr>
          <p:nvPr>
            <p:ph type="sldNum" idx="12"/>
          </p:nvPr>
        </p:nvSpPr>
        <p:spPr>
          <a:xfrm>
            <a:off x="8610600" y="6356350"/>
            <a:ext cx="2743200" cy="365125"/>
          </a:xfrm>
          <a:prstGeom prst="rect">
            <a:avLst/>
          </a:prstGeom>
        </p:spPr>
        <p:txBody>
          <a:bodyPr spcFirstLastPara="1" vert="horz" lIns="91440" tIns="45720" rIns="91440" bIns="45720" rtlCol="0" anchor="ctr" anchorCtr="0">
            <a:normAutofit/>
          </a:bodyPr>
          <a:lstStyle/>
          <a:p>
            <a:pPr>
              <a:spcAft>
                <a:spcPts val="600"/>
              </a:spcAft>
            </a:pPr>
            <a:fld id="{00000000-1234-1234-1234-123412341234}" type="slidenum">
              <a:rPr lang="en-US">
                <a:solidFill>
                  <a:schemeClr val="tx1">
                    <a:tint val="75000"/>
                  </a:schemeClr>
                </a:solidFill>
              </a:rPr>
              <a:pPr>
                <a:spcAft>
                  <a:spcPts val="600"/>
                </a:spcAft>
              </a:pPr>
              <a:t>14</a:t>
            </a:fld>
            <a:endParaRPr lang="en-US">
              <a:solidFill>
                <a:schemeClr val="tx1">
                  <a:tint val="75000"/>
                </a:schemeClr>
              </a:solidFill>
            </a:endParaRPr>
          </a:p>
        </p:txBody>
      </p:sp>
      <p:pic>
        <p:nvPicPr>
          <p:cNvPr id="3" name="Picture 2" descr="A blurry image of a conference&#10;&#10;Description automatically generated">
            <a:extLst>
              <a:ext uri="{FF2B5EF4-FFF2-40B4-BE49-F238E27FC236}">
                <a16:creationId xmlns:a16="http://schemas.microsoft.com/office/drawing/2014/main" id="{1A2D73EF-10B0-E2C7-2D26-3A9CCA235540}"/>
              </a:ext>
            </a:extLst>
          </p:cNvPr>
          <p:cNvPicPr>
            <a:picLocks noChangeAspect="1"/>
          </p:cNvPicPr>
          <p:nvPr/>
        </p:nvPicPr>
        <p:blipFill>
          <a:blip r:embed="rId3"/>
          <a:stretch>
            <a:fillRect/>
          </a:stretch>
        </p:blipFill>
        <p:spPr>
          <a:xfrm>
            <a:off x="8936522" y="-3489"/>
            <a:ext cx="3255478" cy="2174557"/>
          </a:xfrm>
          <a:prstGeom prst="rect">
            <a:avLst/>
          </a:prstGeom>
        </p:spPr>
      </p:pic>
    </p:spTree>
    <p:extLst>
      <p:ext uri="{BB962C8B-B14F-4D97-AF65-F5344CB8AC3E}">
        <p14:creationId xmlns:p14="http://schemas.microsoft.com/office/powerpoint/2010/main" val="599837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title"/>
          </p:nvPr>
        </p:nvSpPr>
        <p:spPr>
          <a:xfrm>
            <a:off x="1227864" y="50897"/>
            <a:ext cx="10972800" cy="1143200"/>
          </a:xfrm>
          <a:prstGeom prst="rect">
            <a:avLst/>
          </a:prstGeom>
        </p:spPr>
        <p:txBody>
          <a:bodyPr spcFirstLastPara="1" vert="horz" wrap="square" lIns="121900" tIns="121900" rIns="121900" bIns="121900" rtlCol="0" anchor="ctr" anchorCtr="0">
            <a:noAutofit/>
          </a:bodyPr>
          <a:lstStyle/>
          <a:p>
            <a:pPr algn="ctr"/>
            <a:br>
              <a:rPr lang="en" sz="3600" dirty="0"/>
            </a:br>
            <a:r>
              <a:rPr lang="en" b="1" dirty="0">
                <a:solidFill>
                  <a:schemeClr val="accent1">
                    <a:lumMod val="75000"/>
                  </a:schemeClr>
                </a:solidFill>
              </a:rPr>
              <a:t>Florida Civic Advance </a:t>
            </a:r>
            <a:br>
              <a:rPr lang="en" b="1" dirty="0">
                <a:solidFill>
                  <a:schemeClr val="accent1">
                    <a:lumMod val="75000"/>
                  </a:schemeClr>
                </a:solidFill>
              </a:rPr>
            </a:br>
            <a:r>
              <a:rPr lang="en-US" sz="2800" i="1" dirty="0">
                <a:solidFill>
                  <a:schemeClr val="accent1">
                    <a:lumMod val="75000"/>
                  </a:schemeClr>
                </a:solidFill>
              </a:rPr>
              <a:t>Advancing Civic Health in Florida’s Communities</a:t>
            </a:r>
            <a:br>
              <a:rPr lang="en-US" i="1" dirty="0">
                <a:solidFill>
                  <a:schemeClr val="accent1">
                    <a:lumMod val="75000"/>
                  </a:schemeClr>
                </a:solidFill>
              </a:rPr>
            </a:br>
            <a:endParaRPr b="1" dirty="0">
              <a:solidFill>
                <a:schemeClr val="accent1">
                  <a:lumMod val="75000"/>
                </a:schemeClr>
              </a:solidFill>
            </a:endParaRPr>
          </a:p>
        </p:txBody>
      </p:sp>
      <p:sp>
        <p:nvSpPr>
          <p:cNvPr id="136" name="Google Shape;136;p26"/>
          <p:cNvSpPr txBox="1">
            <a:spLocks noGrp="1"/>
          </p:cNvSpPr>
          <p:nvPr>
            <p:ph type="body" idx="1"/>
          </p:nvPr>
        </p:nvSpPr>
        <p:spPr>
          <a:xfrm>
            <a:off x="424937" y="1017657"/>
            <a:ext cx="9936480" cy="4878831"/>
          </a:xfrm>
          <a:prstGeom prst="rect">
            <a:avLst/>
          </a:prstGeom>
        </p:spPr>
        <p:txBody>
          <a:bodyPr spcFirstLastPara="1" vert="horz" wrap="square" lIns="121900" tIns="121900" rIns="121900" bIns="121900" rtlCol="0" anchor="ctr" anchorCtr="0">
            <a:noAutofit/>
          </a:bodyPr>
          <a:lstStyle/>
          <a:p>
            <a:pPr marL="0" indent="0" algn="ctr">
              <a:buNone/>
            </a:pPr>
            <a:endParaRPr lang="en-US" sz="3600" b="1" dirty="0">
              <a:cs typeface="Calibri" panose="020F0502020204030204" pitchFamily="34" charset="0"/>
            </a:endParaRPr>
          </a:p>
          <a:p>
            <a:pPr marL="0" indent="0" algn="ctr">
              <a:buNone/>
            </a:pPr>
            <a:r>
              <a:rPr lang="en-US" sz="4000" b="1" dirty="0">
                <a:cs typeface="Calibri" panose="020F0502020204030204" pitchFamily="34" charset="0"/>
              </a:rPr>
              <a:t>   </a:t>
            </a:r>
            <a:endParaRPr lang="en-US" sz="4000" dirty="0">
              <a:cs typeface="Calibri" panose="020F0502020204030204" pitchFamily="34" charset="0"/>
            </a:endParaRPr>
          </a:p>
          <a:p>
            <a:pPr marL="0" indent="0" algn="ctr">
              <a:buNone/>
            </a:pPr>
            <a:r>
              <a:rPr lang="en-US" sz="4000" b="1" dirty="0">
                <a:cs typeface="Calibri" panose="020F0502020204030204" pitchFamily="34" charset="0"/>
              </a:rPr>
              <a:t>            </a:t>
            </a:r>
          </a:p>
          <a:p>
            <a:pPr marL="0" indent="0" algn="ctr">
              <a:buNone/>
            </a:pPr>
            <a:endParaRPr lang="en-US" sz="1400" b="1" dirty="0">
              <a:cs typeface="Calibri" panose="020F0502020204030204" pitchFamily="34" charset="0"/>
            </a:endParaRPr>
          </a:p>
          <a:p>
            <a:pPr marL="0" indent="0" algn="ctr">
              <a:buNone/>
            </a:pPr>
            <a:endParaRPr lang="en-US" sz="4000" b="1" dirty="0">
              <a:cs typeface="Calibri" panose="020F0502020204030204" pitchFamily="34" charset="0"/>
            </a:endParaRPr>
          </a:p>
          <a:p>
            <a:pPr marL="0" indent="0" algn="ctr">
              <a:buNone/>
            </a:pPr>
            <a:endParaRPr lang="en-US" sz="3200" b="1" i="1" dirty="0">
              <a:latin typeface="+mj-lt"/>
              <a:cs typeface="Calibri" panose="020F0502020204030204" pitchFamily="34" charset="0"/>
            </a:endParaRPr>
          </a:p>
        </p:txBody>
      </p:sp>
      <p:sp>
        <p:nvSpPr>
          <p:cNvPr id="138" name="Google Shape;138;p26"/>
          <p:cNvSpPr txBox="1">
            <a:spLocks noGrp="1"/>
          </p:cNvSpPr>
          <p:nvPr>
            <p:ph type="sldNum" idx="12"/>
          </p:nvPr>
        </p:nvSpPr>
        <p:spPr>
          <a:xfrm>
            <a:off x="5730200" y="6479803"/>
            <a:ext cx="731600" cy="378400"/>
          </a:xfrm>
          <a:prstGeom prst="rect">
            <a:avLst/>
          </a:prstGeom>
        </p:spPr>
        <p:txBody>
          <a:bodyPr spcFirstLastPara="1" vert="horz" wrap="square" lIns="121900" tIns="121900" rIns="121900" bIns="121900" rtlCol="0" anchor="t" anchorCtr="0">
            <a:noAutofit/>
          </a:bodyPr>
          <a:lstStyle/>
          <a:p>
            <a:pPr algn="ctr"/>
            <a:fld id="{00000000-1234-1234-1234-123412341234}" type="slidenum">
              <a:rPr lang="en"/>
              <a:pPr algn="ctr"/>
              <a:t>15</a:t>
            </a:fld>
            <a:endParaRPr dirty="0"/>
          </a:p>
        </p:txBody>
      </p:sp>
      <p:pic>
        <p:nvPicPr>
          <p:cNvPr id="4" name="Picture 3" descr="A blurry image of a conference&#10;&#10;Description automatically generated">
            <a:extLst>
              <a:ext uri="{FF2B5EF4-FFF2-40B4-BE49-F238E27FC236}">
                <a16:creationId xmlns:a16="http://schemas.microsoft.com/office/drawing/2014/main" id="{5AE41780-881A-ED22-D6BD-C422B734DFFF}"/>
              </a:ext>
            </a:extLst>
          </p:cNvPr>
          <p:cNvPicPr>
            <a:picLocks noChangeAspect="1"/>
          </p:cNvPicPr>
          <p:nvPr/>
        </p:nvPicPr>
        <p:blipFill>
          <a:blip r:embed="rId3"/>
          <a:stretch>
            <a:fillRect/>
          </a:stretch>
        </p:blipFill>
        <p:spPr>
          <a:xfrm>
            <a:off x="0" y="0"/>
            <a:ext cx="2631664" cy="1757869"/>
          </a:xfrm>
          <a:prstGeom prst="rect">
            <a:avLst/>
          </a:prstGeom>
        </p:spPr>
      </p:pic>
      <p:sp>
        <p:nvSpPr>
          <p:cNvPr id="5" name="TextBox 4">
            <a:extLst>
              <a:ext uri="{FF2B5EF4-FFF2-40B4-BE49-F238E27FC236}">
                <a16:creationId xmlns:a16="http://schemas.microsoft.com/office/drawing/2014/main" id="{AA777D90-3EE1-5FE3-89F4-A57C97463EBD}"/>
              </a:ext>
            </a:extLst>
          </p:cNvPr>
          <p:cNvSpPr txBox="1"/>
          <p:nvPr/>
        </p:nvSpPr>
        <p:spPr>
          <a:xfrm>
            <a:off x="3310664" y="1757869"/>
            <a:ext cx="8890000" cy="4708981"/>
          </a:xfrm>
          <a:prstGeom prst="rect">
            <a:avLst/>
          </a:prstGeom>
          <a:noFill/>
        </p:spPr>
        <p:txBody>
          <a:bodyPr wrap="square">
            <a:spAutoFit/>
          </a:bodyPr>
          <a:lstStyle/>
          <a:p>
            <a:pPr marL="101600" marR="304800" algn="l">
              <a:spcBef>
                <a:spcPts val="0"/>
              </a:spcBef>
              <a:spcAft>
                <a:spcPts val="0"/>
              </a:spcAft>
            </a:pPr>
            <a:r>
              <a:rPr lang="en-US" sz="3600" b="1" kern="0" dirty="0">
                <a:solidFill>
                  <a:srgbClr val="000000"/>
                </a:solidFill>
                <a:effectLst/>
                <a:latin typeface="Calibri Light" panose="020F0302020204030204" pitchFamily="34" charset="0"/>
                <a:ea typeface="Arial" panose="020B0604020202020204" pitchFamily="34" charset="0"/>
              </a:rPr>
              <a:t>Unders</a:t>
            </a:r>
            <a:r>
              <a:rPr lang="en-US" sz="3600" b="1" kern="0" dirty="0">
                <a:solidFill>
                  <a:srgbClr val="000000"/>
                </a:solidFill>
                <a:effectLst/>
                <a:latin typeface="+mj-lt"/>
                <a:ea typeface="Arial" panose="020B0604020202020204" pitchFamily="34" charset="0"/>
              </a:rPr>
              <a:t>tanding Civic Health - How to Measure It, Why It Matters, and How It Can Transform Democracy</a:t>
            </a:r>
            <a:r>
              <a:rPr lang="en-US" sz="3600" b="1" kern="0" dirty="0">
                <a:effectLst/>
                <a:latin typeface="+mj-lt"/>
                <a:ea typeface="Arial" panose="020B0604020202020204" pitchFamily="34" charset="0"/>
              </a:rPr>
              <a:t> </a:t>
            </a:r>
            <a:endParaRPr lang="en-US" sz="3200" b="1" kern="0" dirty="0">
              <a:effectLst/>
              <a:latin typeface="+mj-lt"/>
              <a:ea typeface="Arial" panose="020B0604020202020204" pitchFamily="34" charset="0"/>
            </a:endParaRPr>
          </a:p>
          <a:p>
            <a:pPr marL="101600" marR="304800" algn="l">
              <a:spcBef>
                <a:spcPts val="0"/>
              </a:spcBef>
              <a:spcAft>
                <a:spcPts val="0"/>
              </a:spcAft>
            </a:pPr>
            <a:r>
              <a:rPr lang="en-US" sz="3200" b="1" kern="0" dirty="0" err="1">
                <a:solidFill>
                  <a:srgbClr val="4472C4"/>
                </a:solidFill>
                <a:effectLst/>
                <a:latin typeface="+mj-lt"/>
                <a:ea typeface="Arial" panose="020B0604020202020204" pitchFamily="34" charset="0"/>
              </a:rPr>
              <a:t>Quixada</a:t>
            </a:r>
            <a:r>
              <a:rPr lang="en-US" sz="3200" b="1" kern="0" dirty="0">
                <a:solidFill>
                  <a:srgbClr val="4472C4"/>
                </a:solidFill>
                <a:effectLst/>
                <a:latin typeface="+mj-lt"/>
                <a:ea typeface="Arial" panose="020B0604020202020204" pitchFamily="34" charset="0"/>
              </a:rPr>
              <a:t> Moore-</a:t>
            </a:r>
            <a:r>
              <a:rPr lang="en-US" sz="3200" b="1" kern="0" dirty="0" err="1">
                <a:solidFill>
                  <a:srgbClr val="4472C4"/>
                </a:solidFill>
                <a:effectLst/>
                <a:latin typeface="+mj-lt"/>
                <a:ea typeface="Arial" panose="020B0604020202020204" pitchFamily="34" charset="0"/>
              </a:rPr>
              <a:t>Vissing</a:t>
            </a:r>
            <a:r>
              <a:rPr lang="en-US" sz="3200" b="0" kern="0" dirty="0">
                <a:solidFill>
                  <a:srgbClr val="000000"/>
                </a:solidFill>
                <a:effectLst/>
                <a:latin typeface="+mj-lt"/>
                <a:ea typeface="Arial" panose="020B0604020202020204" pitchFamily="34" charset="0"/>
              </a:rPr>
              <a:t>, PhD - President of Public Engagement Partners, Faculty Fellow, </a:t>
            </a:r>
            <a:r>
              <a:rPr lang="en-US" sz="3200" b="0" kern="0" dirty="0" err="1">
                <a:solidFill>
                  <a:srgbClr val="000000"/>
                </a:solidFill>
                <a:effectLst/>
                <a:latin typeface="+mj-lt"/>
                <a:ea typeface="Arial" panose="020B0604020202020204" pitchFamily="34" charset="0"/>
              </a:rPr>
              <a:t>Carsey</a:t>
            </a:r>
            <a:r>
              <a:rPr lang="en-US" sz="3200" b="0" kern="0" dirty="0">
                <a:solidFill>
                  <a:srgbClr val="000000"/>
                </a:solidFill>
                <a:effectLst/>
                <a:latin typeface="+mj-lt"/>
                <a:ea typeface="Arial" panose="020B0604020202020204" pitchFamily="34" charset="0"/>
              </a:rPr>
              <a:t> School of Public Policy at the University of New Hampshire</a:t>
            </a:r>
          </a:p>
          <a:p>
            <a:pPr marL="101600" marR="304800" algn="l">
              <a:spcBef>
                <a:spcPts val="0"/>
              </a:spcBef>
              <a:spcAft>
                <a:spcPts val="0"/>
              </a:spcAft>
            </a:pPr>
            <a:endParaRPr lang="en-US" sz="3200" b="0" kern="0" dirty="0">
              <a:solidFill>
                <a:srgbClr val="000000"/>
              </a:solidFill>
              <a:effectLst/>
              <a:latin typeface="+mj-lt"/>
              <a:ea typeface="Arial" panose="020B0604020202020204" pitchFamily="34" charset="0"/>
            </a:endParaRPr>
          </a:p>
          <a:p>
            <a:pPr marL="101600" marR="304800" algn="l">
              <a:spcBef>
                <a:spcPts val="0"/>
              </a:spcBef>
              <a:spcAft>
                <a:spcPts val="0"/>
              </a:spcAft>
            </a:pPr>
            <a:r>
              <a:rPr lang="en-US" sz="3200" b="1" kern="0" dirty="0">
                <a:solidFill>
                  <a:srgbClr val="000000"/>
                </a:solidFill>
                <a:latin typeface="+mj-lt"/>
                <a:ea typeface="Arial" panose="020B0604020202020204" pitchFamily="34" charset="0"/>
              </a:rPr>
              <a:t>Introduction</a:t>
            </a:r>
            <a:r>
              <a:rPr lang="en-US" sz="3200" kern="0" dirty="0">
                <a:solidFill>
                  <a:srgbClr val="000000"/>
                </a:solidFill>
                <a:latin typeface="+mj-lt"/>
                <a:ea typeface="Arial" panose="020B0604020202020204" pitchFamily="34" charset="0"/>
              </a:rPr>
              <a:t>: </a:t>
            </a:r>
            <a:r>
              <a:rPr lang="en-US" sz="3200" b="1" kern="0" dirty="0">
                <a:solidFill>
                  <a:schemeClr val="tx2"/>
                </a:solidFill>
                <a:latin typeface="+mj-lt"/>
                <a:ea typeface="Arial" panose="020B0604020202020204" pitchFamily="34" charset="0"/>
              </a:rPr>
              <a:t>Ashley Dietz, FCA Board </a:t>
            </a:r>
            <a:r>
              <a:rPr lang="en-US" sz="3200" b="1" kern="0" dirty="0" err="1">
                <a:solidFill>
                  <a:schemeClr val="tx2"/>
                </a:solidFill>
                <a:latin typeface="+mj-lt"/>
                <a:ea typeface="Arial" panose="020B0604020202020204" pitchFamily="34" charset="0"/>
              </a:rPr>
              <a:t>Membe</a:t>
            </a:r>
            <a:endParaRPr lang="en-US" sz="3200" b="1" kern="0" dirty="0">
              <a:solidFill>
                <a:schemeClr val="tx2"/>
              </a:solidFill>
              <a:effectLst/>
              <a:latin typeface="+mj-lt"/>
              <a:ea typeface="Arial" panose="020B0604020202020204" pitchFamily="34" charset="0"/>
            </a:endParaRPr>
          </a:p>
        </p:txBody>
      </p:sp>
      <p:sp>
        <p:nvSpPr>
          <p:cNvPr id="6" name="Rectangle 2">
            <a:extLst>
              <a:ext uri="{FF2B5EF4-FFF2-40B4-BE49-F238E27FC236}">
                <a16:creationId xmlns:a16="http://schemas.microsoft.com/office/drawing/2014/main" id="{7DA2D32D-D741-85F1-B8FC-5596F0F52B1A}"/>
              </a:ext>
            </a:extLst>
          </p:cNvPr>
          <p:cNvSpPr>
            <a:spLocks noChangeArrowheads="1"/>
          </p:cNvSpPr>
          <p:nvPr/>
        </p:nvSpPr>
        <p:spPr bwMode="auto">
          <a:xfrm>
            <a:off x="641350" y="2425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187" descr="Quixada Moore-Vissing">
            <a:extLst>
              <a:ext uri="{FF2B5EF4-FFF2-40B4-BE49-F238E27FC236}">
                <a16:creationId xmlns:a16="http://schemas.microsoft.com/office/drawing/2014/main" id="{FE5E712A-8298-3F8D-8AB5-80DF9A2FF16C}"/>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 y="1784351"/>
            <a:ext cx="3016234" cy="30162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erson smiling at camera&#10;&#10;Description automatically generated">
            <a:extLst>
              <a:ext uri="{FF2B5EF4-FFF2-40B4-BE49-F238E27FC236}">
                <a16:creationId xmlns:a16="http://schemas.microsoft.com/office/drawing/2014/main" id="{9CF1B093-32C3-F11B-3352-656E58176B11}"/>
              </a:ext>
            </a:extLst>
          </p:cNvPr>
          <p:cNvPicPr>
            <a:picLocks noChangeAspect="1"/>
          </p:cNvPicPr>
          <p:nvPr/>
        </p:nvPicPr>
        <p:blipFill>
          <a:blip r:embed="rId6"/>
          <a:stretch>
            <a:fillRect/>
          </a:stretch>
        </p:blipFill>
        <p:spPr>
          <a:xfrm>
            <a:off x="1369179" y="5090625"/>
            <a:ext cx="1697299" cy="1716478"/>
          </a:xfrm>
          <a:prstGeom prst="rect">
            <a:avLst/>
          </a:prstGeom>
        </p:spPr>
      </p:pic>
    </p:spTree>
    <p:extLst>
      <p:ext uri="{BB962C8B-B14F-4D97-AF65-F5344CB8AC3E}">
        <p14:creationId xmlns:p14="http://schemas.microsoft.com/office/powerpoint/2010/main" val="1260512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title"/>
          </p:nvPr>
        </p:nvSpPr>
        <p:spPr>
          <a:xfrm>
            <a:off x="1227864" y="50897"/>
            <a:ext cx="10972800" cy="1143200"/>
          </a:xfrm>
          <a:prstGeom prst="rect">
            <a:avLst/>
          </a:prstGeom>
        </p:spPr>
        <p:txBody>
          <a:bodyPr spcFirstLastPara="1" vert="horz" wrap="square" lIns="121900" tIns="121900" rIns="121900" bIns="121900" rtlCol="0" anchor="ctr" anchorCtr="0">
            <a:noAutofit/>
          </a:bodyPr>
          <a:lstStyle/>
          <a:p>
            <a:pPr algn="ctr"/>
            <a:br>
              <a:rPr lang="en" sz="3600" dirty="0"/>
            </a:br>
            <a:r>
              <a:rPr lang="en" b="1" dirty="0">
                <a:solidFill>
                  <a:schemeClr val="accent1">
                    <a:lumMod val="75000"/>
                  </a:schemeClr>
                </a:solidFill>
              </a:rPr>
              <a:t>Florida Civic Advance </a:t>
            </a:r>
            <a:br>
              <a:rPr lang="en" b="1" dirty="0">
                <a:solidFill>
                  <a:schemeClr val="accent1">
                    <a:lumMod val="75000"/>
                  </a:schemeClr>
                </a:solidFill>
              </a:rPr>
            </a:br>
            <a:r>
              <a:rPr lang="en-US" sz="2800" i="1" dirty="0">
                <a:solidFill>
                  <a:schemeClr val="accent1">
                    <a:lumMod val="75000"/>
                  </a:schemeClr>
                </a:solidFill>
              </a:rPr>
              <a:t>Advancing Civic Health in Florida’s Communities</a:t>
            </a:r>
            <a:br>
              <a:rPr lang="en-US" i="1" dirty="0">
                <a:solidFill>
                  <a:schemeClr val="accent1">
                    <a:lumMod val="75000"/>
                  </a:schemeClr>
                </a:solidFill>
              </a:rPr>
            </a:br>
            <a:endParaRPr b="1" dirty="0">
              <a:solidFill>
                <a:schemeClr val="accent1">
                  <a:lumMod val="75000"/>
                </a:schemeClr>
              </a:solidFill>
            </a:endParaRPr>
          </a:p>
        </p:txBody>
      </p:sp>
      <p:sp>
        <p:nvSpPr>
          <p:cNvPr id="136" name="Google Shape;136;p26"/>
          <p:cNvSpPr txBox="1">
            <a:spLocks noGrp="1"/>
          </p:cNvSpPr>
          <p:nvPr>
            <p:ph type="body" idx="1"/>
          </p:nvPr>
        </p:nvSpPr>
        <p:spPr>
          <a:xfrm>
            <a:off x="424936" y="1017657"/>
            <a:ext cx="10539199" cy="4878831"/>
          </a:xfrm>
          <a:prstGeom prst="rect">
            <a:avLst/>
          </a:prstGeom>
        </p:spPr>
        <p:txBody>
          <a:bodyPr spcFirstLastPara="1" vert="horz" wrap="square" lIns="121900" tIns="121900" rIns="121900" bIns="121900" rtlCol="0" anchor="ctr" anchorCtr="0">
            <a:noAutofit/>
          </a:bodyPr>
          <a:lstStyle/>
          <a:p>
            <a:pPr marL="0" indent="0" algn="ctr">
              <a:buNone/>
            </a:pPr>
            <a:endParaRPr lang="en-US" sz="3600" b="1" dirty="0">
              <a:cs typeface="Calibri" panose="020F0502020204030204" pitchFamily="34" charset="0"/>
            </a:endParaRPr>
          </a:p>
          <a:p>
            <a:pPr marL="0" indent="0" algn="ctr">
              <a:buNone/>
            </a:pPr>
            <a:r>
              <a:rPr lang="en-US" sz="4000" b="1" dirty="0">
                <a:cs typeface="Calibri" panose="020F0502020204030204" pitchFamily="34" charset="0"/>
              </a:rPr>
              <a:t>   </a:t>
            </a:r>
            <a:endParaRPr lang="en-US" sz="4000" dirty="0">
              <a:cs typeface="Calibri" panose="020F0502020204030204" pitchFamily="34" charset="0"/>
            </a:endParaRPr>
          </a:p>
          <a:p>
            <a:pPr marL="0" indent="0" algn="ctr">
              <a:buNone/>
            </a:pPr>
            <a:r>
              <a:rPr lang="en-US" sz="4000" b="1" dirty="0">
                <a:cs typeface="Calibri" panose="020F0502020204030204" pitchFamily="34" charset="0"/>
              </a:rPr>
              <a:t>            </a:t>
            </a:r>
          </a:p>
          <a:p>
            <a:pPr marL="0" indent="0" algn="ctr">
              <a:buNone/>
            </a:pPr>
            <a:endParaRPr lang="en-US" sz="1400" b="1" dirty="0">
              <a:cs typeface="Calibri" panose="020F0502020204030204" pitchFamily="34" charset="0"/>
            </a:endParaRPr>
          </a:p>
          <a:p>
            <a:pPr marL="0" indent="0" algn="ctr">
              <a:buNone/>
            </a:pPr>
            <a:endParaRPr lang="en-US" sz="4000" b="1" dirty="0">
              <a:cs typeface="Calibri" panose="020F0502020204030204" pitchFamily="34" charset="0"/>
            </a:endParaRPr>
          </a:p>
          <a:p>
            <a:pPr marL="0" indent="0" algn="ctr">
              <a:buNone/>
            </a:pPr>
            <a:endParaRPr lang="en-US" sz="3200" b="1" i="1" dirty="0">
              <a:latin typeface="+mj-lt"/>
              <a:cs typeface="Calibri" panose="020F0502020204030204" pitchFamily="34" charset="0"/>
            </a:endParaRPr>
          </a:p>
        </p:txBody>
      </p:sp>
      <p:sp>
        <p:nvSpPr>
          <p:cNvPr id="138" name="Google Shape;138;p26"/>
          <p:cNvSpPr txBox="1">
            <a:spLocks noGrp="1"/>
          </p:cNvSpPr>
          <p:nvPr>
            <p:ph type="sldNum" idx="12"/>
          </p:nvPr>
        </p:nvSpPr>
        <p:spPr>
          <a:xfrm>
            <a:off x="5730200" y="6479803"/>
            <a:ext cx="731600" cy="378400"/>
          </a:xfrm>
          <a:prstGeom prst="rect">
            <a:avLst/>
          </a:prstGeom>
        </p:spPr>
        <p:txBody>
          <a:bodyPr spcFirstLastPara="1" vert="horz" wrap="square" lIns="121900" tIns="121900" rIns="121900" bIns="121900" rtlCol="0" anchor="t" anchorCtr="0">
            <a:noAutofit/>
          </a:bodyPr>
          <a:lstStyle/>
          <a:p>
            <a:pPr algn="ctr"/>
            <a:fld id="{00000000-1234-1234-1234-123412341234}" type="slidenum">
              <a:rPr lang="en"/>
              <a:pPr algn="ctr"/>
              <a:t>16</a:t>
            </a:fld>
            <a:endParaRPr dirty="0"/>
          </a:p>
        </p:txBody>
      </p:sp>
      <p:pic>
        <p:nvPicPr>
          <p:cNvPr id="4" name="Picture 3" descr="A blurry image of a conference&#10;&#10;Description automatically generated">
            <a:extLst>
              <a:ext uri="{FF2B5EF4-FFF2-40B4-BE49-F238E27FC236}">
                <a16:creationId xmlns:a16="http://schemas.microsoft.com/office/drawing/2014/main" id="{5AE41780-881A-ED22-D6BD-C422B734DFFF}"/>
              </a:ext>
            </a:extLst>
          </p:cNvPr>
          <p:cNvPicPr>
            <a:picLocks noChangeAspect="1"/>
          </p:cNvPicPr>
          <p:nvPr/>
        </p:nvPicPr>
        <p:blipFill>
          <a:blip r:embed="rId3"/>
          <a:stretch>
            <a:fillRect/>
          </a:stretch>
        </p:blipFill>
        <p:spPr>
          <a:xfrm>
            <a:off x="0" y="0"/>
            <a:ext cx="2631664" cy="1757869"/>
          </a:xfrm>
          <a:prstGeom prst="rect">
            <a:avLst/>
          </a:prstGeom>
        </p:spPr>
      </p:pic>
      <p:sp>
        <p:nvSpPr>
          <p:cNvPr id="6" name="Rectangle 2">
            <a:extLst>
              <a:ext uri="{FF2B5EF4-FFF2-40B4-BE49-F238E27FC236}">
                <a16:creationId xmlns:a16="http://schemas.microsoft.com/office/drawing/2014/main" id="{7DA2D32D-D741-85F1-B8FC-5596F0F52B1A}"/>
              </a:ext>
            </a:extLst>
          </p:cNvPr>
          <p:cNvSpPr>
            <a:spLocks noChangeArrowheads="1"/>
          </p:cNvSpPr>
          <p:nvPr/>
        </p:nvSpPr>
        <p:spPr bwMode="auto">
          <a:xfrm>
            <a:off x="641350" y="2425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a:extLst>
              <a:ext uri="{FF2B5EF4-FFF2-40B4-BE49-F238E27FC236}">
                <a16:creationId xmlns:a16="http://schemas.microsoft.com/office/drawing/2014/main" id="{47C9DA0C-E150-5304-ECC2-EC3237B0D54C}"/>
              </a:ext>
            </a:extLst>
          </p:cNvPr>
          <p:cNvSpPr>
            <a:spLocks noChangeArrowheads="1"/>
          </p:cNvSpPr>
          <p:nvPr/>
        </p:nvSpPr>
        <p:spPr bwMode="auto">
          <a:xfrm>
            <a:off x="839983" y="26667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TextBox 2">
            <a:extLst>
              <a:ext uri="{FF2B5EF4-FFF2-40B4-BE49-F238E27FC236}">
                <a16:creationId xmlns:a16="http://schemas.microsoft.com/office/drawing/2014/main" id="{CFAF13E3-C255-5223-FA87-4A7F982A30EB}"/>
              </a:ext>
            </a:extLst>
          </p:cNvPr>
          <p:cNvSpPr txBox="1"/>
          <p:nvPr/>
        </p:nvSpPr>
        <p:spPr>
          <a:xfrm>
            <a:off x="2701046" y="2041512"/>
            <a:ext cx="8890000" cy="4154984"/>
          </a:xfrm>
          <a:prstGeom prst="rect">
            <a:avLst/>
          </a:prstGeom>
          <a:noFill/>
        </p:spPr>
        <p:txBody>
          <a:bodyPr wrap="square">
            <a:spAutoFit/>
          </a:bodyPr>
          <a:lstStyle/>
          <a:p>
            <a:pPr marL="101600" marR="304800" algn="l">
              <a:spcBef>
                <a:spcPts val="0"/>
              </a:spcBef>
              <a:spcAft>
                <a:spcPts val="0"/>
              </a:spcAft>
            </a:pPr>
            <a:r>
              <a:rPr lang="en-US" sz="3600" b="1" kern="0" dirty="0">
                <a:effectLst/>
                <a:latin typeface="+mj-lt"/>
                <a:ea typeface="Times New Roman" panose="02020603050405020304" pitchFamily="18" charset="0"/>
              </a:rPr>
              <a:t>Equity in Measurements of Civic Health and Infrastructure</a:t>
            </a:r>
            <a:r>
              <a:rPr lang="en-US" sz="3600" b="1" dirty="0">
                <a:effectLst/>
                <a:latin typeface="+mj-lt"/>
              </a:rPr>
              <a:t> </a:t>
            </a:r>
          </a:p>
          <a:p>
            <a:pPr marL="101600" marR="304800" algn="l">
              <a:spcBef>
                <a:spcPts val="0"/>
              </a:spcBef>
              <a:spcAft>
                <a:spcPts val="0"/>
              </a:spcAft>
            </a:pPr>
            <a:endParaRPr lang="en-US" sz="3200" b="1" dirty="0">
              <a:effectLst/>
              <a:latin typeface="+mj-lt"/>
              <a:ea typeface="Times New Roman" panose="02020603050405020304" pitchFamily="18" charset="0"/>
            </a:endParaRPr>
          </a:p>
          <a:p>
            <a:pPr marL="101600" marR="304800" algn="l">
              <a:spcBef>
                <a:spcPts val="0"/>
              </a:spcBef>
              <a:spcAft>
                <a:spcPts val="0"/>
              </a:spcAft>
            </a:pPr>
            <a:r>
              <a:rPr lang="en-US" sz="3200" b="1" dirty="0">
                <a:solidFill>
                  <a:srgbClr val="1F497D"/>
                </a:solidFill>
                <a:effectLst/>
                <a:latin typeface="+mj-lt"/>
                <a:ea typeface="Times New Roman" panose="02020603050405020304" pitchFamily="18" charset="0"/>
              </a:rPr>
              <a:t>Joseph K. </a:t>
            </a:r>
            <a:r>
              <a:rPr lang="en-US" sz="3200" b="1" dirty="0" err="1">
                <a:solidFill>
                  <a:srgbClr val="1F497D"/>
                </a:solidFill>
                <a:effectLst/>
                <a:latin typeface="+mj-lt"/>
                <a:ea typeface="Times New Roman" panose="02020603050405020304" pitchFamily="18" charset="0"/>
              </a:rPr>
              <a:t>Hoereth</a:t>
            </a:r>
            <a:r>
              <a:rPr lang="en-US" sz="3200" b="1" dirty="0">
                <a:solidFill>
                  <a:srgbClr val="1F497D"/>
                </a:solidFill>
                <a:effectLst/>
                <a:latin typeface="+mj-lt"/>
                <a:ea typeface="Times New Roman" panose="02020603050405020304" pitchFamily="18" charset="0"/>
              </a:rPr>
              <a:t>, </a:t>
            </a:r>
            <a:r>
              <a:rPr lang="en-US" sz="3200" dirty="0">
                <a:effectLst/>
                <a:latin typeface="+mj-lt"/>
                <a:ea typeface="Times New Roman" panose="02020603050405020304" pitchFamily="18" charset="0"/>
              </a:rPr>
              <a:t>PhD, has served as Director, Institute for Policy and Civic Engagement (IPCE), University of Illinois, Chicago, </a:t>
            </a:r>
          </a:p>
          <a:p>
            <a:pPr marL="101600" marR="304800" algn="l">
              <a:spcBef>
                <a:spcPts val="0"/>
              </a:spcBef>
              <a:spcAft>
                <a:spcPts val="0"/>
              </a:spcAft>
            </a:pPr>
            <a:endParaRPr lang="en-US" sz="3200" b="1" kern="0" dirty="0">
              <a:latin typeface="+mj-lt"/>
              <a:ea typeface="Arial" panose="020B0604020202020204" pitchFamily="34" charset="0"/>
            </a:endParaRPr>
          </a:p>
          <a:p>
            <a:pPr marL="101600" marR="304800" algn="l">
              <a:spcBef>
                <a:spcPts val="0"/>
              </a:spcBef>
              <a:spcAft>
                <a:spcPts val="0"/>
              </a:spcAft>
            </a:pPr>
            <a:r>
              <a:rPr lang="en-US" sz="3200" b="1" kern="0" dirty="0">
                <a:latin typeface="+mj-lt"/>
                <a:ea typeface="Arial" panose="020B0604020202020204" pitchFamily="34" charset="0"/>
              </a:rPr>
              <a:t>Introduction: Tim Dutton, FCA Board Member</a:t>
            </a:r>
          </a:p>
        </p:txBody>
      </p:sp>
      <p:pic>
        <p:nvPicPr>
          <p:cNvPr id="7" name="Picture 6" descr="A person in a suit&#10;&#10;Description automatically generated">
            <a:extLst>
              <a:ext uri="{FF2B5EF4-FFF2-40B4-BE49-F238E27FC236}">
                <a16:creationId xmlns:a16="http://schemas.microsoft.com/office/drawing/2014/main" id="{1997DDAD-FD2B-D980-4E5F-3622F5EE1F18}"/>
              </a:ext>
            </a:extLst>
          </p:cNvPr>
          <p:cNvPicPr>
            <a:picLocks noChangeAspect="1"/>
          </p:cNvPicPr>
          <p:nvPr/>
        </p:nvPicPr>
        <p:blipFill>
          <a:blip r:embed="rId4"/>
          <a:stretch>
            <a:fillRect/>
          </a:stretch>
        </p:blipFill>
        <p:spPr>
          <a:xfrm>
            <a:off x="388831" y="2237056"/>
            <a:ext cx="2299441" cy="2258743"/>
          </a:xfrm>
          <a:prstGeom prst="rect">
            <a:avLst/>
          </a:prstGeom>
        </p:spPr>
      </p:pic>
      <p:pic>
        <p:nvPicPr>
          <p:cNvPr id="13" name="Picture 12" descr="A person in a suit and tie&#10;&#10;Description automatically generated">
            <a:extLst>
              <a:ext uri="{FF2B5EF4-FFF2-40B4-BE49-F238E27FC236}">
                <a16:creationId xmlns:a16="http://schemas.microsoft.com/office/drawing/2014/main" id="{22BB7488-DEC4-709A-4C00-FF22A7EA46EF}"/>
              </a:ext>
            </a:extLst>
          </p:cNvPr>
          <p:cNvPicPr>
            <a:picLocks noChangeAspect="1"/>
          </p:cNvPicPr>
          <p:nvPr/>
        </p:nvPicPr>
        <p:blipFill>
          <a:blip r:embed="rId5"/>
          <a:stretch>
            <a:fillRect/>
          </a:stretch>
        </p:blipFill>
        <p:spPr>
          <a:xfrm>
            <a:off x="1041400" y="4855777"/>
            <a:ext cx="1782054" cy="1751505"/>
          </a:xfrm>
          <a:prstGeom prst="rect">
            <a:avLst/>
          </a:prstGeom>
        </p:spPr>
      </p:pic>
    </p:spTree>
    <p:extLst>
      <p:ext uri="{BB962C8B-B14F-4D97-AF65-F5344CB8AC3E}">
        <p14:creationId xmlns:p14="http://schemas.microsoft.com/office/powerpoint/2010/main" val="1597842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title"/>
          </p:nvPr>
        </p:nvSpPr>
        <p:spPr>
          <a:xfrm>
            <a:off x="1227864" y="50897"/>
            <a:ext cx="10972800" cy="1143200"/>
          </a:xfrm>
          <a:prstGeom prst="rect">
            <a:avLst/>
          </a:prstGeom>
        </p:spPr>
        <p:txBody>
          <a:bodyPr spcFirstLastPara="1" vert="horz" wrap="square" lIns="121900" tIns="121900" rIns="121900" bIns="121900" rtlCol="0" anchor="ctr" anchorCtr="0">
            <a:noAutofit/>
          </a:bodyPr>
          <a:lstStyle/>
          <a:p>
            <a:pPr algn="ctr"/>
            <a:br>
              <a:rPr lang="en" sz="3600" dirty="0"/>
            </a:br>
            <a:r>
              <a:rPr lang="en" b="1" dirty="0">
                <a:solidFill>
                  <a:schemeClr val="accent1">
                    <a:lumMod val="75000"/>
                  </a:schemeClr>
                </a:solidFill>
              </a:rPr>
              <a:t>Florida Civic Advance </a:t>
            </a:r>
            <a:br>
              <a:rPr lang="en" b="1" dirty="0">
                <a:solidFill>
                  <a:schemeClr val="accent1">
                    <a:lumMod val="75000"/>
                  </a:schemeClr>
                </a:solidFill>
              </a:rPr>
            </a:br>
            <a:r>
              <a:rPr lang="en-US" sz="2800" i="1" dirty="0">
                <a:solidFill>
                  <a:schemeClr val="accent1">
                    <a:lumMod val="75000"/>
                  </a:schemeClr>
                </a:solidFill>
              </a:rPr>
              <a:t>Advancing Civic Health in Florida’s Communities</a:t>
            </a:r>
            <a:br>
              <a:rPr lang="en-US" i="1" dirty="0">
                <a:solidFill>
                  <a:schemeClr val="accent1">
                    <a:lumMod val="75000"/>
                  </a:schemeClr>
                </a:solidFill>
              </a:rPr>
            </a:br>
            <a:endParaRPr b="1" dirty="0">
              <a:solidFill>
                <a:schemeClr val="accent1">
                  <a:lumMod val="75000"/>
                </a:schemeClr>
              </a:solidFill>
            </a:endParaRPr>
          </a:p>
        </p:txBody>
      </p:sp>
      <p:sp>
        <p:nvSpPr>
          <p:cNvPr id="136" name="Google Shape;136;p26"/>
          <p:cNvSpPr txBox="1">
            <a:spLocks noGrp="1"/>
          </p:cNvSpPr>
          <p:nvPr>
            <p:ph type="body" idx="1"/>
          </p:nvPr>
        </p:nvSpPr>
        <p:spPr>
          <a:xfrm>
            <a:off x="424936" y="1017657"/>
            <a:ext cx="10539199" cy="4878831"/>
          </a:xfrm>
          <a:prstGeom prst="rect">
            <a:avLst/>
          </a:prstGeom>
        </p:spPr>
        <p:txBody>
          <a:bodyPr spcFirstLastPara="1" vert="horz" wrap="square" lIns="121900" tIns="121900" rIns="121900" bIns="121900" rtlCol="0" anchor="ctr" anchorCtr="0">
            <a:noAutofit/>
          </a:bodyPr>
          <a:lstStyle/>
          <a:p>
            <a:pPr marL="0" indent="0" algn="ctr">
              <a:buNone/>
            </a:pPr>
            <a:endParaRPr lang="en-US" sz="3600" b="1" dirty="0">
              <a:cs typeface="Calibri" panose="020F0502020204030204" pitchFamily="34" charset="0"/>
            </a:endParaRPr>
          </a:p>
          <a:p>
            <a:pPr marL="0" indent="0" algn="ctr">
              <a:buNone/>
            </a:pPr>
            <a:r>
              <a:rPr lang="en-US" sz="4000" b="1" dirty="0">
                <a:cs typeface="Calibri" panose="020F0502020204030204" pitchFamily="34" charset="0"/>
              </a:rPr>
              <a:t>   </a:t>
            </a:r>
            <a:endParaRPr lang="en-US" sz="4000" dirty="0">
              <a:cs typeface="Calibri" panose="020F0502020204030204" pitchFamily="34" charset="0"/>
            </a:endParaRPr>
          </a:p>
          <a:p>
            <a:pPr marL="0" indent="0" algn="ctr">
              <a:buNone/>
            </a:pPr>
            <a:r>
              <a:rPr lang="en-US" sz="4000" b="1" dirty="0">
                <a:cs typeface="Calibri" panose="020F0502020204030204" pitchFamily="34" charset="0"/>
              </a:rPr>
              <a:t>            </a:t>
            </a:r>
          </a:p>
          <a:p>
            <a:pPr marL="0" indent="0" algn="ctr">
              <a:buNone/>
            </a:pPr>
            <a:endParaRPr lang="en-US" sz="1400" b="1" dirty="0">
              <a:cs typeface="Calibri" panose="020F0502020204030204" pitchFamily="34" charset="0"/>
            </a:endParaRPr>
          </a:p>
          <a:p>
            <a:pPr marL="0" indent="0" algn="ctr">
              <a:buNone/>
            </a:pPr>
            <a:endParaRPr lang="en-US" sz="4000" b="1" dirty="0">
              <a:cs typeface="Calibri" panose="020F0502020204030204" pitchFamily="34" charset="0"/>
            </a:endParaRPr>
          </a:p>
          <a:p>
            <a:pPr marL="0" indent="0" algn="ctr">
              <a:buNone/>
            </a:pPr>
            <a:endParaRPr lang="en-US" sz="3200" b="1" i="1" dirty="0">
              <a:latin typeface="+mj-lt"/>
              <a:cs typeface="Calibri" panose="020F0502020204030204" pitchFamily="34" charset="0"/>
            </a:endParaRPr>
          </a:p>
        </p:txBody>
      </p:sp>
      <p:sp>
        <p:nvSpPr>
          <p:cNvPr id="138" name="Google Shape;138;p26"/>
          <p:cNvSpPr txBox="1">
            <a:spLocks noGrp="1"/>
          </p:cNvSpPr>
          <p:nvPr>
            <p:ph type="sldNum" idx="12"/>
          </p:nvPr>
        </p:nvSpPr>
        <p:spPr>
          <a:xfrm>
            <a:off x="5730200" y="6479803"/>
            <a:ext cx="731600" cy="378400"/>
          </a:xfrm>
          <a:prstGeom prst="rect">
            <a:avLst/>
          </a:prstGeom>
        </p:spPr>
        <p:txBody>
          <a:bodyPr spcFirstLastPara="1" vert="horz" wrap="square" lIns="121900" tIns="121900" rIns="121900" bIns="121900" rtlCol="0" anchor="t" anchorCtr="0">
            <a:noAutofit/>
          </a:bodyPr>
          <a:lstStyle/>
          <a:p>
            <a:pPr algn="ctr"/>
            <a:fld id="{00000000-1234-1234-1234-123412341234}" type="slidenum">
              <a:rPr lang="en"/>
              <a:pPr algn="ctr"/>
              <a:t>17</a:t>
            </a:fld>
            <a:endParaRPr dirty="0"/>
          </a:p>
        </p:txBody>
      </p:sp>
      <p:pic>
        <p:nvPicPr>
          <p:cNvPr id="4" name="Picture 3" descr="A blurry image of a conference&#10;&#10;Description automatically generated">
            <a:extLst>
              <a:ext uri="{FF2B5EF4-FFF2-40B4-BE49-F238E27FC236}">
                <a16:creationId xmlns:a16="http://schemas.microsoft.com/office/drawing/2014/main" id="{5AE41780-881A-ED22-D6BD-C422B734DFFF}"/>
              </a:ext>
            </a:extLst>
          </p:cNvPr>
          <p:cNvPicPr>
            <a:picLocks noChangeAspect="1"/>
          </p:cNvPicPr>
          <p:nvPr/>
        </p:nvPicPr>
        <p:blipFill>
          <a:blip r:embed="rId3"/>
          <a:stretch>
            <a:fillRect/>
          </a:stretch>
        </p:blipFill>
        <p:spPr>
          <a:xfrm>
            <a:off x="0" y="0"/>
            <a:ext cx="2631664" cy="1757869"/>
          </a:xfrm>
          <a:prstGeom prst="rect">
            <a:avLst/>
          </a:prstGeom>
        </p:spPr>
      </p:pic>
      <p:sp>
        <p:nvSpPr>
          <p:cNvPr id="6" name="Rectangle 2">
            <a:extLst>
              <a:ext uri="{FF2B5EF4-FFF2-40B4-BE49-F238E27FC236}">
                <a16:creationId xmlns:a16="http://schemas.microsoft.com/office/drawing/2014/main" id="{7DA2D32D-D741-85F1-B8FC-5596F0F52B1A}"/>
              </a:ext>
            </a:extLst>
          </p:cNvPr>
          <p:cNvSpPr>
            <a:spLocks noChangeArrowheads="1"/>
          </p:cNvSpPr>
          <p:nvPr/>
        </p:nvSpPr>
        <p:spPr bwMode="auto">
          <a:xfrm>
            <a:off x="641350" y="2425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a:extLst>
              <a:ext uri="{FF2B5EF4-FFF2-40B4-BE49-F238E27FC236}">
                <a16:creationId xmlns:a16="http://schemas.microsoft.com/office/drawing/2014/main" id="{47C9DA0C-E150-5304-ECC2-EC3237B0D54C}"/>
              </a:ext>
            </a:extLst>
          </p:cNvPr>
          <p:cNvSpPr>
            <a:spLocks noChangeArrowheads="1"/>
          </p:cNvSpPr>
          <p:nvPr/>
        </p:nvSpPr>
        <p:spPr bwMode="auto">
          <a:xfrm>
            <a:off x="839983" y="26667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TextBox 2">
            <a:extLst>
              <a:ext uri="{FF2B5EF4-FFF2-40B4-BE49-F238E27FC236}">
                <a16:creationId xmlns:a16="http://schemas.microsoft.com/office/drawing/2014/main" id="{CFAF13E3-C255-5223-FA87-4A7F982A30EB}"/>
              </a:ext>
            </a:extLst>
          </p:cNvPr>
          <p:cNvSpPr txBox="1"/>
          <p:nvPr/>
        </p:nvSpPr>
        <p:spPr>
          <a:xfrm>
            <a:off x="2701046" y="2041512"/>
            <a:ext cx="8890000" cy="4216539"/>
          </a:xfrm>
          <a:prstGeom prst="rect">
            <a:avLst/>
          </a:prstGeom>
          <a:noFill/>
        </p:spPr>
        <p:txBody>
          <a:bodyPr wrap="square">
            <a:spAutoFit/>
          </a:bodyPr>
          <a:lstStyle/>
          <a:p>
            <a:pPr marR="0">
              <a:spcBef>
                <a:spcPts val="0"/>
              </a:spcBef>
              <a:spcAft>
                <a:spcPts val="0"/>
              </a:spcAft>
            </a:pPr>
            <a:r>
              <a:rPr lang="en-US" sz="3600" b="1" dirty="0">
                <a:effectLst/>
                <a:latin typeface="Calibri Light" panose="020F0302020204030204" pitchFamily="34" charset="0"/>
                <a:ea typeface="Times New Roman" panose="02020603050405020304" pitchFamily="18" charset="0"/>
              </a:rPr>
              <a:t>Case Study- Miami Dade County Thrive 305 Initiative and Civic Health</a:t>
            </a:r>
          </a:p>
          <a:p>
            <a:pPr marR="0">
              <a:spcBef>
                <a:spcPts val="0"/>
              </a:spcBef>
              <a:spcAft>
                <a:spcPts val="0"/>
              </a:spcAft>
            </a:pPr>
            <a:endParaRPr lang="en-US" sz="3600" b="1" dirty="0">
              <a:solidFill>
                <a:srgbClr val="4472C4"/>
              </a:solidFill>
              <a:latin typeface="Calibri Light" panose="020F0302020204030204" pitchFamily="34" charset="0"/>
              <a:ea typeface="Times New Roman" panose="02020603050405020304" pitchFamily="18" charset="0"/>
            </a:endParaRPr>
          </a:p>
          <a:p>
            <a:pPr marR="0">
              <a:spcBef>
                <a:spcPts val="0"/>
              </a:spcBef>
              <a:spcAft>
                <a:spcPts val="0"/>
              </a:spcAft>
            </a:pPr>
            <a:r>
              <a:rPr lang="en-US" sz="3200" b="1" dirty="0">
                <a:solidFill>
                  <a:srgbClr val="4472C4"/>
                </a:solidFill>
                <a:effectLst/>
                <a:latin typeface="Calibri Light" panose="020F0302020204030204" pitchFamily="34" charset="0"/>
                <a:ea typeface="Times New Roman" panose="02020603050405020304" pitchFamily="18" charset="0"/>
              </a:rPr>
              <a:t>Patrick Morris</a:t>
            </a:r>
            <a:r>
              <a:rPr lang="en-US" sz="3200" dirty="0">
                <a:effectLst/>
                <a:latin typeface="Calibri Light" panose="020F0302020204030204" pitchFamily="34" charset="0"/>
                <a:ea typeface="Times New Roman" panose="02020603050405020304" pitchFamily="18" charset="0"/>
              </a:rPr>
              <a:t>, </a:t>
            </a:r>
            <a:r>
              <a:rPr lang="en-US" sz="3200" dirty="0">
                <a:solidFill>
                  <a:srgbClr val="000000"/>
                </a:solidFill>
                <a:effectLst/>
                <a:latin typeface="Calibri Light" panose="020F0302020204030204" pitchFamily="34" charset="0"/>
                <a:ea typeface="Times New Roman" panose="02020603050405020304" pitchFamily="18" charset="0"/>
              </a:rPr>
              <a:t>Senior Manager Civic &amp; Philanthropic Partnerships</a:t>
            </a:r>
            <a:r>
              <a:rPr lang="en-US" sz="3200" dirty="0">
                <a:solidFill>
                  <a:srgbClr val="000000"/>
                </a:solidFill>
                <a:latin typeface="Calibri Light" panose="020F0302020204030204" pitchFamily="34" charset="0"/>
                <a:ea typeface="Times New Roman" panose="02020603050405020304" pitchFamily="18" charset="0"/>
              </a:rPr>
              <a:t>, Miami Dade County</a:t>
            </a:r>
            <a:r>
              <a:rPr lang="en-US" sz="3200" dirty="0">
                <a:solidFill>
                  <a:srgbClr val="4472C4"/>
                </a:solidFill>
                <a:effectLst/>
                <a:latin typeface="Calibri Light" panose="020F0302020204030204" pitchFamily="34" charset="0"/>
                <a:ea typeface="Times New Roman" panose="02020603050405020304" pitchFamily="18" charset="0"/>
              </a:rPr>
              <a:t> </a:t>
            </a:r>
          </a:p>
          <a:p>
            <a:pPr marR="0">
              <a:spcBef>
                <a:spcPts val="0"/>
              </a:spcBef>
              <a:spcAft>
                <a:spcPts val="0"/>
              </a:spcAft>
            </a:pPr>
            <a:endParaRPr lang="en-US" sz="3200" dirty="0">
              <a:solidFill>
                <a:srgbClr val="4472C4"/>
              </a:solidFill>
              <a:effectLst/>
              <a:latin typeface="Calibri Light" panose="020F0302020204030204" pitchFamily="34" charset="0"/>
              <a:ea typeface="Times New Roman" panose="02020603050405020304" pitchFamily="18" charset="0"/>
            </a:endParaRPr>
          </a:p>
          <a:p>
            <a:pPr marR="0">
              <a:spcBef>
                <a:spcPts val="0"/>
              </a:spcBef>
              <a:spcAft>
                <a:spcPts val="0"/>
              </a:spcAft>
            </a:pPr>
            <a:r>
              <a:rPr lang="en-US" sz="3200" b="1" dirty="0">
                <a:solidFill>
                  <a:srgbClr val="4472C4"/>
                </a:solidFill>
                <a:effectLst/>
                <a:latin typeface="Calibri Light" panose="020F0302020204030204" pitchFamily="34" charset="0"/>
                <a:ea typeface="Times New Roman" panose="02020603050405020304" pitchFamily="18" charset="0"/>
              </a:rPr>
              <a:t>Jim </a:t>
            </a:r>
            <a:r>
              <a:rPr lang="en-US" sz="3200" b="1" dirty="0" err="1">
                <a:solidFill>
                  <a:srgbClr val="4472C4"/>
                </a:solidFill>
                <a:effectLst/>
                <a:latin typeface="Calibri Light" panose="020F0302020204030204" pitchFamily="34" charset="0"/>
                <a:ea typeface="Times New Roman" panose="02020603050405020304" pitchFamily="18" charset="0"/>
              </a:rPr>
              <a:t>Murley</a:t>
            </a:r>
            <a:r>
              <a:rPr lang="en-US" sz="3200" dirty="0">
                <a:effectLst/>
                <a:latin typeface="Calibri Light" panose="020F0302020204030204" pitchFamily="34" charset="0"/>
                <a:ea typeface="Times New Roman" panose="02020603050405020304" pitchFamily="18" charset="0"/>
              </a:rPr>
              <a:t>, Chief Resiliency Officer, Miami Dade County</a:t>
            </a:r>
            <a:endParaRPr lang="en-US" sz="3200" dirty="0">
              <a:effectLst/>
              <a:latin typeface="Times New Roman" panose="02020603050405020304" pitchFamily="18" charset="0"/>
              <a:ea typeface="Times New Roman" panose="02020603050405020304" pitchFamily="18" charset="0"/>
            </a:endParaRPr>
          </a:p>
        </p:txBody>
      </p:sp>
      <p:pic>
        <p:nvPicPr>
          <p:cNvPr id="5" name="Picture 4" descr="A person in a suit and tie&#10;&#10;Description automatically generated">
            <a:extLst>
              <a:ext uri="{FF2B5EF4-FFF2-40B4-BE49-F238E27FC236}">
                <a16:creationId xmlns:a16="http://schemas.microsoft.com/office/drawing/2014/main" id="{4348272A-855C-9918-DB12-4E2DEBB85B0F}"/>
              </a:ext>
            </a:extLst>
          </p:cNvPr>
          <p:cNvPicPr>
            <a:picLocks noChangeAspect="1"/>
          </p:cNvPicPr>
          <p:nvPr/>
        </p:nvPicPr>
        <p:blipFill>
          <a:blip r:embed="rId4"/>
          <a:stretch>
            <a:fillRect/>
          </a:stretch>
        </p:blipFill>
        <p:spPr>
          <a:xfrm>
            <a:off x="424936" y="4149541"/>
            <a:ext cx="1732354" cy="1732354"/>
          </a:xfrm>
          <a:prstGeom prst="rect">
            <a:avLst/>
          </a:prstGeom>
        </p:spPr>
      </p:pic>
      <p:sp>
        <p:nvSpPr>
          <p:cNvPr id="7" name="Rectangle 2">
            <a:extLst>
              <a:ext uri="{FF2B5EF4-FFF2-40B4-BE49-F238E27FC236}">
                <a16:creationId xmlns:a16="http://schemas.microsoft.com/office/drawing/2014/main" id="{5DEE977E-4831-7772-BF8D-BB393EC9962B}"/>
              </a:ext>
            </a:extLst>
          </p:cNvPr>
          <p:cNvSpPr>
            <a:spLocks noChangeArrowheads="1"/>
          </p:cNvSpPr>
          <p:nvPr/>
        </p:nvSpPr>
        <p:spPr bwMode="auto">
          <a:xfrm flipV="1">
            <a:off x="-3896174" y="4992859"/>
            <a:ext cx="170532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6145" name="Picture 190" descr="Patrick G. Morris">
            <a:extLst>
              <a:ext uri="{FF2B5EF4-FFF2-40B4-BE49-F238E27FC236}">
                <a16:creationId xmlns:a16="http://schemas.microsoft.com/office/drawing/2014/main" id="{98F12AB7-9BAF-2983-3D35-548A8E2E17FE}"/>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393932" y="2171206"/>
            <a:ext cx="1732354" cy="1732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315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ED279-594F-CDF5-65E5-5437FA3D3910}"/>
              </a:ext>
            </a:extLst>
          </p:cNvPr>
          <p:cNvSpPr>
            <a:spLocks noGrp="1"/>
          </p:cNvSpPr>
          <p:nvPr>
            <p:ph type="title"/>
          </p:nvPr>
        </p:nvSpPr>
        <p:spPr>
          <a:xfrm>
            <a:off x="1127132" y="328199"/>
            <a:ext cx="10972800" cy="1143200"/>
          </a:xfrm>
        </p:spPr>
        <p:txBody>
          <a:bodyPr/>
          <a:lstStyle/>
          <a:p>
            <a:r>
              <a:rPr lang="en-US" sz="4400" b="1" dirty="0"/>
              <a:t>			</a:t>
            </a:r>
            <a:r>
              <a:rPr lang="en-US" sz="5400" b="1" dirty="0"/>
              <a:t>Coffee Break Sponsor</a:t>
            </a:r>
            <a:br>
              <a:rPr lang="en-US" sz="4400" b="1" dirty="0"/>
            </a:br>
            <a:endParaRPr lang="en-US" dirty="0"/>
          </a:p>
        </p:txBody>
      </p:sp>
      <p:sp>
        <p:nvSpPr>
          <p:cNvPr id="3" name="Text Placeholder 2">
            <a:extLst>
              <a:ext uri="{FF2B5EF4-FFF2-40B4-BE49-F238E27FC236}">
                <a16:creationId xmlns:a16="http://schemas.microsoft.com/office/drawing/2014/main" id="{1ABDF4BA-1CBC-ACD0-BD3D-BFCDA38863CB}"/>
              </a:ext>
            </a:extLst>
          </p:cNvPr>
          <p:cNvSpPr>
            <a:spLocks noGrp="1"/>
          </p:cNvSpPr>
          <p:nvPr>
            <p:ph type="body" idx="1"/>
          </p:nvPr>
        </p:nvSpPr>
        <p:spPr>
          <a:xfrm>
            <a:off x="834600" y="1397000"/>
            <a:ext cx="9760800" cy="4967600"/>
          </a:xfrm>
        </p:spPr>
        <p:txBody>
          <a:bodyPr/>
          <a:lstStyle/>
          <a:p>
            <a:endParaRPr lang="en-US" dirty="0"/>
          </a:p>
        </p:txBody>
      </p:sp>
      <p:pic>
        <p:nvPicPr>
          <p:cNvPr id="4" name="Picture 3" descr="A drawing of a cup of coffee&#10;&#10;Description automatically generated">
            <a:extLst>
              <a:ext uri="{FF2B5EF4-FFF2-40B4-BE49-F238E27FC236}">
                <a16:creationId xmlns:a16="http://schemas.microsoft.com/office/drawing/2014/main" id="{6C6CF55E-40DE-65AE-EB19-6619453526E0}"/>
              </a:ext>
            </a:extLst>
          </p:cNvPr>
          <p:cNvPicPr>
            <a:picLocks noChangeAspect="1"/>
          </p:cNvPicPr>
          <p:nvPr/>
        </p:nvPicPr>
        <p:blipFill>
          <a:blip r:embed="rId2"/>
          <a:stretch>
            <a:fillRect/>
          </a:stretch>
        </p:blipFill>
        <p:spPr>
          <a:xfrm>
            <a:off x="7707956" y="1726892"/>
            <a:ext cx="4484044" cy="4307815"/>
          </a:xfrm>
          <a:prstGeom prst="rect">
            <a:avLst/>
          </a:prstGeom>
        </p:spPr>
      </p:pic>
      <p:pic>
        <p:nvPicPr>
          <p:cNvPr id="5" name="Picture 4" descr="A blurry image of a conference&#10;&#10;Description automatically generated">
            <a:extLst>
              <a:ext uri="{FF2B5EF4-FFF2-40B4-BE49-F238E27FC236}">
                <a16:creationId xmlns:a16="http://schemas.microsoft.com/office/drawing/2014/main" id="{9104E9D9-D091-CA88-E45F-2B631F6EF3D1}"/>
              </a:ext>
            </a:extLst>
          </p:cNvPr>
          <p:cNvPicPr>
            <a:picLocks noChangeAspect="1"/>
          </p:cNvPicPr>
          <p:nvPr/>
        </p:nvPicPr>
        <p:blipFill>
          <a:blip r:embed="rId3"/>
          <a:stretch>
            <a:fillRect/>
          </a:stretch>
        </p:blipFill>
        <p:spPr>
          <a:xfrm>
            <a:off x="0" y="20865"/>
            <a:ext cx="2631664" cy="1757869"/>
          </a:xfrm>
          <a:prstGeom prst="rect">
            <a:avLst/>
          </a:prstGeom>
        </p:spPr>
      </p:pic>
      <p:pic>
        <p:nvPicPr>
          <p:cNvPr id="6" name="Picture 5" descr="A logo for a member of the company&#10;&#10;Description automatically generated">
            <a:extLst>
              <a:ext uri="{FF2B5EF4-FFF2-40B4-BE49-F238E27FC236}">
                <a16:creationId xmlns:a16="http://schemas.microsoft.com/office/drawing/2014/main" id="{AE3712AD-0C0C-95BF-1AB5-D35E4CE8C437}"/>
              </a:ext>
            </a:extLst>
          </p:cNvPr>
          <p:cNvPicPr>
            <a:picLocks noChangeAspect="1"/>
          </p:cNvPicPr>
          <p:nvPr/>
        </p:nvPicPr>
        <p:blipFill>
          <a:blip r:embed="rId4"/>
          <a:stretch>
            <a:fillRect/>
          </a:stretch>
        </p:blipFill>
        <p:spPr>
          <a:xfrm>
            <a:off x="519439" y="2847534"/>
            <a:ext cx="6744961" cy="2936042"/>
          </a:xfrm>
          <a:prstGeom prst="rect">
            <a:avLst/>
          </a:prstGeom>
        </p:spPr>
      </p:pic>
    </p:spTree>
    <p:extLst>
      <p:ext uri="{BB962C8B-B14F-4D97-AF65-F5344CB8AC3E}">
        <p14:creationId xmlns:p14="http://schemas.microsoft.com/office/powerpoint/2010/main" val="3167050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title"/>
          </p:nvPr>
        </p:nvSpPr>
        <p:spPr>
          <a:xfrm>
            <a:off x="26085" y="-264294"/>
            <a:ext cx="11408229" cy="1143200"/>
          </a:xfrm>
          <a:prstGeom prst="rect">
            <a:avLst/>
          </a:prstGeom>
        </p:spPr>
        <p:txBody>
          <a:bodyPr spcFirstLastPara="1" vert="horz" wrap="square" lIns="121900" tIns="121900" rIns="121900" bIns="121900" rtlCol="0" anchor="ctr" anchorCtr="0">
            <a:noAutofit/>
          </a:bodyPr>
          <a:lstStyle/>
          <a:p>
            <a:pPr marL="0" indent="0" algn="ctr">
              <a:buNone/>
            </a:pPr>
            <a:br>
              <a:rPr lang="en" sz="3600" dirty="0"/>
            </a:br>
            <a:r>
              <a:rPr lang="en-US" sz="1800" i="1" dirty="0">
                <a:solidFill>
                  <a:schemeClr val="accent1">
                    <a:lumMod val="75000"/>
                  </a:schemeClr>
                </a:solidFill>
              </a:rPr>
              <a:t>        </a:t>
            </a:r>
            <a:r>
              <a:rPr lang="en-US" i="1" dirty="0">
                <a:solidFill>
                  <a:schemeClr val="accent1">
                    <a:lumMod val="75000"/>
                  </a:schemeClr>
                </a:solidFill>
              </a:rPr>
              <a:t>    </a:t>
            </a:r>
            <a:br>
              <a:rPr lang="en-US" sz="3600" b="1" i="0" u="none" strike="noStrike" dirty="0">
                <a:solidFill>
                  <a:schemeClr val="accent1">
                    <a:lumMod val="75000"/>
                  </a:schemeClr>
                </a:solidFill>
                <a:effectLst/>
                <a:latin typeface="+mj-lt"/>
              </a:rPr>
            </a:br>
            <a:r>
              <a:rPr lang="en-US" sz="3600" b="1" i="0" u="none" strike="noStrike" dirty="0">
                <a:solidFill>
                  <a:schemeClr val="accent1">
                    <a:lumMod val="75000"/>
                  </a:schemeClr>
                </a:solidFill>
                <a:effectLst/>
                <a:latin typeface="+mj-lt"/>
              </a:rPr>
              <a:t>Introduction to </a:t>
            </a:r>
            <a:r>
              <a:rPr lang="en-US" sz="3600" dirty="0">
                <a:solidFill>
                  <a:schemeClr val="accent1">
                    <a:lumMod val="75000"/>
                  </a:schemeClr>
                </a:solidFill>
              </a:rPr>
              <a:t>World Café </a:t>
            </a:r>
            <a:endParaRPr sz="3600" b="1" dirty="0">
              <a:solidFill>
                <a:schemeClr val="accent1">
                  <a:lumMod val="75000"/>
                </a:schemeClr>
              </a:solidFill>
            </a:endParaRPr>
          </a:p>
        </p:txBody>
      </p:sp>
      <p:sp>
        <p:nvSpPr>
          <p:cNvPr id="138" name="Google Shape;138;p26"/>
          <p:cNvSpPr txBox="1">
            <a:spLocks noGrp="1"/>
          </p:cNvSpPr>
          <p:nvPr>
            <p:ph type="sldNum" idx="12"/>
          </p:nvPr>
        </p:nvSpPr>
        <p:spPr>
          <a:xfrm>
            <a:off x="5730200" y="6479803"/>
            <a:ext cx="731600" cy="378400"/>
          </a:xfrm>
          <a:prstGeom prst="rect">
            <a:avLst/>
          </a:prstGeom>
        </p:spPr>
        <p:txBody>
          <a:bodyPr spcFirstLastPara="1" vert="horz" wrap="square" lIns="121900" tIns="121900" rIns="121900" bIns="121900" rtlCol="0" anchor="t" anchorCtr="0">
            <a:noAutofit/>
          </a:bodyPr>
          <a:lstStyle/>
          <a:p>
            <a:pPr algn="ctr"/>
            <a:fld id="{00000000-1234-1234-1234-123412341234}" type="slidenum">
              <a:rPr lang="en"/>
              <a:pPr algn="ctr"/>
              <a:t>19</a:t>
            </a:fld>
            <a:endParaRPr dirty="0"/>
          </a:p>
        </p:txBody>
      </p:sp>
      <p:sp>
        <p:nvSpPr>
          <p:cNvPr id="12" name="TextBox 11">
            <a:extLst>
              <a:ext uri="{FF2B5EF4-FFF2-40B4-BE49-F238E27FC236}">
                <a16:creationId xmlns:a16="http://schemas.microsoft.com/office/drawing/2014/main" id="{3D780D62-099D-EE2E-23D1-86A2FEADC4E9}"/>
              </a:ext>
            </a:extLst>
          </p:cNvPr>
          <p:cNvSpPr txBox="1"/>
          <p:nvPr/>
        </p:nvSpPr>
        <p:spPr>
          <a:xfrm>
            <a:off x="7817669" y="4696121"/>
            <a:ext cx="2962773" cy="1200329"/>
          </a:xfrm>
          <a:prstGeom prst="rect">
            <a:avLst/>
          </a:prstGeom>
          <a:noFill/>
        </p:spPr>
        <p:txBody>
          <a:bodyPr wrap="square" rtlCol="0">
            <a:spAutoFit/>
          </a:bodyPr>
          <a:lstStyle/>
          <a:p>
            <a:r>
              <a:rPr lang="en-US" sz="2400" b="1" dirty="0">
                <a:solidFill>
                  <a:schemeClr val="tx2"/>
                </a:solidFill>
                <a:latin typeface="+mj-lt"/>
              </a:rPr>
              <a:t>Danae </a:t>
            </a:r>
            <a:r>
              <a:rPr lang="en-US" sz="2400" b="1" dirty="0" err="1">
                <a:solidFill>
                  <a:schemeClr val="tx2"/>
                </a:solidFill>
                <a:latin typeface="+mj-lt"/>
              </a:rPr>
              <a:t>Aicher</a:t>
            </a:r>
            <a:r>
              <a:rPr lang="en-US" sz="2400" b="1" dirty="0">
                <a:solidFill>
                  <a:schemeClr val="tx2"/>
                </a:solidFill>
                <a:latin typeface="+mj-lt"/>
              </a:rPr>
              <a:t>, World Café Co-host, </a:t>
            </a:r>
          </a:p>
          <a:p>
            <a:r>
              <a:rPr lang="en-US" sz="2400" b="0" i="0" u="none" strike="noStrike" dirty="0">
                <a:effectLst/>
                <a:latin typeface="-apple-system"/>
              </a:rPr>
              <a:t>Oviedo, Florida</a:t>
            </a:r>
            <a:endParaRPr lang="en-US" sz="2400" b="0" i="0" u="none" strike="noStrike" dirty="0">
              <a:effectLst/>
              <a:latin typeface="+mj-lt"/>
            </a:endParaRPr>
          </a:p>
        </p:txBody>
      </p:sp>
      <p:sp>
        <p:nvSpPr>
          <p:cNvPr id="15" name="TextBox 14">
            <a:extLst>
              <a:ext uri="{FF2B5EF4-FFF2-40B4-BE49-F238E27FC236}">
                <a16:creationId xmlns:a16="http://schemas.microsoft.com/office/drawing/2014/main" id="{F311C16F-EA01-D007-403A-97B21235DC1E}"/>
              </a:ext>
            </a:extLst>
          </p:cNvPr>
          <p:cNvSpPr txBox="1"/>
          <p:nvPr/>
        </p:nvSpPr>
        <p:spPr>
          <a:xfrm>
            <a:off x="1649100" y="4696121"/>
            <a:ext cx="2712427" cy="2215991"/>
          </a:xfrm>
          <a:prstGeom prst="rect">
            <a:avLst/>
          </a:prstGeom>
          <a:noFill/>
        </p:spPr>
        <p:txBody>
          <a:bodyPr wrap="square" rtlCol="0">
            <a:spAutoFit/>
          </a:bodyPr>
          <a:lstStyle/>
          <a:p>
            <a:pPr marL="57150" marR="0">
              <a:spcBef>
                <a:spcPts val="0"/>
              </a:spcBef>
              <a:spcAft>
                <a:spcPts val="0"/>
              </a:spcAft>
            </a:pPr>
            <a:r>
              <a:rPr lang="en-US" sz="2400" dirty="0">
                <a:solidFill>
                  <a:schemeClr val="tx2"/>
                </a:solidFill>
                <a:effectLst/>
                <a:latin typeface="Calibri" panose="020F0502020204030204" pitchFamily="34" charset="0"/>
                <a:ea typeface="Times New Roman" panose="02020603050405020304" pitchFamily="18" charset="0"/>
              </a:rPr>
              <a:t>Ashley Cooper, World Café Co-host, Ashville, North Carolina</a:t>
            </a:r>
          </a:p>
          <a:p>
            <a:pPr marL="57150" marR="0">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a:p>
            <a:endParaRPr lang="en-US" b="0" i="0" u="none" strike="noStrike" dirty="0">
              <a:solidFill>
                <a:srgbClr val="000000"/>
              </a:solidFill>
              <a:effectLst/>
              <a:latin typeface="+mj-lt"/>
            </a:endParaRPr>
          </a:p>
        </p:txBody>
      </p:sp>
      <p:pic>
        <p:nvPicPr>
          <p:cNvPr id="8" name="Picture 7" descr="A person smiling at the camera&#10;&#10;Description automatically generated">
            <a:extLst>
              <a:ext uri="{FF2B5EF4-FFF2-40B4-BE49-F238E27FC236}">
                <a16:creationId xmlns:a16="http://schemas.microsoft.com/office/drawing/2014/main" id="{BEEF7A68-E339-5426-4C26-1460FA974D73}"/>
              </a:ext>
            </a:extLst>
          </p:cNvPr>
          <p:cNvPicPr>
            <a:picLocks noChangeAspect="1"/>
          </p:cNvPicPr>
          <p:nvPr/>
        </p:nvPicPr>
        <p:blipFill>
          <a:blip r:embed="rId3"/>
          <a:stretch>
            <a:fillRect/>
          </a:stretch>
        </p:blipFill>
        <p:spPr>
          <a:xfrm>
            <a:off x="8018288" y="1864738"/>
            <a:ext cx="2561537" cy="2804160"/>
          </a:xfrm>
          <a:prstGeom prst="rect">
            <a:avLst/>
          </a:prstGeom>
        </p:spPr>
      </p:pic>
      <p:pic>
        <p:nvPicPr>
          <p:cNvPr id="10" name="Picture 9" descr="A person smiling at the camera&#10;&#10;Description automatically generated">
            <a:extLst>
              <a:ext uri="{FF2B5EF4-FFF2-40B4-BE49-F238E27FC236}">
                <a16:creationId xmlns:a16="http://schemas.microsoft.com/office/drawing/2014/main" id="{721F5F53-4901-340E-5DA5-4195DD86DABF}"/>
              </a:ext>
            </a:extLst>
          </p:cNvPr>
          <p:cNvPicPr>
            <a:picLocks noChangeAspect="1"/>
          </p:cNvPicPr>
          <p:nvPr/>
        </p:nvPicPr>
        <p:blipFill>
          <a:blip r:embed="rId4"/>
          <a:stretch>
            <a:fillRect/>
          </a:stretch>
        </p:blipFill>
        <p:spPr>
          <a:xfrm>
            <a:off x="1836914" y="1861481"/>
            <a:ext cx="2336800" cy="2804160"/>
          </a:xfrm>
          <a:prstGeom prst="rect">
            <a:avLst/>
          </a:prstGeom>
        </p:spPr>
      </p:pic>
      <p:pic>
        <p:nvPicPr>
          <p:cNvPr id="5" name="Picture 4">
            <a:extLst>
              <a:ext uri="{FF2B5EF4-FFF2-40B4-BE49-F238E27FC236}">
                <a16:creationId xmlns:a16="http://schemas.microsoft.com/office/drawing/2014/main" id="{3343AFEB-2721-3F9F-798D-F134A0B9F1AD}"/>
              </a:ext>
            </a:extLst>
          </p:cNvPr>
          <p:cNvPicPr>
            <a:picLocks noChangeAspect="1"/>
          </p:cNvPicPr>
          <p:nvPr/>
        </p:nvPicPr>
        <p:blipFill>
          <a:blip r:embed="rId5"/>
          <a:stretch>
            <a:fillRect/>
          </a:stretch>
        </p:blipFill>
        <p:spPr>
          <a:xfrm>
            <a:off x="4586266" y="3981944"/>
            <a:ext cx="2712427" cy="2617255"/>
          </a:xfrm>
          <a:prstGeom prst="rect">
            <a:avLst/>
          </a:prstGeom>
        </p:spPr>
      </p:pic>
      <p:pic>
        <p:nvPicPr>
          <p:cNvPr id="6" name="Picture 5" descr="A blurry image of a conference&#10;&#10;Description automatically generated">
            <a:extLst>
              <a:ext uri="{FF2B5EF4-FFF2-40B4-BE49-F238E27FC236}">
                <a16:creationId xmlns:a16="http://schemas.microsoft.com/office/drawing/2014/main" id="{5C739A5F-5017-A3D8-12BE-6C6550A67DD8}"/>
              </a:ext>
            </a:extLst>
          </p:cNvPr>
          <p:cNvPicPr>
            <a:picLocks noChangeAspect="1"/>
          </p:cNvPicPr>
          <p:nvPr/>
        </p:nvPicPr>
        <p:blipFill>
          <a:blip r:embed="rId6"/>
          <a:stretch>
            <a:fillRect/>
          </a:stretch>
        </p:blipFill>
        <p:spPr>
          <a:xfrm>
            <a:off x="0" y="0"/>
            <a:ext cx="2631664" cy="1757869"/>
          </a:xfrm>
          <a:prstGeom prst="rect">
            <a:avLst/>
          </a:prstGeom>
        </p:spPr>
      </p:pic>
    </p:spTree>
    <p:extLst>
      <p:ext uri="{BB962C8B-B14F-4D97-AF65-F5344CB8AC3E}">
        <p14:creationId xmlns:p14="http://schemas.microsoft.com/office/powerpoint/2010/main" val="3079261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title"/>
          </p:nvPr>
        </p:nvSpPr>
        <p:spPr>
          <a:xfrm>
            <a:off x="-141914" y="-188873"/>
            <a:ext cx="11408229" cy="1143200"/>
          </a:xfrm>
          <a:prstGeom prst="rect">
            <a:avLst/>
          </a:prstGeom>
        </p:spPr>
        <p:txBody>
          <a:bodyPr spcFirstLastPara="1" vert="horz" wrap="square" lIns="121900" tIns="121900" rIns="121900" bIns="121900" rtlCol="0" anchor="ctr" anchorCtr="0">
            <a:noAutofit/>
          </a:bodyPr>
          <a:lstStyle/>
          <a:p>
            <a:pPr marL="0" indent="0" algn="ctr">
              <a:buNone/>
            </a:pPr>
            <a:br>
              <a:rPr lang="en" sz="3600" dirty="0"/>
            </a:br>
            <a:r>
              <a:rPr lang="en-US" sz="1800" i="1" dirty="0">
                <a:solidFill>
                  <a:schemeClr val="accent1">
                    <a:lumMod val="75000"/>
                  </a:schemeClr>
                </a:solidFill>
              </a:rPr>
              <a:t>        </a:t>
            </a:r>
            <a:r>
              <a:rPr lang="en-US" i="1" dirty="0">
                <a:solidFill>
                  <a:schemeClr val="accent1">
                    <a:lumMod val="75000"/>
                  </a:schemeClr>
                </a:solidFill>
              </a:rPr>
              <a:t>    </a:t>
            </a:r>
            <a:br>
              <a:rPr lang="en-US" sz="3600" b="1" i="0" u="none" strike="noStrike" dirty="0">
                <a:solidFill>
                  <a:schemeClr val="accent1">
                    <a:lumMod val="75000"/>
                  </a:schemeClr>
                </a:solidFill>
                <a:effectLst/>
                <a:latin typeface="+mj-lt"/>
              </a:rPr>
            </a:br>
            <a:r>
              <a:rPr lang="en-US" sz="3600" b="1" i="0" u="none" strike="noStrike" dirty="0">
                <a:solidFill>
                  <a:schemeClr val="accent1">
                    <a:lumMod val="75000"/>
                  </a:schemeClr>
                </a:solidFill>
                <a:effectLst/>
                <a:latin typeface="+mj-lt"/>
              </a:rPr>
              <a:t>Welcome and Introductions</a:t>
            </a:r>
            <a:br>
              <a:rPr lang="en-US" sz="3600" dirty="0">
                <a:solidFill>
                  <a:schemeClr val="accent1">
                    <a:lumMod val="75000"/>
                  </a:schemeClr>
                </a:solidFill>
              </a:rPr>
            </a:br>
            <a:endParaRPr sz="3600" b="1" dirty="0">
              <a:solidFill>
                <a:schemeClr val="accent1">
                  <a:lumMod val="75000"/>
                </a:schemeClr>
              </a:solidFill>
            </a:endParaRPr>
          </a:p>
        </p:txBody>
      </p:sp>
      <p:sp>
        <p:nvSpPr>
          <p:cNvPr id="138" name="Google Shape;138;p26"/>
          <p:cNvSpPr txBox="1">
            <a:spLocks noGrp="1"/>
          </p:cNvSpPr>
          <p:nvPr>
            <p:ph type="sldNum" idx="12"/>
          </p:nvPr>
        </p:nvSpPr>
        <p:spPr>
          <a:xfrm>
            <a:off x="5730200" y="6479803"/>
            <a:ext cx="731600" cy="378400"/>
          </a:xfrm>
          <a:prstGeom prst="rect">
            <a:avLst/>
          </a:prstGeom>
        </p:spPr>
        <p:txBody>
          <a:bodyPr spcFirstLastPara="1" vert="horz" wrap="square" lIns="121900" tIns="121900" rIns="121900" bIns="121900" rtlCol="0" anchor="t" anchorCtr="0">
            <a:noAutofit/>
          </a:bodyPr>
          <a:lstStyle/>
          <a:p>
            <a:pPr algn="ctr"/>
            <a:fld id="{00000000-1234-1234-1234-123412341234}" type="slidenum">
              <a:rPr lang="en"/>
              <a:pPr algn="ctr"/>
              <a:t>2</a:t>
            </a:fld>
            <a:endParaRPr dirty="0"/>
          </a:p>
        </p:txBody>
      </p:sp>
      <p:sp>
        <p:nvSpPr>
          <p:cNvPr id="11" name="TextBox 10">
            <a:extLst>
              <a:ext uri="{FF2B5EF4-FFF2-40B4-BE49-F238E27FC236}">
                <a16:creationId xmlns:a16="http://schemas.microsoft.com/office/drawing/2014/main" id="{F0062F01-2BF8-0E49-2DEE-CC43EEA26E43}"/>
              </a:ext>
            </a:extLst>
          </p:cNvPr>
          <p:cNvSpPr txBox="1"/>
          <p:nvPr/>
        </p:nvSpPr>
        <p:spPr>
          <a:xfrm>
            <a:off x="710805" y="4087048"/>
            <a:ext cx="2712426" cy="1938992"/>
          </a:xfrm>
          <a:prstGeom prst="rect">
            <a:avLst/>
          </a:prstGeom>
          <a:noFill/>
        </p:spPr>
        <p:txBody>
          <a:bodyPr wrap="square" rtlCol="0">
            <a:spAutoFit/>
          </a:bodyPr>
          <a:lstStyle/>
          <a:p>
            <a:r>
              <a:rPr lang="en-US" sz="2400" b="1" dirty="0">
                <a:solidFill>
                  <a:schemeClr val="tx2"/>
                </a:solidFill>
                <a:latin typeface="+mj-lt"/>
              </a:rPr>
              <a:t>Ashley Dietz</a:t>
            </a:r>
            <a:r>
              <a:rPr lang="en-US" sz="2400" dirty="0">
                <a:latin typeface="+mj-lt"/>
              </a:rPr>
              <a:t>, </a:t>
            </a:r>
          </a:p>
          <a:p>
            <a:r>
              <a:rPr lang="en-US" sz="2400" dirty="0">
                <a:latin typeface="+mj-lt"/>
              </a:rPr>
              <a:t>Co-host, CEO Florida Philanthropy Network</a:t>
            </a:r>
          </a:p>
          <a:p>
            <a:r>
              <a:rPr lang="en-US" sz="2400" dirty="0">
                <a:latin typeface="+mj-lt"/>
              </a:rPr>
              <a:t>FCA Board Member</a:t>
            </a:r>
          </a:p>
        </p:txBody>
      </p:sp>
      <p:sp>
        <p:nvSpPr>
          <p:cNvPr id="12" name="TextBox 11">
            <a:extLst>
              <a:ext uri="{FF2B5EF4-FFF2-40B4-BE49-F238E27FC236}">
                <a16:creationId xmlns:a16="http://schemas.microsoft.com/office/drawing/2014/main" id="{3D780D62-099D-EE2E-23D1-86A2FEADC4E9}"/>
              </a:ext>
            </a:extLst>
          </p:cNvPr>
          <p:cNvSpPr txBox="1"/>
          <p:nvPr/>
        </p:nvSpPr>
        <p:spPr>
          <a:xfrm>
            <a:off x="8597673" y="3994715"/>
            <a:ext cx="2668642" cy="1938992"/>
          </a:xfrm>
          <a:prstGeom prst="rect">
            <a:avLst/>
          </a:prstGeom>
          <a:noFill/>
        </p:spPr>
        <p:txBody>
          <a:bodyPr wrap="square" rtlCol="0">
            <a:spAutoFit/>
          </a:bodyPr>
          <a:lstStyle/>
          <a:p>
            <a:r>
              <a:rPr lang="en-US" sz="2400" b="1" dirty="0">
                <a:solidFill>
                  <a:schemeClr val="tx2"/>
                </a:solidFill>
                <a:latin typeface="+mj-lt"/>
              </a:rPr>
              <a:t>Jim </a:t>
            </a:r>
            <a:r>
              <a:rPr lang="en-US" sz="2400" b="1" dirty="0" err="1">
                <a:solidFill>
                  <a:schemeClr val="tx2"/>
                </a:solidFill>
                <a:latin typeface="+mj-lt"/>
              </a:rPr>
              <a:t>Murley</a:t>
            </a:r>
            <a:r>
              <a:rPr lang="en-US" sz="2400" b="1" dirty="0">
                <a:latin typeface="+mj-lt"/>
              </a:rPr>
              <a:t>, </a:t>
            </a:r>
            <a:r>
              <a:rPr lang="en-US" sz="2400" dirty="0">
                <a:latin typeface="+mj-lt"/>
              </a:rPr>
              <a:t>Chief Resiliency Officer, Miami Dade County,</a:t>
            </a:r>
          </a:p>
          <a:p>
            <a:r>
              <a:rPr lang="en-US" sz="2400" b="0" i="0" u="none" strike="noStrike" dirty="0">
                <a:effectLst/>
                <a:latin typeface="+mj-lt"/>
              </a:rPr>
              <a:t>President, Florida Civic Advance Board</a:t>
            </a:r>
          </a:p>
        </p:txBody>
      </p:sp>
      <p:sp>
        <p:nvSpPr>
          <p:cNvPr id="15" name="TextBox 14">
            <a:extLst>
              <a:ext uri="{FF2B5EF4-FFF2-40B4-BE49-F238E27FC236}">
                <a16:creationId xmlns:a16="http://schemas.microsoft.com/office/drawing/2014/main" id="{F311C16F-EA01-D007-403A-97B21235DC1E}"/>
              </a:ext>
            </a:extLst>
          </p:cNvPr>
          <p:cNvSpPr txBox="1"/>
          <p:nvPr/>
        </p:nvSpPr>
        <p:spPr>
          <a:xfrm>
            <a:off x="4640493" y="4087048"/>
            <a:ext cx="3287014" cy="1846659"/>
          </a:xfrm>
          <a:prstGeom prst="rect">
            <a:avLst/>
          </a:prstGeom>
          <a:noFill/>
        </p:spPr>
        <p:txBody>
          <a:bodyPr wrap="square" rtlCol="0">
            <a:spAutoFit/>
          </a:bodyPr>
          <a:lstStyle/>
          <a:p>
            <a:pPr marL="57150" marR="0">
              <a:spcBef>
                <a:spcPts val="0"/>
              </a:spcBef>
              <a:spcAft>
                <a:spcPts val="0"/>
              </a:spcAft>
            </a:pPr>
            <a:r>
              <a:rPr lang="en-US" sz="2400" dirty="0">
                <a:solidFill>
                  <a:schemeClr val="tx2"/>
                </a:solidFill>
                <a:effectLst/>
                <a:latin typeface="Calibri" panose="020F0502020204030204" pitchFamily="34" charset="0"/>
                <a:ea typeface="Times New Roman" panose="02020603050405020304" pitchFamily="18" charset="0"/>
              </a:rPr>
              <a:t>Dr. Kanika  Tomalin</a:t>
            </a:r>
            <a:r>
              <a:rPr lang="en-US" sz="2400" dirty="0">
                <a:effectLst/>
                <a:latin typeface="Calibri" panose="020F0502020204030204" pitchFamily="34" charset="0"/>
                <a:ea typeface="Times New Roman" panose="02020603050405020304" pitchFamily="18" charset="0"/>
              </a:rPr>
              <a:t>, </a:t>
            </a:r>
            <a:r>
              <a:rPr lang="en-US" sz="2400" dirty="0">
                <a:effectLst/>
                <a:latin typeface="+mj-lt"/>
                <a:ea typeface="Times New Roman" panose="02020603050405020304" pitchFamily="18" charset="0"/>
              </a:rPr>
              <a:t>President and CEO, Foundation for a Healthy St. Petersburg </a:t>
            </a:r>
          </a:p>
          <a:p>
            <a:endParaRPr lang="en-US" b="0" i="0" u="none" strike="noStrike" dirty="0">
              <a:solidFill>
                <a:srgbClr val="000000"/>
              </a:solidFill>
              <a:effectLst/>
              <a:latin typeface="+mj-lt"/>
            </a:endParaRPr>
          </a:p>
        </p:txBody>
      </p:sp>
      <p:pic>
        <p:nvPicPr>
          <p:cNvPr id="6" name="Picture 5" descr="A person in a suit and tie&#10;&#10;Description automatically generated">
            <a:extLst>
              <a:ext uri="{FF2B5EF4-FFF2-40B4-BE49-F238E27FC236}">
                <a16:creationId xmlns:a16="http://schemas.microsoft.com/office/drawing/2014/main" id="{EB24E303-3759-EC4A-637C-53A65DA35ACF}"/>
              </a:ext>
            </a:extLst>
          </p:cNvPr>
          <p:cNvPicPr>
            <a:picLocks noChangeAspect="1"/>
          </p:cNvPicPr>
          <p:nvPr/>
        </p:nvPicPr>
        <p:blipFill>
          <a:blip r:embed="rId3"/>
          <a:stretch>
            <a:fillRect/>
          </a:stretch>
        </p:blipFill>
        <p:spPr>
          <a:xfrm>
            <a:off x="8597673" y="1509320"/>
            <a:ext cx="2252549" cy="2252549"/>
          </a:xfrm>
          <a:prstGeom prst="rect">
            <a:avLst/>
          </a:prstGeom>
        </p:spPr>
      </p:pic>
      <p:sp>
        <p:nvSpPr>
          <p:cNvPr id="17" name="TextBox 16">
            <a:extLst>
              <a:ext uri="{FF2B5EF4-FFF2-40B4-BE49-F238E27FC236}">
                <a16:creationId xmlns:a16="http://schemas.microsoft.com/office/drawing/2014/main" id="{DC61C07C-136E-7FA3-1F3B-F7C0CDAA9220}"/>
              </a:ext>
            </a:extLst>
          </p:cNvPr>
          <p:cNvSpPr txBox="1"/>
          <p:nvPr/>
        </p:nvSpPr>
        <p:spPr>
          <a:xfrm>
            <a:off x="1363155" y="242096"/>
            <a:ext cx="10197290" cy="369332"/>
          </a:xfrm>
          <a:prstGeom prst="rect">
            <a:avLst/>
          </a:prstGeom>
          <a:noFill/>
        </p:spPr>
        <p:txBody>
          <a:bodyPr wrap="square">
            <a:spAutoFit/>
          </a:bodyPr>
          <a:lstStyle/>
          <a:p>
            <a:pPr algn="ctr"/>
            <a:r>
              <a:rPr lang="en-US" sz="1800" dirty="0">
                <a:solidFill>
                  <a:schemeClr val="accent1">
                    <a:lumMod val="75000"/>
                  </a:schemeClr>
                </a:solidFill>
              </a:rPr>
              <a:t>“</a:t>
            </a:r>
            <a:endParaRPr lang="en-US" sz="3200" dirty="0"/>
          </a:p>
        </p:txBody>
      </p:sp>
      <p:pic>
        <p:nvPicPr>
          <p:cNvPr id="3" name="Picture 2">
            <a:extLst>
              <a:ext uri="{FF2B5EF4-FFF2-40B4-BE49-F238E27FC236}">
                <a16:creationId xmlns:a16="http://schemas.microsoft.com/office/drawing/2014/main" id="{E358986D-9D52-CC77-6EA7-E3C01F27A0CD}"/>
              </a:ext>
            </a:extLst>
          </p:cNvPr>
          <p:cNvPicPr>
            <a:picLocks noChangeAspect="1"/>
          </p:cNvPicPr>
          <p:nvPr/>
        </p:nvPicPr>
        <p:blipFill>
          <a:blip r:embed="rId4"/>
          <a:stretch>
            <a:fillRect/>
          </a:stretch>
        </p:blipFill>
        <p:spPr>
          <a:xfrm>
            <a:off x="4035893" y="1385743"/>
            <a:ext cx="4388950" cy="2457812"/>
          </a:xfrm>
          <a:prstGeom prst="rect">
            <a:avLst/>
          </a:prstGeom>
        </p:spPr>
      </p:pic>
      <p:pic>
        <p:nvPicPr>
          <p:cNvPr id="5" name="Picture 4" descr="A person smiling at camera&#10;&#10;Description automatically generated">
            <a:extLst>
              <a:ext uri="{FF2B5EF4-FFF2-40B4-BE49-F238E27FC236}">
                <a16:creationId xmlns:a16="http://schemas.microsoft.com/office/drawing/2014/main" id="{B46741A3-66A4-6CF6-9C79-5A27B3438E1D}"/>
              </a:ext>
            </a:extLst>
          </p:cNvPr>
          <p:cNvPicPr>
            <a:picLocks noChangeAspect="1"/>
          </p:cNvPicPr>
          <p:nvPr/>
        </p:nvPicPr>
        <p:blipFill>
          <a:blip r:embed="rId5"/>
          <a:stretch>
            <a:fillRect/>
          </a:stretch>
        </p:blipFill>
        <p:spPr>
          <a:xfrm>
            <a:off x="770050" y="1509320"/>
            <a:ext cx="2430350" cy="2457812"/>
          </a:xfrm>
          <a:prstGeom prst="rect">
            <a:avLst/>
          </a:prstGeom>
        </p:spPr>
      </p:pic>
    </p:spTree>
    <p:extLst>
      <p:ext uri="{BB962C8B-B14F-4D97-AF65-F5344CB8AC3E}">
        <p14:creationId xmlns:p14="http://schemas.microsoft.com/office/powerpoint/2010/main" val="356497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4"/>
        <p:cNvGrpSpPr/>
        <p:nvPr/>
      </p:nvGrpSpPr>
      <p:grpSpPr>
        <a:xfrm>
          <a:off x="0" y="0"/>
          <a:ext cx="0" cy="0"/>
          <a:chOff x="0" y="0"/>
          <a:chExt cx="0" cy="0"/>
        </a:xfrm>
      </p:grpSpPr>
      <p:sp>
        <p:nvSpPr>
          <p:cNvPr id="143"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Google Shape;135;p26"/>
          <p:cNvSpPr txBox="1">
            <a:spLocks noGrp="1"/>
          </p:cNvSpPr>
          <p:nvPr>
            <p:ph type="title"/>
          </p:nvPr>
        </p:nvSpPr>
        <p:spPr>
          <a:xfrm>
            <a:off x="1028700" y="1967266"/>
            <a:ext cx="2806700" cy="2547257"/>
          </a:xfrm>
          <a:prstGeom prst="rect">
            <a:avLst/>
          </a:prstGeom>
          <a:noFill/>
        </p:spPr>
        <p:txBody>
          <a:bodyPr spcFirstLastPara="1" vert="horz" lIns="91440" tIns="45720" rIns="91440" bIns="45720" rtlCol="0" anchor="ctr" anchorCtr="0">
            <a:normAutofit fontScale="90000"/>
          </a:bodyPr>
          <a:lstStyle/>
          <a:p>
            <a:pPr marL="0" indent="0" algn="ctr">
              <a:spcBef>
                <a:spcPct val="0"/>
              </a:spcBef>
            </a:pPr>
            <a:br>
              <a:rPr lang="en-US" sz="3300" b="1" kern="1200" dirty="0">
                <a:solidFill>
                  <a:srgbClr val="FFFFFF"/>
                </a:solidFill>
                <a:latin typeface="+mj-lt"/>
                <a:ea typeface="+mj-ea"/>
                <a:cs typeface="+mj-cs"/>
              </a:rPr>
            </a:br>
            <a:r>
              <a:rPr lang="en-US" sz="3300" b="1" i="1" kern="1200" dirty="0">
                <a:solidFill>
                  <a:srgbClr val="FFFFFF"/>
                </a:solidFill>
                <a:latin typeface="+mj-lt"/>
                <a:ea typeface="+mj-ea"/>
                <a:cs typeface="+mj-cs"/>
              </a:rPr>
              <a:t>            </a:t>
            </a:r>
            <a:br>
              <a:rPr lang="en-US" sz="3300" b="1" i="0" u="none" strike="noStrike" kern="1200" dirty="0">
                <a:solidFill>
                  <a:srgbClr val="FFFFFF"/>
                </a:solidFill>
                <a:effectLst/>
                <a:latin typeface="+mj-lt"/>
                <a:ea typeface="+mj-ea"/>
                <a:cs typeface="+mj-cs"/>
              </a:rPr>
            </a:br>
            <a:r>
              <a:rPr lang="en-US" sz="4200" b="1" i="0" u="none" strike="noStrike" kern="1200" dirty="0">
                <a:solidFill>
                  <a:srgbClr val="FFFFFF"/>
                </a:solidFill>
                <a:effectLst/>
                <a:latin typeface="+mj-lt"/>
                <a:ea typeface="+mj-ea"/>
                <a:cs typeface="+mj-cs"/>
              </a:rPr>
              <a:t>Introduction to </a:t>
            </a:r>
            <a:r>
              <a:rPr lang="en-US" sz="4200" b="1" kern="1200" dirty="0">
                <a:solidFill>
                  <a:srgbClr val="FFFFFF"/>
                </a:solidFill>
                <a:latin typeface="+mj-lt"/>
                <a:ea typeface="+mj-ea"/>
                <a:cs typeface="+mj-cs"/>
              </a:rPr>
              <a:t>World Café </a:t>
            </a:r>
          </a:p>
        </p:txBody>
      </p:sp>
      <p:pic>
        <p:nvPicPr>
          <p:cNvPr id="6" name="Picture 5" descr="A drawing of a cup of coffee&#10;&#10;Description automatically generated">
            <a:extLst>
              <a:ext uri="{FF2B5EF4-FFF2-40B4-BE49-F238E27FC236}">
                <a16:creationId xmlns:a16="http://schemas.microsoft.com/office/drawing/2014/main" id="{C5AF4C3B-DDE8-BA11-BDF2-8EEFA99453FF}"/>
              </a:ext>
            </a:extLst>
          </p:cNvPr>
          <p:cNvPicPr>
            <a:picLocks noChangeAspect="1"/>
          </p:cNvPicPr>
          <p:nvPr/>
        </p:nvPicPr>
        <p:blipFill>
          <a:blip r:embed="rId3"/>
          <a:stretch>
            <a:fillRect/>
          </a:stretch>
        </p:blipFill>
        <p:spPr>
          <a:xfrm>
            <a:off x="4527804" y="-68975"/>
            <a:ext cx="7068240" cy="6790449"/>
          </a:xfrm>
          <a:prstGeom prst="rect">
            <a:avLst/>
          </a:prstGeom>
        </p:spPr>
      </p:pic>
      <p:sp>
        <p:nvSpPr>
          <p:cNvPr id="138" name="Google Shape;138;p26"/>
          <p:cNvSpPr txBox="1">
            <a:spLocks noGrp="1"/>
          </p:cNvSpPr>
          <p:nvPr>
            <p:ph type="sldNum" idx="12"/>
          </p:nvPr>
        </p:nvSpPr>
        <p:spPr>
          <a:xfrm>
            <a:off x="11034184" y="6356350"/>
            <a:ext cx="514349" cy="365125"/>
          </a:xfrm>
          <a:prstGeom prst="rect">
            <a:avLst/>
          </a:prstGeom>
        </p:spPr>
        <p:txBody>
          <a:bodyPr spcFirstLastPara="1" vert="horz" lIns="91440" tIns="45720" rIns="91440" bIns="45720" rtlCol="0" anchor="ctr" anchorCtr="0">
            <a:normAutofit/>
          </a:bodyPr>
          <a:lstStyle/>
          <a:p>
            <a:pPr>
              <a:spcAft>
                <a:spcPts val="600"/>
              </a:spcAft>
            </a:pPr>
            <a:fld id="{00000000-1234-1234-1234-123412341234}" type="slidenum">
              <a:rPr lang="en-US">
                <a:solidFill>
                  <a:schemeClr val="tx1">
                    <a:alpha val="80000"/>
                  </a:schemeClr>
                </a:solidFill>
              </a:rPr>
              <a:pPr>
                <a:spcAft>
                  <a:spcPts val="600"/>
                </a:spcAft>
              </a:pPr>
              <a:t>20</a:t>
            </a:fld>
            <a:endParaRPr lang="en-US">
              <a:solidFill>
                <a:schemeClr val="tx1">
                  <a:alpha val="80000"/>
                </a:schemeClr>
              </a:solidFill>
            </a:endParaRPr>
          </a:p>
        </p:txBody>
      </p:sp>
    </p:spTree>
    <p:extLst>
      <p:ext uri="{BB962C8B-B14F-4D97-AF65-F5344CB8AC3E}">
        <p14:creationId xmlns:p14="http://schemas.microsoft.com/office/powerpoint/2010/main" val="41106440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4"/>
        <p:cNvGrpSpPr/>
        <p:nvPr/>
      </p:nvGrpSpPr>
      <p:grpSpPr>
        <a:xfrm>
          <a:off x="0" y="0"/>
          <a:ext cx="0" cy="0"/>
          <a:chOff x="0" y="0"/>
          <a:chExt cx="0" cy="0"/>
        </a:xfrm>
      </p:grpSpPr>
      <p:sp>
        <p:nvSpPr>
          <p:cNvPr id="143"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Google Shape;135;p26"/>
          <p:cNvSpPr txBox="1">
            <a:spLocks noGrp="1"/>
          </p:cNvSpPr>
          <p:nvPr>
            <p:ph type="title"/>
          </p:nvPr>
        </p:nvSpPr>
        <p:spPr>
          <a:xfrm>
            <a:off x="1028700" y="1967266"/>
            <a:ext cx="2806700" cy="2547257"/>
          </a:xfrm>
          <a:prstGeom prst="rect">
            <a:avLst/>
          </a:prstGeom>
          <a:noFill/>
        </p:spPr>
        <p:txBody>
          <a:bodyPr spcFirstLastPara="1" vert="horz" lIns="91440" tIns="45720" rIns="91440" bIns="45720" rtlCol="0" anchor="ctr" anchorCtr="0">
            <a:normAutofit fontScale="90000"/>
          </a:bodyPr>
          <a:lstStyle/>
          <a:p>
            <a:pPr marL="0" indent="0" algn="ctr">
              <a:spcBef>
                <a:spcPct val="0"/>
              </a:spcBef>
            </a:pPr>
            <a:br>
              <a:rPr lang="en-US" sz="3300" b="1" kern="1200" dirty="0">
                <a:solidFill>
                  <a:srgbClr val="FFFFFF"/>
                </a:solidFill>
                <a:latin typeface="+mj-lt"/>
                <a:ea typeface="+mj-ea"/>
                <a:cs typeface="+mj-cs"/>
              </a:rPr>
            </a:br>
            <a:r>
              <a:rPr lang="en-US" sz="3300" b="1" i="1" kern="1200" dirty="0">
                <a:solidFill>
                  <a:srgbClr val="FFFFFF"/>
                </a:solidFill>
                <a:latin typeface="+mj-lt"/>
                <a:ea typeface="+mj-ea"/>
                <a:cs typeface="+mj-cs"/>
              </a:rPr>
              <a:t>            </a:t>
            </a:r>
            <a:br>
              <a:rPr lang="en-US" sz="3300" b="1" i="0" u="none" strike="noStrike" kern="1200" dirty="0">
                <a:solidFill>
                  <a:srgbClr val="FFFFFF"/>
                </a:solidFill>
                <a:effectLst/>
                <a:latin typeface="+mj-lt"/>
                <a:ea typeface="+mj-ea"/>
                <a:cs typeface="+mj-cs"/>
              </a:rPr>
            </a:br>
            <a:r>
              <a:rPr lang="en-US" sz="4200" b="1" i="0" u="none" strike="noStrike" kern="1200" dirty="0">
                <a:solidFill>
                  <a:srgbClr val="FFFFFF"/>
                </a:solidFill>
                <a:effectLst/>
                <a:latin typeface="+mj-lt"/>
                <a:ea typeface="+mj-ea"/>
                <a:cs typeface="+mj-cs"/>
              </a:rPr>
              <a:t>Introduction to </a:t>
            </a:r>
            <a:r>
              <a:rPr lang="en-US" sz="4200" b="1" kern="1200" dirty="0">
                <a:solidFill>
                  <a:srgbClr val="FFFFFF"/>
                </a:solidFill>
                <a:latin typeface="+mj-lt"/>
                <a:ea typeface="+mj-ea"/>
                <a:cs typeface="+mj-cs"/>
              </a:rPr>
              <a:t>World Café </a:t>
            </a:r>
          </a:p>
        </p:txBody>
      </p:sp>
      <p:pic>
        <p:nvPicPr>
          <p:cNvPr id="6" name="Picture 5" descr="A drawing of a cup of coffee&#10;&#10;Description automatically generated">
            <a:extLst>
              <a:ext uri="{FF2B5EF4-FFF2-40B4-BE49-F238E27FC236}">
                <a16:creationId xmlns:a16="http://schemas.microsoft.com/office/drawing/2014/main" id="{C5AF4C3B-DDE8-BA11-BDF2-8EEFA99453FF}"/>
              </a:ext>
            </a:extLst>
          </p:cNvPr>
          <p:cNvPicPr>
            <a:picLocks noChangeAspect="1"/>
          </p:cNvPicPr>
          <p:nvPr/>
        </p:nvPicPr>
        <p:blipFill>
          <a:blip r:embed="rId3"/>
          <a:stretch>
            <a:fillRect/>
          </a:stretch>
        </p:blipFill>
        <p:spPr>
          <a:xfrm>
            <a:off x="7788336" y="3387723"/>
            <a:ext cx="3470132" cy="3333751"/>
          </a:xfrm>
          <a:prstGeom prst="rect">
            <a:avLst/>
          </a:prstGeom>
        </p:spPr>
      </p:pic>
      <p:sp>
        <p:nvSpPr>
          <p:cNvPr id="138" name="Google Shape;138;p26"/>
          <p:cNvSpPr txBox="1">
            <a:spLocks noGrp="1"/>
          </p:cNvSpPr>
          <p:nvPr>
            <p:ph type="sldNum" idx="12"/>
          </p:nvPr>
        </p:nvSpPr>
        <p:spPr>
          <a:xfrm>
            <a:off x="11034184" y="6356350"/>
            <a:ext cx="514349" cy="365125"/>
          </a:xfrm>
          <a:prstGeom prst="rect">
            <a:avLst/>
          </a:prstGeom>
        </p:spPr>
        <p:txBody>
          <a:bodyPr spcFirstLastPara="1" vert="horz" lIns="91440" tIns="45720" rIns="91440" bIns="45720" rtlCol="0" anchor="ctr" anchorCtr="0">
            <a:normAutofit/>
          </a:bodyPr>
          <a:lstStyle/>
          <a:p>
            <a:pPr>
              <a:spcAft>
                <a:spcPts val="600"/>
              </a:spcAft>
            </a:pPr>
            <a:fld id="{00000000-1234-1234-1234-123412341234}" type="slidenum">
              <a:rPr lang="en-US">
                <a:solidFill>
                  <a:schemeClr val="tx1">
                    <a:alpha val="80000"/>
                  </a:schemeClr>
                </a:solidFill>
              </a:rPr>
              <a:pPr>
                <a:spcAft>
                  <a:spcPts val="600"/>
                </a:spcAft>
              </a:pPr>
              <a:t>21</a:t>
            </a:fld>
            <a:endParaRPr lang="en-US">
              <a:solidFill>
                <a:schemeClr val="tx1">
                  <a:alpha val="80000"/>
                </a:schemeClr>
              </a:solidFill>
            </a:endParaRPr>
          </a:p>
        </p:txBody>
      </p:sp>
      <p:sp>
        <p:nvSpPr>
          <p:cNvPr id="3" name="TextBox 2">
            <a:extLst>
              <a:ext uri="{FF2B5EF4-FFF2-40B4-BE49-F238E27FC236}">
                <a16:creationId xmlns:a16="http://schemas.microsoft.com/office/drawing/2014/main" id="{1779FCB3-7E8C-43C8-C6B4-53733F4468EA}"/>
              </a:ext>
            </a:extLst>
          </p:cNvPr>
          <p:cNvSpPr txBox="1"/>
          <p:nvPr/>
        </p:nvSpPr>
        <p:spPr>
          <a:xfrm>
            <a:off x="3466214" y="534442"/>
            <a:ext cx="8082319" cy="2862322"/>
          </a:xfrm>
          <a:prstGeom prst="rect">
            <a:avLst/>
          </a:prstGeom>
          <a:noFill/>
        </p:spPr>
        <p:txBody>
          <a:bodyPr wrap="square">
            <a:spAutoFit/>
          </a:bodyPr>
          <a:lstStyle/>
          <a:p>
            <a:pPr marL="914400" marR="0">
              <a:spcBef>
                <a:spcPts val="0"/>
              </a:spcBef>
              <a:spcAft>
                <a:spcPts val="0"/>
              </a:spcAft>
            </a:pPr>
            <a:r>
              <a:rPr lang="en-US" sz="3600" b="1" dirty="0">
                <a:solidFill>
                  <a:schemeClr val="tx2"/>
                </a:solidFill>
                <a:effectLst/>
                <a:latin typeface="+mj-lt"/>
                <a:ea typeface="Times New Roman" panose="02020603050405020304" pitchFamily="18" charset="0"/>
              </a:rPr>
              <a:t>Conversations that Matter- Initial Round</a:t>
            </a:r>
          </a:p>
          <a:p>
            <a:pPr marL="914400" marR="0">
              <a:spcBef>
                <a:spcPts val="0"/>
              </a:spcBef>
              <a:spcAft>
                <a:spcPts val="0"/>
              </a:spcAft>
            </a:pPr>
            <a:r>
              <a:rPr lang="en-US" sz="3600" b="1" dirty="0">
                <a:solidFill>
                  <a:srgbClr val="000000"/>
                </a:solidFill>
                <a:effectLst/>
                <a:latin typeface="+mj-lt"/>
                <a:ea typeface="Times New Roman" panose="02020603050405020304" pitchFamily="18" charset="0"/>
              </a:rPr>
              <a:t>Civic Health and My Home Community - Opportunities and Challenges</a:t>
            </a:r>
            <a:endParaRPr lang="en-US" sz="3600" b="1" dirty="0">
              <a:effectLst/>
              <a:latin typeface="+mj-lt"/>
              <a:ea typeface="Times New Roman" panose="02020603050405020304" pitchFamily="18" charset="0"/>
            </a:endParaRPr>
          </a:p>
        </p:txBody>
      </p:sp>
    </p:spTree>
    <p:extLst>
      <p:ext uri="{BB962C8B-B14F-4D97-AF65-F5344CB8AC3E}">
        <p14:creationId xmlns:p14="http://schemas.microsoft.com/office/powerpoint/2010/main" val="32558788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title"/>
          </p:nvPr>
        </p:nvSpPr>
        <p:spPr>
          <a:xfrm>
            <a:off x="1227864" y="50897"/>
            <a:ext cx="10972800" cy="1143200"/>
          </a:xfrm>
          <a:prstGeom prst="rect">
            <a:avLst/>
          </a:prstGeom>
        </p:spPr>
        <p:txBody>
          <a:bodyPr spcFirstLastPara="1" vert="horz" wrap="square" lIns="121900" tIns="121900" rIns="121900" bIns="121900" rtlCol="0" anchor="ctr" anchorCtr="0">
            <a:noAutofit/>
          </a:bodyPr>
          <a:lstStyle/>
          <a:p>
            <a:pPr algn="ctr"/>
            <a:br>
              <a:rPr lang="en" sz="3600" dirty="0"/>
            </a:br>
            <a:r>
              <a:rPr lang="en" b="1" dirty="0">
                <a:solidFill>
                  <a:schemeClr val="accent1">
                    <a:lumMod val="75000"/>
                  </a:schemeClr>
                </a:solidFill>
              </a:rPr>
              <a:t>Florida Civic Advance </a:t>
            </a:r>
            <a:br>
              <a:rPr lang="en" b="1" dirty="0">
                <a:solidFill>
                  <a:schemeClr val="accent1">
                    <a:lumMod val="75000"/>
                  </a:schemeClr>
                </a:solidFill>
              </a:rPr>
            </a:br>
            <a:r>
              <a:rPr lang="en-US" sz="2800" i="1" dirty="0">
                <a:solidFill>
                  <a:schemeClr val="accent1">
                    <a:lumMod val="75000"/>
                  </a:schemeClr>
                </a:solidFill>
              </a:rPr>
              <a:t>Advancing Civic Health in Florida’s Communities</a:t>
            </a:r>
            <a:br>
              <a:rPr lang="en-US" i="1" dirty="0">
                <a:solidFill>
                  <a:schemeClr val="accent1">
                    <a:lumMod val="75000"/>
                  </a:schemeClr>
                </a:solidFill>
              </a:rPr>
            </a:br>
            <a:endParaRPr b="1" dirty="0">
              <a:solidFill>
                <a:schemeClr val="accent1">
                  <a:lumMod val="75000"/>
                </a:schemeClr>
              </a:solidFill>
            </a:endParaRPr>
          </a:p>
        </p:txBody>
      </p:sp>
      <p:sp>
        <p:nvSpPr>
          <p:cNvPr id="136" name="Google Shape;136;p26"/>
          <p:cNvSpPr txBox="1">
            <a:spLocks noGrp="1"/>
          </p:cNvSpPr>
          <p:nvPr>
            <p:ph type="body" idx="1"/>
          </p:nvPr>
        </p:nvSpPr>
        <p:spPr>
          <a:xfrm>
            <a:off x="424936" y="1017657"/>
            <a:ext cx="10539199" cy="4878831"/>
          </a:xfrm>
          <a:prstGeom prst="rect">
            <a:avLst/>
          </a:prstGeom>
        </p:spPr>
        <p:txBody>
          <a:bodyPr spcFirstLastPara="1" vert="horz" wrap="square" lIns="121900" tIns="121900" rIns="121900" bIns="121900" rtlCol="0" anchor="ctr" anchorCtr="0">
            <a:noAutofit/>
          </a:bodyPr>
          <a:lstStyle/>
          <a:p>
            <a:pPr marL="0" indent="0" algn="ctr">
              <a:buNone/>
            </a:pPr>
            <a:endParaRPr lang="en-US" sz="3600" b="1" dirty="0">
              <a:cs typeface="Calibri" panose="020F0502020204030204" pitchFamily="34" charset="0"/>
            </a:endParaRPr>
          </a:p>
          <a:p>
            <a:pPr marL="0" indent="0" algn="ctr">
              <a:buNone/>
            </a:pPr>
            <a:r>
              <a:rPr lang="en-US" sz="4000" b="1" dirty="0">
                <a:cs typeface="Calibri" panose="020F0502020204030204" pitchFamily="34" charset="0"/>
              </a:rPr>
              <a:t>   </a:t>
            </a:r>
            <a:endParaRPr lang="en-US" sz="4000" dirty="0">
              <a:cs typeface="Calibri" panose="020F0502020204030204" pitchFamily="34" charset="0"/>
            </a:endParaRPr>
          </a:p>
          <a:p>
            <a:pPr marL="0" indent="0" algn="ctr">
              <a:buNone/>
            </a:pPr>
            <a:r>
              <a:rPr lang="en-US" sz="4000" b="1" dirty="0">
                <a:cs typeface="Calibri" panose="020F0502020204030204" pitchFamily="34" charset="0"/>
              </a:rPr>
              <a:t>            </a:t>
            </a:r>
          </a:p>
          <a:p>
            <a:pPr marL="0" indent="0" algn="ctr">
              <a:buNone/>
            </a:pPr>
            <a:endParaRPr lang="en-US" sz="1400" b="1" dirty="0">
              <a:cs typeface="Calibri" panose="020F0502020204030204" pitchFamily="34" charset="0"/>
            </a:endParaRPr>
          </a:p>
          <a:p>
            <a:pPr marL="0" indent="0" algn="ctr">
              <a:buNone/>
            </a:pPr>
            <a:endParaRPr lang="en-US" sz="4000" b="1" dirty="0">
              <a:cs typeface="Calibri" panose="020F0502020204030204" pitchFamily="34" charset="0"/>
            </a:endParaRPr>
          </a:p>
          <a:p>
            <a:pPr marL="0" indent="0" algn="ctr">
              <a:buNone/>
            </a:pPr>
            <a:endParaRPr lang="en-US" sz="3200" b="1" i="1" dirty="0">
              <a:latin typeface="+mj-lt"/>
              <a:cs typeface="Calibri" panose="020F0502020204030204" pitchFamily="34" charset="0"/>
            </a:endParaRPr>
          </a:p>
        </p:txBody>
      </p:sp>
      <p:sp>
        <p:nvSpPr>
          <p:cNvPr id="138" name="Google Shape;138;p26"/>
          <p:cNvSpPr txBox="1">
            <a:spLocks noGrp="1"/>
          </p:cNvSpPr>
          <p:nvPr>
            <p:ph type="sldNum" idx="12"/>
          </p:nvPr>
        </p:nvSpPr>
        <p:spPr>
          <a:xfrm>
            <a:off x="5730200" y="6479803"/>
            <a:ext cx="731600" cy="378400"/>
          </a:xfrm>
          <a:prstGeom prst="rect">
            <a:avLst/>
          </a:prstGeom>
        </p:spPr>
        <p:txBody>
          <a:bodyPr spcFirstLastPara="1" vert="horz" wrap="square" lIns="121900" tIns="121900" rIns="121900" bIns="121900" rtlCol="0" anchor="t" anchorCtr="0">
            <a:noAutofit/>
          </a:bodyPr>
          <a:lstStyle/>
          <a:p>
            <a:pPr algn="ctr"/>
            <a:fld id="{00000000-1234-1234-1234-123412341234}" type="slidenum">
              <a:rPr lang="en"/>
              <a:pPr algn="ctr"/>
              <a:t>22</a:t>
            </a:fld>
            <a:endParaRPr dirty="0"/>
          </a:p>
        </p:txBody>
      </p:sp>
      <p:pic>
        <p:nvPicPr>
          <p:cNvPr id="4" name="Picture 3" descr="A blurry image of a conference&#10;&#10;Description automatically generated">
            <a:extLst>
              <a:ext uri="{FF2B5EF4-FFF2-40B4-BE49-F238E27FC236}">
                <a16:creationId xmlns:a16="http://schemas.microsoft.com/office/drawing/2014/main" id="{5AE41780-881A-ED22-D6BD-C422B734DFFF}"/>
              </a:ext>
            </a:extLst>
          </p:cNvPr>
          <p:cNvPicPr>
            <a:picLocks noChangeAspect="1"/>
          </p:cNvPicPr>
          <p:nvPr/>
        </p:nvPicPr>
        <p:blipFill>
          <a:blip r:embed="rId3"/>
          <a:stretch>
            <a:fillRect/>
          </a:stretch>
        </p:blipFill>
        <p:spPr>
          <a:xfrm>
            <a:off x="0" y="0"/>
            <a:ext cx="2631664" cy="1757869"/>
          </a:xfrm>
          <a:prstGeom prst="rect">
            <a:avLst/>
          </a:prstGeom>
        </p:spPr>
      </p:pic>
      <p:sp>
        <p:nvSpPr>
          <p:cNvPr id="6" name="Rectangle 2">
            <a:extLst>
              <a:ext uri="{FF2B5EF4-FFF2-40B4-BE49-F238E27FC236}">
                <a16:creationId xmlns:a16="http://schemas.microsoft.com/office/drawing/2014/main" id="{7DA2D32D-D741-85F1-B8FC-5596F0F52B1A}"/>
              </a:ext>
            </a:extLst>
          </p:cNvPr>
          <p:cNvSpPr>
            <a:spLocks noChangeArrowheads="1"/>
          </p:cNvSpPr>
          <p:nvPr/>
        </p:nvSpPr>
        <p:spPr bwMode="auto">
          <a:xfrm>
            <a:off x="641350" y="2425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a:extLst>
              <a:ext uri="{FF2B5EF4-FFF2-40B4-BE49-F238E27FC236}">
                <a16:creationId xmlns:a16="http://schemas.microsoft.com/office/drawing/2014/main" id="{47C9DA0C-E150-5304-ECC2-EC3237B0D54C}"/>
              </a:ext>
            </a:extLst>
          </p:cNvPr>
          <p:cNvSpPr>
            <a:spLocks noChangeArrowheads="1"/>
          </p:cNvSpPr>
          <p:nvPr/>
        </p:nvSpPr>
        <p:spPr bwMode="auto">
          <a:xfrm>
            <a:off x="839983" y="26667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TextBox 2">
            <a:extLst>
              <a:ext uri="{FF2B5EF4-FFF2-40B4-BE49-F238E27FC236}">
                <a16:creationId xmlns:a16="http://schemas.microsoft.com/office/drawing/2014/main" id="{CFAF13E3-C255-5223-FA87-4A7F982A30EB}"/>
              </a:ext>
            </a:extLst>
          </p:cNvPr>
          <p:cNvSpPr txBox="1"/>
          <p:nvPr/>
        </p:nvSpPr>
        <p:spPr>
          <a:xfrm>
            <a:off x="2701046" y="2041512"/>
            <a:ext cx="8890000" cy="4647426"/>
          </a:xfrm>
          <a:prstGeom prst="rect">
            <a:avLst/>
          </a:prstGeom>
          <a:noFill/>
        </p:spPr>
        <p:txBody>
          <a:bodyPr wrap="square">
            <a:spAutoFit/>
          </a:bodyPr>
          <a:lstStyle/>
          <a:p>
            <a:pPr marR="0">
              <a:spcBef>
                <a:spcPts val="0"/>
              </a:spcBef>
              <a:spcAft>
                <a:spcPts val="0"/>
              </a:spcAft>
            </a:pPr>
            <a:r>
              <a:rPr lang="en-US" sz="3600" b="1" dirty="0">
                <a:effectLst/>
                <a:latin typeface="+mj-lt"/>
                <a:ea typeface="Times New Roman" panose="02020603050405020304" pitchFamily="18" charset="0"/>
              </a:rPr>
              <a:t>The Working Cities Challenge and Civic Health</a:t>
            </a:r>
          </a:p>
          <a:p>
            <a:pPr marL="914400" marR="0" indent="-914400">
              <a:spcBef>
                <a:spcPts val="0"/>
              </a:spcBef>
              <a:spcAft>
                <a:spcPts val="0"/>
              </a:spcAft>
            </a:pPr>
            <a:r>
              <a:rPr lang="en-US" sz="3200" b="1" dirty="0">
                <a:effectLst/>
                <a:latin typeface="+mj-lt"/>
                <a:ea typeface="Times New Roman" panose="02020603050405020304" pitchFamily="18" charset="0"/>
              </a:rPr>
              <a:t> </a:t>
            </a:r>
          </a:p>
          <a:p>
            <a:pPr marL="50800" marR="0">
              <a:spcBef>
                <a:spcPts val="0"/>
              </a:spcBef>
              <a:spcAft>
                <a:spcPts val="0"/>
              </a:spcAft>
            </a:pPr>
            <a:r>
              <a:rPr lang="en-US" sz="3200" dirty="0">
                <a:effectLst/>
                <a:latin typeface="+mj-lt"/>
                <a:ea typeface="Times New Roman" panose="02020603050405020304" pitchFamily="18" charset="0"/>
              </a:rPr>
              <a:t>Richard C. Walker III, Former Senior VP Federal Reserve Bank, Boston, Harvard Advance Leadership Institute Fellow. Introduced by Emery </a:t>
            </a:r>
            <a:r>
              <a:rPr lang="en-US" sz="3200" dirty="0" err="1">
                <a:effectLst/>
                <a:latin typeface="+mj-lt"/>
                <a:ea typeface="Times New Roman" panose="02020603050405020304" pitchFamily="18" charset="0"/>
              </a:rPr>
              <a:t>Ivery</a:t>
            </a:r>
            <a:r>
              <a:rPr lang="en-US" sz="3200" dirty="0">
                <a:effectLst/>
                <a:latin typeface="+mj-lt"/>
                <a:ea typeface="Times New Roman" panose="02020603050405020304" pitchFamily="18" charset="0"/>
              </a:rPr>
              <a:t>, FCA Board Member</a:t>
            </a:r>
          </a:p>
          <a:p>
            <a:pPr marL="50800" marR="0">
              <a:spcBef>
                <a:spcPts val="0"/>
              </a:spcBef>
              <a:spcAft>
                <a:spcPts val="0"/>
              </a:spcAft>
            </a:pPr>
            <a:r>
              <a:rPr lang="en-US" sz="3200" b="1" i="1" dirty="0">
                <a:effectLst/>
                <a:latin typeface="+mj-lt"/>
                <a:ea typeface="Times New Roman" panose="02020603050405020304" pitchFamily="18" charset="0"/>
              </a:rPr>
              <a:t> </a:t>
            </a:r>
            <a:endParaRPr lang="en-US" sz="3200" dirty="0">
              <a:effectLst/>
              <a:latin typeface="+mj-lt"/>
              <a:ea typeface="Times New Roman" panose="02020603050405020304" pitchFamily="18" charset="0"/>
            </a:endParaRPr>
          </a:p>
          <a:p>
            <a:pPr marL="101600" marR="304800" algn="l">
              <a:spcBef>
                <a:spcPts val="0"/>
              </a:spcBef>
              <a:spcAft>
                <a:spcPts val="0"/>
              </a:spcAft>
            </a:pPr>
            <a:r>
              <a:rPr lang="en-US" sz="3200" b="1" kern="0" dirty="0">
                <a:latin typeface="+mj-lt"/>
                <a:ea typeface="Arial" panose="020B0604020202020204" pitchFamily="34" charset="0"/>
              </a:rPr>
              <a:t>Introduction: Emery </a:t>
            </a:r>
            <a:r>
              <a:rPr lang="en-US" sz="3200" b="1" kern="0" dirty="0" err="1">
                <a:latin typeface="+mj-lt"/>
                <a:ea typeface="Arial" panose="020B0604020202020204" pitchFamily="34" charset="0"/>
              </a:rPr>
              <a:t>Ivery</a:t>
            </a:r>
            <a:r>
              <a:rPr lang="en-US" sz="3200" b="1" kern="0" dirty="0">
                <a:latin typeface="+mj-lt"/>
                <a:ea typeface="Arial" panose="020B0604020202020204" pitchFamily="34" charset="0"/>
              </a:rPr>
              <a:t>, FCA Board Member</a:t>
            </a:r>
            <a:endParaRPr lang="en-US" sz="3200" b="1" kern="0" dirty="0">
              <a:effectLst/>
              <a:latin typeface="+mj-lt"/>
              <a:ea typeface="Arial" panose="020B0604020202020204" pitchFamily="34" charset="0"/>
            </a:endParaRPr>
          </a:p>
        </p:txBody>
      </p:sp>
      <p:sp>
        <p:nvSpPr>
          <p:cNvPr id="7" name="Rectangle 4">
            <a:extLst>
              <a:ext uri="{FF2B5EF4-FFF2-40B4-BE49-F238E27FC236}">
                <a16:creationId xmlns:a16="http://schemas.microsoft.com/office/drawing/2014/main" id="{B9F0C4F9-DFA1-4EED-A68E-70D6A15C1656}"/>
              </a:ext>
            </a:extLst>
          </p:cNvPr>
          <p:cNvSpPr>
            <a:spLocks noChangeArrowheads="1"/>
          </p:cNvSpPr>
          <p:nvPr/>
        </p:nvSpPr>
        <p:spPr bwMode="auto">
          <a:xfrm>
            <a:off x="424936" y="2311399"/>
            <a:ext cx="1642914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4099" name="Picture 192" descr="Richard C. Walker III">
            <a:extLst>
              <a:ext uri="{FF2B5EF4-FFF2-40B4-BE49-F238E27FC236}">
                <a16:creationId xmlns:a16="http://schemas.microsoft.com/office/drawing/2014/main" id="{9C9B8D96-5DD8-E511-9E2C-9832A1B11468}"/>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330826" y="2211754"/>
            <a:ext cx="2205132" cy="233484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person in a suit and tie&#10;&#10;Description automatically generated">
            <a:extLst>
              <a:ext uri="{FF2B5EF4-FFF2-40B4-BE49-F238E27FC236}">
                <a16:creationId xmlns:a16="http://schemas.microsoft.com/office/drawing/2014/main" id="{0B9CD6E3-C4CA-582D-A45E-32F25D225929}"/>
              </a:ext>
            </a:extLst>
          </p:cNvPr>
          <p:cNvPicPr>
            <a:picLocks noChangeAspect="1"/>
          </p:cNvPicPr>
          <p:nvPr/>
        </p:nvPicPr>
        <p:blipFill>
          <a:blip r:embed="rId6"/>
          <a:stretch>
            <a:fillRect/>
          </a:stretch>
        </p:blipFill>
        <p:spPr>
          <a:xfrm>
            <a:off x="839983" y="5100130"/>
            <a:ext cx="1422400" cy="1422400"/>
          </a:xfrm>
          <a:prstGeom prst="rect">
            <a:avLst/>
          </a:prstGeom>
        </p:spPr>
      </p:pic>
    </p:spTree>
    <p:extLst>
      <p:ext uri="{BB962C8B-B14F-4D97-AF65-F5344CB8AC3E}">
        <p14:creationId xmlns:p14="http://schemas.microsoft.com/office/powerpoint/2010/main" val="3119809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title"/>
          </p:nvPr>
        </p:nvSpPr>
        <p:spPr>
          <a:xfrm>
            <a:off x="1227864" y="50897"/>
            <a:ext cx="10972800" cy="1143200"/>
          </a:xfrm>
          <a:prstGeom prst="rect">
            <a:avLst/>
          </a:prstGeom>
        </p:spPr>
        <p:txBody>
          <a:bodyPr spcFirstLastPara="1" vert="horz" wrap="square" lIns="121900" tIns="121900" rIns="121900" bIns="121900" rtlCol="0" anchor="ctr" anchorCtr="0">
            <a:noAutofit/>
          </a:bodyPr>
          <a:lstStyle/>
          <a:p>
            <a:pPr algn="ctr"/>
            <a:br>
              <a:rPr lang="en" sz="3600" dirty="0"/>
            </a:br>
            <a:r>
              <a:rPr lang="en" b="1" dirty="0">
                <a:solidFill>
                  <a:schemeClr val="accent1">
                    <a:lumMod val="75000"/>
                  </a:schemeClr>
                </a:solidFill>
              </a:rPr>
              <a:t>Florida Civic Advance </a:t>
            </a:r>
            <a:br>
              <a:rPr lang="en" b="1" dirty="0">
                <a:solidFill>
                  <a:schemeClr val="accent1">
                    <a:lumMod val="75000"/>
                  </a:schemeClr>
                </a:solidFill>
              </a:rPr>
            </a:br>
            <a:r>
              <a:rPr lang="en-US" sz="2800" i="1" dirty="0">
                <a:solidFill>
                  <a:schemeClr val="accent1">
                    <a:lumMod val="75000"/>
                  </a:schemeClr>
                </a:solidFill>
              </a:rPr>
              <a:t>Advancing Civic Health in Florida’s Communities</a:t>
            </a:r>
            <a:br>
              <a:rPr lang="en-US" i="1" dirty="0">
                <a:solidFill>
                  <a:schemeClr val="accent1">
                    <a:lumMod val="75000"/>
                  </a:schemeClr>
                </a:solidFill>
              </a:rPr>
            </a:br>
            <a:endParaRPr b="1" dirty="0">
              <a:solidFill>
                <a:schemeClr val="accent1">
                  <a:lumMod val="75000"/>
                </a:schemeClr>
              </a:solidFill>
            </a:endParaRPr>
          </a:p>
        </p:txBody>
      </p:sp>
      <p:sp>
        <p:nvSpPr>
          <p:cNvPr id="136" name="Google Shape;136;p26"/>
          <p:cNvSpPr txBox="1">
            <a:spLocks noGrp="1"/>
          </p:cNvSpPr>
          <p:nvPr>
            <p:ph type="body" idx="1"/>
          </p:nvPr>
        </p:nvSpPr>
        <p:spPr>
          <a:xfrm>
            <a:off x="-368718" y="3303656"/>
            <a:ext cx="15863727" cy="10843186"/>
          </a:xfrm>
          <a:prstGeom prst="rect">
            <a:avLst/>
          </a:prstGeom>
        </p:spPr>
        <p:txBody>
          <a:bodyPr spcFirstLastPara="1" vert="horz" wrap="square" lIns="121900" tIns="121900" rIns="121900" bIns="121900" rtlCol="0" anchor="ctr" anchorCtr="0">
            <a:noAutofit/>
          </a:bodyPr>
          <a:lstStyle/>
          <a:p>
            <a:pPr marL="0" indent="0" algn="ctr">
              <a:buNone/>
            </a:pPr>
            <a:endParaRPr lang="en-US" sz="3600" b="1" dirty="0">
              <a:cs typeface="Calibri" panose="020F0502020204030204" pitchFamily="34" charset="0"/>
            </a:endParaRPr>
          </a:p>
          <a:p>
            <a:pPr marL="0" indent="0" algn="ctr">
              <a:buNone/>
            </a:pPr>
            <a:r>
              <a:rPr lang="en-US" sz="4000" b="1" dirty="0">
                <a:cs typeface="Calibri" panose="020F0502020204030204" pitchFamily="34" charset="0"/>
              </a:rPr>
              <a:t>   </a:t>
            </a:r>
            <a:endParaRPr lang="en-US" sz="4000" dirty="0">
              <a:cs typeface="Calibri" panose="020F0502020204030204" pitchFamily="34" charset="0"/>
            </a:endParaRPr>
          </a:p>
          <a:p>
            <a:pPr marL="0" indent="0" algn="ctr">
              <a:buNone/>
            </a:pPr>
            <a:r>
              <a:rPr lang="en-US" sz="4000" b="1" dirty="0">
                <a:cs typeface="Calibri" panose="020F0502020204030204" pitchFamily="34" charset="0"/>
              </a:rPr>
              <a:t>            </a:t>
            </a:r>
          </a:p>
          <a:p>
            <a:pPr marL="0" indent="0" algn="ctr">
              <a:buNone/>
            </a:pPr>
            <a:endParaRPr lang="en-US" sz="1400" b="1" dirty="0">
              <a:cs typeface="Calibri" panose="020F0502020204030204" pitchFamily="34" charset="0"/>
            </a:endParaRPr>
          </a:p>
          <a:p>
            <a:pPr marL="0" indent="0" algn="ctr">
              <a:buNone/>
            </a:pPr>
            <a:endParaRPr lang="en-US" sz="4000" b="1" dirty="0">
              <a:cs typeface="Calibri" panose="020F0502020204030204" pitchFamily="34" charset="0"/>
            </a:endParaRPr>
          </a:p>
          <a:p>
            <a:pPr marL="0" indent="0" algn="ctr">
              <a:buNone/>
            </a:pPr>
            <a:endParaRPr lang="en-US" sz="3200" b="1" i="1" dirty="0">
              <a:latin typeface="+mj-lt"/>
              <a:cs typeface="Calibri" panose="020F0502020204030204" pitchFamily="34" charset="0"/>
            </a:endParaRPr>
          </a:p>
        </p:txBody>
      </p:sp>
      <p:sp>
        <p:nvSpPr>
          <p:cNvPr id="138" name="Google Shape;138;p26"/>
          <p:cNvSpPr txBox="1">
            <a:spLocks noGrp="1"/>
          </p:cNvSpPr>
          <p:nvPr>
            <p:ph type="sldNum" idx="12"/>
          </p:nvPr>
        </p:nvSpPr>
        <p:spPr>
          <a:xfrm>
            <a:off x="5730200" y="6479803"/>
            <a:ext cx="731600" cy="378400"/>
          </a:xfrm>
          <a:prstGeom prst="rect">
            <a:avLst/>
          </a:prstGeom>
        </p:spPr>
        <p:txBody>
          <a:bodyPr spcFirstLastPara="1" vert="horz" wrap="square" lIns="121900" tIns="121900" rIns="121900" bIns="121900" rtlCol="0" anchor="t" anchorCtr="0">
            <a:noAutofit/>
          </a:bodyPr>
          <a:lstStyle/>
          <a:p>
            <a:pPr algn="ctr"/>
            <a:fld id="{00000000-1234-1234-1234-123412341234}" type="slidenum">
              <a:rPr lang="en"/>
              <a:pPr algn="ctr"/>
              <a:t>23</a:t>
            </a:fld>
            <a:endParaRPr dirty="0"/>
          </a:p>
        </p:txBody>
      </p:sp>
      <p:pic>
        <p:nvPicPr>
          <p:cNvPr id="4" name="Picture 3" descr="A blurry image of a conference&#10;&#10;Description automatically generated">
            <a:extLst>
              <a:ext uri="{FF2B5EF4-FFF2-40B4-BE49-F238E27FC236}">
                <a16:creationId xmlns:a16="http://schemas.microsoft.com/office/drawing/2014/main" id="{5AE41780-881A-ED22-D6BD-C422B734DFFF}"/>
              </a:ext>
            </a:extLst>
          </p:cNvPr>
          <p:cNvPicPr>
            <a:picLocks noChangeAspect="1"/>
          </p:cNvPicPr>
          <p:nvPr/>
        </p:nvPicPr>
        <p:blipFill>
          <a:blip r:embed="rId3"/>
          <a:stretch>
            <a:fillRect/>
          </a:stretch>
        </p:blipFill>
        <p:spPr>
          <a:xfrm>
            <a:off x="0" y="0"/>
            <a:ext cx="2631664" cy="1757869"/>
          </a:xfrm>
          <a:prstGeom prst="rect">
            <a:avLst/>
          </a:prstGeom>
        </p:spPr>
      </p:pic>
      <p:sp>
        <p:nvSpPr>
          <p:cNvPr id="6" name="Rectangle 2">
            <a:extLst>
              <a:ext uri="{FF2B5EF4-FFF2-40B4-BE49-F238E27FC236}">
                <a16:creationId xmlns:a16="http://schemas.microsoft.com/office/drawing/2014/main" id="{7DA2D32D-D741-85F1-B8FC-5596F0F52B1A}"/>
              </a:ext>
            </a:extLst>
          </p:cNvPr>
          <p:cNvSpPr>
            <a:spLocks noChangeArrowheads="1"/>
          </p:cNvSpPr>
          <p:nvPr/>
        </p:nvSpPr>
        <p:spPr bwMode="auto">
          <a:xfrm>
            <a:off x="641350" y="2425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a:extLst>
              <a:ext uri="{FF2B5EF4-FFF2-40B4-BE49-F238E27FC236}">
                <a16:creationId xmlns:a16="http://schemas.microsoft.com/office/drawing/2014/main" id="{47C9DA0C-E150-5304-ECC2-EC3237B0D54C}"/>
              </a:ext>
            </a:extLst>
          </p:cNvPr>
          <p:cNvSpPr>
            <a:spLocks noChangeArrowheads="1"/>
          </p:cNvSpPr>
          <p:nvPr/>
        </p:nvSpPr>
        <p:spPr bwMode="auto">
          <a:xfrm>
            <a:off x="839983" y="26667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TextBox 2">
            <a:extLst>
              <a:ext uri="{FF2B5EF4-FFF2-40B4-BE49-F238E27FC236}">
                <a16:creationId xmlns:a16="http://schemas.microsoft.com/office/drawing/2014/main" id="{CFAF13E3-C255-5223-FA87-4A7F982A30EB}"/>
              </a:ext>
            </a:extLst>
          </p:cNvPr>
          <p:cNvSpPr txBox="1"/>
          <p:nvPr/>
        </p:nvSpPr>
        <p:spPr>
          <a:xfrm>
            <a:off x="3046711" y="1441608"/>
            <a:ext cx="8592500" cy="5016758"/>
          </a:xfrm>
          <a:prstGeom prst="rect">
            <a:avLst/>
          </a:prstGeom>
          <a:noFill/>
        </p:spPr>
        <p:txBody>
          <a:bodyPr wrap="square">
            <a:spAutoFit/>
          </a:bodyPr>
          <a:lstStyle/>
          <a:p>
            <a:pPr marL="50800" marR="0" algn="ctr">
              <a:spcBef>
                <a:spcPts val="0"/>
              </a:spcBef>
              <a:spcAft>
                <a:spcPts val="0"/>
              </a:spcAft>
            </a:pPr>
            <a:r>
              <a:rPr lang="en-US" sz="4800" b="1" dirty="0">
                <a:solidFill>
                  <a:schemeClr val="tx2"/>
                </a:solidFill>
                <a:effectLst/>
                <a:latin typeface="+mj-lt"/>
                <a:ea typeface="Times New Roman" panose="02020603050405020304" pitchFamily="18" charset="0"/>
              </a:rPr>
              <a:t>Sponsor, </a:t>
            </a:r>
            <a:r>
              <a:rPr lang="en-US" sz="4800" b="1" dirty="0">
                <a:solidFill>
                  <a:schemeClr val="tx2"/>
                </a:solidFill>
                <a:latin typeface="+mj-lt"/>
                <a:ea typeface="Times New Roman" panose="02020603050405020304" pitchFamily="18" charset="0"/>
              </a:rPr>
              <a:t>FCA Summit Reception</a:t>
            </a:r>
            <a:endParaRPr lang="en-US" sz="4800" b="1" dirty="0">
              <a:solidFill>
                <a:schemeClr val="tx2"/>
              </a:solidFill>
              <a:effectLst/>
              <a:latin typeface="+mj-lt"/>
              <a:ea typeface="Times New Roman" panose="02020603050405020304" pitchFamily="18" charset="0"/>
            </a:endParaRPr>
          </a:p>
          <a:p>
            <a:pPr marL="50800" marR="0">
              <a:spcBef>
                <a:spcPts val="0"/>
              </a:spcBef>
              <a:spcAft>
                <a:spcPts val="0"/>
              </a:spcAft>
            </a:pPr>
            <a:endParaRPr lang="en-US" sz="3600" b="1" dirty="0">
              <a:effectLst/>
              <a:latin typeface="+mj-lt"/>
              <a:ea typeface="Times New Roman" panose="02020603050405020304" pitchFamily="18" charset="0"/>
            </a:endParaRPr>
          </a:p>
          <a:p>
            <a:pPr marL="50800"/>
            <a:endParaRPr lang="en-US" sz="4000" dirty="0">
              <a:latin typeface="+mj-lt"/>
              <a:ea typeface="Times New Roman" panose="02020603050405020304" pitchFamily="18" charset="0"/>
            </a:endParaRPr>
          </a:p>
          <a:p>
            <a:pPr marL="50800"/>
            <a:endParaRPr lang="en-US" sz="4000" dirty="0">
              <a:latin typeface="+mj-lt"/>
              <a:ea typeface="Times New Roman" panose="02020603050405020304" pitchFamily="18" charset="0"/>
            </a:endParaRPr>
          </a:p>
          <a:p>
            <a:pPr marL="50800"/>
            <a:endParaRPr lang="en-US" sz="4000" dirty="0">
              <a:latin typeface="+mj-lt"/>
              <a:ea typeface="Times New Roman" panose="02020603050405020304" pitchFamily="18" charset="0"/>
            </a:endParaRPr>
          </a:p>
          <a:p>
            <a:pPr marL="50800"/>
            <a:endParaRPr lang="en-US" sz="4000" dirty="0">
              <a:latin typeface="+mj-lt"/>
              <a:ea typeface="Times New Roman" panose="02020603050405020304" pitchFamily="18" charset="0"/>
            </a:endParaRPr>
          </a:p>
          <a:p>
            <a:pPr marL="50800" marR="0">
              <a:spcBef>
                <a:spcPts val="0"/>
              </a:spcBef>
              <a:spcAft>
                <a:spcPts val="0"/>
              </a:spcAft>
            </a:pPr>
            <a:endParaRPr lang="en-US" sz="4000" dirty="0">
              <a:latin typeface="+mj-lt"/>
              <a:ea typeface="Times New Roman" panose="02020603050405020304" pitchFamily="18" charset="0"/>
            </a:endParaRPr>
          </a:p>
          <a:p>
            <a:pPr marL="50800" marR="0">
              <a:spcBef>
                <a:spcPts val="0"/>
              </a:spcBef>
              <a:spcAft>
                <a:spcPts val="0"/>
              </a:spcAft>
            </a:pPr>
            <a:endParaRPr lang="en-US" sz="3600" b="1" dirty="0">
              <a:latin typeface="+mj-lt"/>
              <a:ea typeface="Times New Roman" panose="02020603050405020304" pitchFamily="18" charset="0"/>
            </a:endParaRPr>
          </a:p>
        </p:txBody>
      </p:sp>
      <p:sp>
        <p:nvSpPr>
          <p:cNvPr id="7" name="Rectangle 4">
            <a:extLst>
              <a:ext uri="{FF2B5EF4-FFF2-40B4-BE49-F238E27FC236}">
                <a16:creationId xmlns:a16="http://schemas.microsoft.com/office/drawing/2014/main" id="{B9F0C4F9-DFA1-4EED-A68E-70D6A15C1656}"/>
              </a:ext>
            </a:extLst>
          </p:cNvPr>
          <p:cNvSpPr>
            <a:spLocks noChangeArrowheads="1"/>
          </p:cNvSpPr>
          <p:nvPr/>
        </p:nvSpPr>
        <p:spPr bwMode="auto">
          <a:xfrm>
            <a:off x="424936" y="2311399"/>
            <a:ext cx="1642914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2">
            <a:extLst>
              <a:ext uri="{FF2B5EF4-FFF2-40B4-BE49-F238E27FC236}">
                <a16:creationId xmlns:a16="http://schemas.microsoft.com/office/drawing/2014/main" id="{3402D009-6F0E-485F-E1C8-6A9BEE24C791}"/>
              </a:ext>
            </a:extLst>
          </p:cNvPr>
          <p:cNvSpPr>
            <a:spLocks noChangeArrowheads="1"/>
          </p:cNvSpPr>
          <p:nvPr/>
        </p:nvSpPr>
        <p:spPr bwMode="auto">
          <a:xfrm>
            <a:off x="-1010098" y="2285998"/>
            <a:ext cx="18351543" cy="58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Rectangle 2">
            <a:extLst>
              <a:ext uri="{FF2B5EF4-FFF2-40B4-BE49-F238E27FC236}">
                <a16:creationId xmlns:a16="http://schemas.microsoft.com/office/drawing/2014/main" id="{73866A7D-437E-EA9D-FD7E-ADAE50F5C548}"/>
              </a:ext>
            </a:extLst>
          </p:cNvPr>
          <p:cNvSpPr>
            <a:spLocks noChangeArrowheads="1"/>
          </p:cNvSpPr>
          <p:nvPr/>
        </p:nvSpPr>
        <p:spPr bwMode="auto">
          <a:xfrm>
            <a:off x="424936" y="2320380"/>
            <a:ext cx="2145475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5" name="Picture 4" descr="A close-up of a logo&#10;&#10;Description automatically generated">
            <a:extLst>
              <a:ext uri="{FF2B5EF4-FFF2-40B4-BE49-F238E27FC236}">
                <a16:creationId xmlns:a16="http://schemas.microsoft.com/office/drawing/2014/main" id="{F0E05418-DC79-521F-0A7B-E0F6E9AB49F6}"/>
              </a:ext>
            </a:extLst>
          </p:cNvPr>
          <p:cNvPicPr>
            <a:picLocks noChangeAspect="1"/>
          </p:cNvPicPr>
          <p:nvPr/>
        </p:nvPicPr>
        <p:blipFill>
          <a:blip r:embed="rId4"/>
          <a:stretch>
            <a:fillRect/>
          </a:stretch>
        </p:blipFill>
        <p:spPr>
          <a:xfrm>
            <a:off x="4046751" y="2273479"/>
            <a:ext cx="7775167" cy="4354093"/>
          </a:xfrm>
          <a:prstGeom prst="rect">
            <a:avLst/>
          </a:prstGeom>
        </p:spPr>
      </p:pic>
      <p:pic>
        <p:nvPicPr>
          <p:cNvPr id="10" name="Picture 9" descr="A poster for a table talk event&#10;&#10;Description automatically generated">
            <a:extLst>
              <a:ext uri="{FF2B5EF4-FFF2-40B4-BE49-F238E27FC236}">
                <a16:creationId xmlns:a16="http://schemas.microsoft.com/office/drawing/2014/main" id="{D2B9E5A5-289A-4470-7909-17CEC9DD01F8}"/>
              </a:ext>
            </a:extLst>
          </p:cNvPr>
          <p:cNvPicPr>
            <a:picLocks noChangeAspect="1"/>
          </p:cNvPicPr>
          <p:nvPr/>
        </p:nvPicPr>
        <p:blipFill>
          <a:blip r:embed="rId5"/>
          <a:stretch>
            <a:fillRect/>
          </a:stretch>
        </p:blipFill>
        <p:spPr>
          <a:xfrm>
            <a:off x="0" y="2868238"/>
            <a:ext cx="2909529" cy="2909529"/>
          </a:xfrm>
          <a:prstGeom prst="rect">
            <a:avLst/>
          </a:prstGeom>
        </p:spPr>
      </p:pic>
    </p:spTree>
    <p:extLst>
      <p:ext uri="{BB962C8B-B14F-4D97-AF65-F5344CB8AC3E}">
        <p14:creationId xmlns:p14="http://schemas.microsoft.com/office/powerpoint/2010/main" val="18636913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title"/>
          </p:nvPr>
        </p:nvSpPr>
        <p:spPr>
          <a:xfrm>
            <a:off x="1227864" y="50897"/>
            <a:ext cx="10972800" cy="1143200"/>
          </a:xfrm>
          <a:prstGeom prst="rect">
            <a:avLst/>
          </a:prstGeom>
        </p:spPr>
        <p:txBody>
          <a:bodyPr spcFirstLastPara="1" vert="horz" wrap="square" lIns="121900" tIns="121900" rIns="121900" bIns="121900" rtlCol="0" anchor="ctr" anchorCtr="0">
            <a:noAutofit/>
          </a:bodyPr>
          <a:lstStyle/>
          <a:p>
            <a:pPr algn="ctr"/>
            <a:br>
              <a:rPr lang="en" sz="3600" dirty="0"/>
            </a:br>
            <a:r>
              <a:rPr lang="en" b="1" dirty="0">
                <a:solidFill>
                  <a:schemeClr val="accent1">
                    <a:lumMod val="75000"/>
                  </a:schemeClr>
                </a:solidFill>
              </a:rPr>
              <a:t>Florida Civic Advance </a:t>
            </a:r>
            <a:br>
              <a:rPr lang="en" b="1" dirty="0">
                <a:solidFill>
                  <a:schemeClr val="accent1">
                    <a:lumMod val="75000"/>
                  </a:schemeClr>
                </a:solidFill>
              </a:rPr>
            </a:br>
            <a:r>
              <a:rPr lang="en-US" sz="2800" i="1" dirty="0">
                <a:solidFill>
                  <a:schemeClr val="accent1">
                    <a:lumMod val="75000"/>
                  </a:schemeClr>
                </a:solidFill>
              </a:rPr>
              <a:t>Advancing Civic Health in Florida’s Communities</a:t>
            </a:r>
            <a:br>
              <a:rPr lang="en-US" i="1" dirty="0">
                <a:solidFill>
                  <a:schemeClr val="accent1">
                    <a:lumMod val="75000"/>
                  </a:schemeClr>
                </a:solidFill>
              </a:rPr>
            </a:br>
            <a:endParaRPr b="1" dirty="0">
              <a:solidFill>
                <a:schemeClr val="accent1">
                  <a:lumMod val="75000"/>
                </a:schemeClr>
              </a:solidFill>
            </a:endParaRPr>
          </a:p>
        </p:txBody>
      </p:sp>
      <p:sp>
        <p:nvSpPr>
          <p:cNvPr id="136" name="Google Shape;136;p26"/>
          <p:cNvSpPr txBox="1">
            <a:spLocks noGrp="1"/>
          </p:cNvSpPr>
          <p:nvPr>
            <p:ph type="body" idx="1"/>
          </p:nvPr>
        </p:nvSpPr>
        <p:spPr>
          <a:xfrm>
            <a:off x="-368718" y="3303656"/>
            <a:ext cx="15863727" cy="10843186"/>
          </a:xfrm>
          <a:prstGeom prst="rect">
            <a:avLst/>
          </a:prstGeom>
        </p:spPr>
        <p:txBody>
          <a:bodyPr spcFirstLastPara="1" vert="horz" wrap="square" lIns="121900" tIns="121900" rIns="121900" bIns="121900" rtlCol="0" anchor="ctr" anchorCtr="0">
            <a:noAutofit/>
          </a:bodyPr>
          <a:lstStyle/>
          <a:p>
            <a:pPr marL="0" indent="0" algn="ctr">
              <a:buNone/>
            </a:pPr>
            <a:endParaRPr lang="en-US" sz="3600" b="1" dirty="0">
              <a:cs typeface="Calibri" panose="020F0502020204030204" pitchFamily="34" charset="0"/>
            </a:endParaRPr>
          </a:p>
          <a:p>
            <a:pPr marL="0" indent="0" algn="ctr">
              <a:buNone/>
            </a:pPr>
            <a:r>
              <a:rPr lang="en-US" sz="4000" b="1" dirty="0">
                <a:cs typeface="Calibri" panose="020F0502020204030204" pitchFamily="34" charset="0"/>
              </a:rPr>
              <a:t>   </a:t>
            </a:r>
            <a:endParaRPr lang="en-US" sz="4000" dirty="0">
              <a:cs typeface="Calibri" panose="020F0502020204030204" pitchFamily="34" charset="0"/>
            </a:endParaRPr>
          </a:p>
          <a:p>
            <a:pPr marL="0" indent="0" algn="ctr">
              <a:buNone/>
            </a:pPr>
            <a:r>
              <a:rPr lang="en-US" sz="4000" b="1" dirty="0">
                <a:cs typeface="Calibri" panose="020F0502020204030204" pitchFamily="34" charset="0"/>
              </a:rPr>
              <a:t>            </a:t>
            </a:r>
          </a:p>
          <a:p>
            <a:pPr marL="0" indent="0" algn="ctr">
              <a:buNone/>
            </a:pPr>
            <a:endParaRPr lang="en-US" sz="1400" b="1" dirty="0">
              <a:cs typeface="Calibri" panose="020F0502020204030204" pitchFamily="34" charset="0"/>
            </a:endParaRPr>
          </a:p>
          <a:p>
            <a:pPr marL="0" indent="0" algn="ctr">
              <a:buNone/>
            </a:pPr>
            <a:endParaRPr lang="en-US" sz="4000" b="1" dirty="0">
              <a:cs typeface="Calibri" panose="020F0502020204030204" pitchFamily="34" charset="0"/>
            </a:endParaRPr>
          </a:p>
          <a:p>
            <a:pPr marL="0" indent="0" algn="ctr">
              <a:buNone/>
            </a:pPr>
            <a:endParaRPr lang="en-US" sz="3200" b="1" i="1" dirty="0">
              <a:latin typeface="+mj-lt"/>
              <a:cs typeface="Calibri" panose="020F0502020204030204" pitchFamily="34" charset="0"/>
            </a:endParaRPr>
          </a:p>
        </p:txBody>
      </p:sp>
      <p:sp>
        <p:nvSpPr>
          <p:cNvPr id="138" name="Google Shape;138;p26"/>
          <p:cNvSpPr txBox="1">
            <a:spLocks noGrp="1"/>
          </p:cNvSpPr>
          <p:nvPr>
            <p:ph type="sldNum" idx="12"/>
          </p:nvPr>
        </p:nvSpPr>
        <p:spPr>
          <a:xfrm>
            <a:off x="5730200" y="6479803"/>
            <a:ext cx="731600" cy="378400"/>
          </a:xfrm>
          <a:prstGeom prst="rect">
            <a:avLst/>
          </a:prstGeom>
        </p:spPr>
        <p:txBody>
          <a:bodyPr spcFirstLastPara="1" vert="horz" wrap="square" lIns="121900" tIns="121900" rIns="121900" bIns="121900" rtlCol="0" anchor="t" anchorCtr="0">
            <a:noAutofit/>
          </a:bodyPr>
          <a:lstStyle/>
          <a:p>
            <a:pPr algn="ctr"/>
            <a:fld id="{00000000-1234-1234-1234-123412341234}" type="slidenum">
              <a:rPr lang="en"/>
              <a:pPr algn="ctr"/>
              <a:t>24</a:t>
            </a:fld>
            <a:endParaRPr dirty="0"/>
          </a:p>
        </p:txBody>
      </p:sp>
      <p:pic>
        <p:nvPicPr>
          <p:cNvPr id="4" name="Picture 3" descr="A blurry image of a conference&#10;&#10;Description automatically generated">
            <a:extLst>
              <a:ext uri="{FF2B5EF4-FFF2-40B4-BE49-F238E27FC236}">
                <a16:creationId xmlns:a16="http://schemas.microsoft.com/office/drawing/2014/main" id="{5AE41780-881A-ED22-D6BD-C422B734DFFF}"/>
              </a:ext>
            </a:extLst>
          </p:cNvPr>
          <p:cNvPicPr>
            <a:picLocks noChangeAspect="1"/>
          </p:cNvPicPr>
          <p:nvPr/>
        </p:nvPicPr>
        <p:blipFill>
          <a:blip r:embed="rId3"/>
          <a:stretch>
            <a:fillRect/>
          </a:stretch>
        </p:blipFill>
        <p:spPr>
          <a:xfrm>
            <a:off x="0" y="0"/>
            <a:ext cx="2631664" cy="1757869"/>
          </a:xfrm>
          <a:prstGeom prst="rect">
            <a:avLst/>
          </a:prstGeom>
        </p:spPr>
      </p:pic>
      <p:sp>
        <p:nvSpPr>
          <p:cNvPr id="6" name="Rectangle 2">
            <a:extLst>
              <a:ext uri="{FF2B5EF4-FFF2-40B4-BE49-F238E27FC236}">
                <a16:creationId xmlns:a16="http://schemas.microsoft.com/office/drawing/2014/main" id="{7DA2D32D-D741-85F1-B8FC-5596F0F52B1A}"/>
              </a:ext>
            </a:extLst>
          </p:cNvPr>
          <p:cNvSpPr>
            <a:spLocks noChangeArrowheads="1"/>
          </p:cNvSpPr>
          <p:nvPr/>
        </p:nvSpPr>
        <p:spPr bwMode="auto">
          <a:xfrm>
            <a:off x="641350" y="2425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a:extLst>
              <a:ext uri="{FF2B5EF4-FFF2-40B4-BE49-F238E27FC236}">
                <a16:creationId xmlns:a16="http://schemas.microsoft.com/office/drawing/2014/main" id="{47C9DA0C-E150-5304-ECC2-EC3237B0D54C}"/>
              </a:ext>
            </a:extLst>
          </p:cNvPr>
          <p:cNvSpPr>
            <a:spLocks noChangeArrowheads="1"/>
          </p:cNvSpPr>
          <p:nvPr/>
        </p:nvSpPr>
        <p:spPr bwMode="auto">
          <a:xfrm>
            <a:off x="839983" y="26667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TextBox 2">
            <a:extLst>
              <a:ext uri="{FF2B5EF4-FFF2-40B4-BE49-F238E27FC236}">
                <a16:creationId xmlns:a16="http://schemas.microsoft.com/office/drawing/2014/main" id="{CFAF13E3-C255-5223-FA87-4A7F982A30EB}"/>
              </a:ext>
            </a:extLst>
          </p:cNvPr>
          <p:cNvSpPr txBox="1"/>
          <p:nvPr/>
        </p:nvSpPr>
        <p:spPr>
          <a:xfrm>
            <a:off x="3046711" y="1441608"/>
            <a:ext cx="8592500" cy="6186309"/>
          </a:xfrm>
          <a:prstGeom prst="rect">
            <a:avLst/>
          </a:prstGeom>
          <a:noFill/>
        </p:spPr>
        <p:txBody>
          <a:bodyPr wrap="square">
            <a:spAutoFit/>
          </a:bodyPr>
          <a:lstStyle/>
          <a:p>
            <a:pPr marL="50800" marR="0" algn="ctr">
              <a:spcBef>
                <a:spcPts val="0"/>
              </a:spcBef>
              <a:spcAft>
                <a:spcPts val="0"/>
              </a:spcAft>
            </a:pPr>
            <a:r>
              <a:rPr lang="en-US" sz="4400" b="1" dirty="0">
                <a:solidFill>
                  <a:schemeClr val="tx2"/>
                </a:solidFill>
                <a:effectLst/>
                <a:latin typeface="+mj-lt"/>
                <a:ea typeface="Times New Roman" panose="02020603050405020304" pitchFamily="18" charset="0"/>
              </a:rPr>
              <a:t>Sponsor, Dinner Keynote</a:t>
            </a:r>
          </a:p>
          <a:p>
            <a:pPr marL="50800" marR="0">
              <a:spcBef>
                <a:spcPts val="0"/>
              </a:spcBef>
              <a:spcAft>
                <a:spcPts val="0"/>
              </a:spcAft>
            </a:pPr>
            <a:endParaRPr lang="en-US" sz="3600" b="1" dirty="0">
              <a:effectLst/>
              <a:latin typeface="+mj-lt"/>
              <a:ea typeface="Times New Roman" panose="02020603050405020304" pitchFamily="18" charset="0"/>
            </a:endParaRPr>
          </a:p>
          <a:p>
            <a:pPr marL="50800"/>
            <a:endParaRPr lang="en-US" sz="4000" dirty="0">
              <a:latin typeface="+mj-lt"/>
              <a:ea typeface="Times New Roman" panose="02020603050405020304" pitchFamily="18" charset="0"/>
            </a:endParaRPr>
          </a:p>
          <a:p>
            <a:pPr marL="50800"/>
            <a:endParaRPr lang="en-US" sz="4000" dirty="0">
              <a:latin typeface="+mj-lt"/>
              <a:ea typeface="Times New Roman" panose="02020603050405020304" pitchFamily="18" charset="0"/>
            </a:endParaRPr>
          </a:p>
          <a:p>
            <a:pPr marL="50800"/>
            <a:endParaRPr lang="en-US" sz="4000" dirty="0">
              <a:latin typeface="+mj-lt"/>
              <a:ea typeface="Times New Roman" panose="02020603050405020304" pitchFamily="18" charset="0"/>
            </a:endParaRPr>
          </a:p>
          <a:p>
            <a:pPr marL="50800"/>
            <a:endParaRPr lang="en-US" sz="4000" dirty="0">
              <a:latin typeface="+mj-lt"/>
              <a:ea typeface="Times New Roman" panose="02020603050405020304" pitchFamily="18" charset="0"/>
            </a:endParaRPr>
          </a:p>
          <a:p>
            <a:pPr marL="50800"/>
            <a:r>
              <a:rPr lang="en-US" sz="4000" dirty="0">
                <a:latin typeface="+mj-lt"/>
                <a:ea typeface="Times New Roman" panose="02020603050405020304" pitchFamily="18" charset="0"/>
              </a:rPr>
              <a:t>Scott Dudley, </a:t>
            </a:r>
            <a:r>
              <a:rPr lang="en-US" sz="4000" i="0" u="none" strike="noStrike" dirty="0">
                <a:solidFill>
                  <a:srgbClr val="010D39"/>
                </a:solidFill>
                <a:effectLst/>
                <a:latin typeface="+mj-lt"/>
              </a:rPr>
              <a:t>Director, Legislative Affairs at Florida League of Cities</a:t>
            </a:r>
          </a:p>
          <a:p>
            <a:pPr marL="50800" marR="0">
              <a:spcBef>
                <a:spcPts val="0"/>
              </a:spcBef>
              <a:spcAft>
                <a:spcPts val="0"/>
              </a:spcAft>
            </a:pPr>
            <a:endParaRPr lang="en-US" sz="4000" dirty="0">
              <a:latin typeface="+mj-lt"/>
              <a:ea typeface="Times New Roman" panose="02020603050405020304" pitchFamily="18" charset="0"/>
            </a:endParaRPr>
          </a:p>
          <a:p>
            <a:pPr marL="50800" marR="0">
              <a:spcBef>
                <a:spcPts val="0"/>
              </a:spcBef>
              <a:spcAft>
                <a:spcPts val="0"/>
              </a:spcAft>
            </a:pPr>
            <a:endParaRPr lang="en-US" sz="3600" b="1" dirty="0">
              <a:latin typeface="+mj-lt"/>
              <a:ea typeface="Times New Roman" panose="02020603050405020304" pitchFamily="18" charset="0"/>
            </a:endParaRPr>
          </a:p>
        </p:txBody>
      </p:sp>
      <p:sp>
        <p:nvSpPr>
          <p:cNvPr id="7" name="Rectangle 4">
            <a:extLst>
              <a:ext uri="{FF2B5EF4-FFF2-40B4-BE49-F238E27FC236}">
                <a16:creationId xmlns:a16="http://schemas.microsoft.com/office/drawing/2014/main" id="{B9F0C4F9-DFA1-4EED-A68E-70D6A15C1656}"/>
              </a:ext>
            </a:extLst>
          </p:cNvPr>
          <p:cNvSpPr>
            <a:spLocks noChangeArrowheads="1"/>
          </p:cNvSpPr>
          <p:nvPr/>
        </p:nvSpPr>
        <p:spPr bwMode="auto">
          <a:xfrm>
            <a:off x="424936" y="2311399"/>
            <a:ext cx="1642914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2">
            <a:extLst>
              <a:ext uri="{FF2B5EF4-FFF2-40B4-BE49-F238E27FC236}">
                <a16:creationId xmlns:a16="http://schemas.microsoft.com/office/drawing/2014/main" id="{3402D009-6F0E-485F-E1C8-6A9BEE24C791}"/>
              </a:ext>
            </a:extLst>
          </p:cNvPr>
          <p:cNvSpPr>
            <a:spLocks noChangeArrowheads="1"/>
          </p:cNvSpPr>
          <p:nvPr/>
        </p:nvSpPr>
        <p:spPr bwMode="auto">
          <a:xfrm>
            <a:off x="-1010098" y="2285998"/>
            <a:ext cx="18351543" cy="58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Rectangle 2">
            <a:extLst>
              <a:ext uri="{FF2B5EF4-FFF2-40B4-BE49-F238E27FC236}">
                <a16:creationId xmlns:a16="http://schemas.microsoft.com/office/drawing/2014/main" id="{73866A7D-437E-EA9D-FD7E-ADAE50F5C548}"/>
              </a:ext>
            </a:extLst>
          </p:cNvPr>
          <p:cNvSpPr>
            <a:spLocks noChangeArrowheads="1"/>
          </p:cNvSpPr>
          <p:nvPr/>
        </p:nvSpPr>
        <p:spPr bwMode="auto">
          <a:xfrm>
            <a:off x="424936" y="2320380"/>
            <a:ext cx="2145475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3" name="Picture 195" descr="C. Scott Dudley">
            <a:extLst>
              <a:ext uri="{FF2B5EF4-FFF2-40B4-BE49-F238E27FC236}">
                <a16:creationId xmlns:a16="http://schemas.microsoft.com/office/drawing/2014/main" id="{54EB498B-4289-C1BB-0F59-2B39BED5C2DD}"/>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424936" y="2320379"/>
            <a:ext cx="2559626" cy="245990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A white background with yellow orange green and blue text&#10;&#10;Description automatically generated">
            <a:extLst>
              <a:ext uri="{FF2B5EF4-FFF2-40B4-BE49-F238E27FC236}">
                <a16:creationId xmlns:a16="http://schemas.microsoft.com/office/drawing/2014/main" id="{46408FE6-E41C-A0D7-DC10-286F20CD3751}"/>
              </a:ext>
            </a:extLst>
          </p:cNvPr>
          <p:cNvPicPr>
            <a:picLocks noChangeAspect="1"/>
          </p:cNvPicPr>
          <p:nvPr/>
        </p:nvPicPr>
        <p:blipFill>
          <a:blip r:embed="rId6"/>
          <a:stretch>
            <a:fillRect/>
          </a:stretch>
        </p:blipFill>
        <p:spPr>
          <a:xfrm>
            <a:off x="5579707" y="2120314"/>
            <a:ext cx="3059802" cy="3059802"/>
          </a:xfrm>
          <a:prstGeom prst="rect">
            <a:avLst/>
          </a:prstGeom>
        </p:spPr>
      </p:pic>
    </p:spTree>
    <p:extLst>
      <p:ext uri="{BB962C8B-B14F-4D97-AF65-F5344CB8AC3E}">
        <p14:creationId xmlns:p14="http://schemas.microsoft.com/office/powerpoint/2010/main" val="18092820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title"/>
          </p:nvPr>
        </p:nvSpPr>
        <p:spPr>
          <a:xfrm>
            <a:off x="1227864" y="50897"/>
            <a:ext cx="10972800" cy="1143200"/>
          </a:xfrm>
          <a:prstGeom prst="rect">
            <a:avLst/>
          </a:prstGeom>
        </p:spPr>
        <p:txBody>
          <a:bodyPr spcFirstLastPara="1" vert="horz" wrap="square" lIns="121900" tIns="121900" rIns="121900" bIns="121900" rtlCol="0" anchor="ctr" anchorCtr="0">
            <a:noAutofit/>
          </a:bodyPr>
          <a:lstStyle/>
          <a:p>
            <a:pPr algn="ctr"/>
            <a:br>
              <a:rPr lang="en" sz="3600" dirty="0"/>
            </a:br>
            <a:r>
              <a:rPr lang="en" b="1" dirty="0">
                <a:solidFill>
                  <a:schemeClr val="accent1">
                    <a:lumMod val="75000"/>
                  </a:schemeClr>
                </a:solidFill>
              </a:rPr>
              <a:t>Florida Civic Advance </a:t>
            </a:r>
            <a:br>
              <a:rPr lang="en" b="1" dirty="0">
                <a:solidFill>
                  <a:schemeClr val="accent1">
                    <a:lumMod val="75000"/>
                  </a:schemeClr>
                </a:solidFill>
              </a:rPr>
            </a:br>
            <a:r>
              <a:rPr lang="en-US" sz="2800" i="1" dirty="0">
                <a:solidFill>
                  <a:schemeClr val="accent1">
                    <a:lumMod val="75000"/>
                  </a:schemeClr>
                </a:solidFill>
              </a:rPr>
              <a:t>Advancing Civic Health in Florida’s Communities</a:t>
            </a:r>
            <a:br>
              <a:rPr lang="en-US" i="1" dirty="0">
                <a:solidFill>
                  <a:schemeClr val="accent1">
                    <a:lumMod val="75000"/>
                  </a:schemeClr>
                </a:solidFill>
              </a:rPr>
            </a:br>
            <a:endParaRPr b="1" dirty="0">
              <a:solidFill>
                <a:schemeClr val="accent1">
                  <a:lumMod val="75000"/>
                </a:schemeClr>
              </a:solidFill>
            </a:endParaRPr>
          </a:p>
        </p:txBody>
      </p:sp>
      <p:sp>
        <p:nvSpPr>
          <p:cNvPr id="136" name="Google Shape;136;p26"/>
          <p:cNvSpPr txBox="1">
            <a:spLocks noGrp="1"/>
          </p:cNvSpPr>
          <p:nvPr>
            <p:ph type="body" idx="1"/>
          </p:nvPr>
        </p:nvSpPr>
        <p:spPr>
          <a:xfrm>
            <a:off x="-368718" y="3303656"/>
            <a:ext cx="15863727" cy="10843186"/>
          </a:xfrm>
          <a:prstGeom prst="rect">
            <a:avLst/>
          </a:prstGeom>
        </p:spPr>
        <p:txBody>
          <a:bodyPr spcFirstLastPara="1" vert="horz" wrap="square" lIns="121900" tIns="121900" rIns="121900" bIns="121900" rtlCol="0" anchor="ctr" anchorCtr="0">
            <a:noAutofit/>
          </a:bodyPr>
          <a:lstStyle/>
          <a:p>
            <a:pPr marL="0" indent="0" algn="ctr">
              <a:buNone/>
            </a:pPr>
            <a:endParaRPr lang="en-US" sz="3600" b="1" dirty="0">
              <a:cs typeface="Calibri" panose="020F0502020204030204" pitchFamily="34" charset="0"/>
            </a:endParaRPr>
          </a:p>
          <a:p>
            <a:pPr marL="0" indent="0" algn="ctr">
              <a:buNone/>
            </a:pPr>
            <a:r>
              <a:rPr lang="en-US" sz="4000" b="1" dirty="0">
                <a:cs typeface="Calibri" panose="020F0502020204030204" pitchFamily="34" charset="0"/>
              </a:rPr>
              <a:t>   </a:t>
            </a:r>
            <a:endParaRPr lang="en-US" sz="4000" dirty="0">
              <a:cs typeface="Calibri" panose="020F0502020204030204" pitchFamily="34" charset="0"/>
            </a:endParaRPr>
          </a:p>
          <a:p>
            <a:pPr marL="0" indent="0" algn="ctr">
              <a:buNone/>
            </a:pPr>
            <a:r>
              <a:rPr lang="en-US" sz="4000" b="1" dirty="0">
                <a:cs typeface="Calibri" panose="020F0502020204030204" pitchFamily="34" charset="0"/>
              </a:rPr>
              <a:t>            </a:t>
            </a:r>
          </a:p>
          <a:p>
            <a:pPr marL="0" indent="0" algn="ctr">
              <a:buNone/>
            </a:pPr>
            <a:endParaRPr lang="en-US" sz="1400" b="1" dirty="0">
              <a:cs typeface="Calibri" panose="020F0502020204030204" pitchFamily="34" charset="0"/>
            </a:endParaRPr>
          </a:p>
          <a:p>
            <a:pPr marL="0" indent="0" algn="ctr">
              <a:buNone/>
            </a:pPr>
            <a:endParaRPr lang="en-US" sz="4000" b="1" dirty="0">
              <a:cs typeface="Calibri" panose="020F0502020204030204" pitchFamily="34" charset="0"/>
            </a:endParaRPr>
          </a:p>
          <a:p>
            <a:pPr marL="0" indent="0" algn="ctr">
              <a:buNone/>
            </a:pPr>
            <a:endParaRPr lang="en-US" sz="3200" b="1" i="1" dirty="0">
              <a:latin typeface="+mj-lt"/>
              <a:cs typeface="Calibri" panose="020F0502020204030204" pitchFamily="34" charset="0"/>
            </a:endParaRPr>
          </a:p>
        </p:txBody>
      </p:sp>
      <p:sp>
        <p:nvSpPr>
          <p:cNvPr id="138" name="Google Shape;138;p26"/>
          <p:cNvSpPr txBox="1">
            <a:spLocks noGrp="1"/>
          </p:cNvSpPr>
          <p:nvPr>
            <p:ph type="sldNum" idx="12"/>
          </p:nvPr>
        </p:nvSpPr>
        <p:spPr>
          <a:xfrm>
            <a:off x="5730200" y="6479803"/>
            <a:ext cx="731600" cy="378400"/>
          </a:xfrm>
          <a:prstGeom prst="rect">
            <a:avLst/>
          </a:prstGeom>
        </p:spPr>
        <p:txBody>
          <a:bodyPr spcFirstLastPara="1" vert="horz" wrap="square" lIns="121900" tIns="121900" rIns="121900" bIns="121900" rtlCol="0" anchor="t" anchorCtr="0">
            <a:noAutofit/>
          </a:bodyPr>
          <a:lstStyle/>
          <a:p>
            <a:pPr algn="ctr"/>
            <a:fld id="{00000000-1234-1234-1234-123412341234}" type="slidenum">
              <a:rPr lang="en"/>
              <a:pPr algn="ctr"/>
              <a:t>25</a:t>
            </a:fld>
            <a:endParaRPr dirty="0"/>
          </a:p>
        </p:txBody>
      </p:sp>
      <p:pic>
        <p:nvPicPr>
          <p:cNvPr id="4" name="Picture 3" descr="A blurry image of a conference&#10;&#10;Description automatically generated">
            <a:extLst>
              <a:ext uri="{FF2B5EF4-FFF2-40B4-BE49-F238E27FC236}">
                <a16:creationId xmlns:a16="http://schemas.microsoft.com/office/drawing/2014/main" id="{5AE41780-881A-ED22-D6BD-C422B734DFFF}"/>
              </a:ext>
            </a:extLst>
          </p:cNvPr>
          <p:cNvPicPr>
            <a:picLocks noChangeAspect="1"/>
          </p:cNvPicPr>
          <p:nvPr/>
        </p:nvPicPr>
        <p:blipFill>
          <a:blip r:embed="rId3"/>
          <a:stretch>
            <a:fillRect/>
          </a:stretch>
        </p:blipFill>
        <p:spPr>
          <a:xfrm>
            <a:off x="0" y="0"/>
            <a:ext cx="2631664" cy="1757869"/>
          </a:xfrm>
          <a:prstGeom prst="rect">
            <a:avLst/>
          </a:prstGeom>
        </p:spPr>
      </p:pic>
      <p:sp>
        <p:nvSpPr>
          <p:cNvPr id="6" name="Rectangle 2">
            <a:extLst>
              <a:ext uri="{FF2B5EF4-FFF2-40B4-BE49-F238E27FC236}">
                <a16:creationId xmlns:a16="http://schemas.microsoft.com/office/drawing/2014/main" id="{7DA2D32D-D741-85F1-B8FC-5596F0F52B1A}"/>
              </a:ext>
            </a:extLst>
          </p:cNvPr>
          <p:cNvSpPr>
            <a:spLocks noChangeArrowheads="1"/>
          </p:cNvSpPr>
          <p:nvPr/>
        </p:nvSpPr>
        <p:spPr bwMode="auto">
          <a:xfrm>
            <a:off x="641350" y="2425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a:extLst>
              <a:ext uri="{FF2B5EF4-FFF2-40B4-BE49-F238E27FC236}">
                <a16:creationId xmlns:a16="http://schemas.microsoft.com/office/drawing/2014/main" id="{47C9DA0C-E150-5304-ECC2-EC3237B0D54C}"/>
              </a:ext>
            </a:extLst>
          </p:cNvPr>
          <p:cNvSpPr>
            <a:spLocks noChangeArrowheads="1"/>
          </p:cNvSpPr>
          <p:nvPr/>
        </p:nvSpPr>
        <p:spPr bwMode="auto">
          <a:xfrm>
            <a:off x="839983" y="26667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TextBox 2">
            <a:extLst>
              <a:ext uri="{FF2B5EF4-FFF2-40B4-BE49-F238E27FC236}">
                <a16:creationId xmlns:a16="http://schemas.microsoft.com/office/drawing/2014/main" id="{CFAF13E3-C255-5223-FA87-4A7F982A30EB}"/>
              </a:ext>
            </a:extLst>
          </p:cNvPr>
          <p:cNvSpPr txBox="1"/>
          <p:nvPr/>
        </p:nvSpPr>
        <p:spPr>
          <a:xfrm>
            <a:off x="2660650" y="2017043"/>
            <a:ext cx="8890000" cy="3908762"/>
          </a:xfrm>
          <a:prstGeom prst="rect">
            <a:avLst/>
          </a:prstGeom>
          <a:noFill/>
        </p:spPr>
        <p:txBody>
          <a:bodyPr wrap="square">
            <a:spAutoFit/>
          </a:bodyPr>
          <a:lstStyle/>
          <a:p>
            <a:pPr marL="50800" marR="0">
              <a:spcBef>
                <a:spcPts val="0"/>
              </a:spcBef>
              <a:spcAft>
                <a:spcPts val="0"/>
              </a:spcAft>
            </a:pPr>
            <a:r>
              <a:rPr lang="en-US" sz="3600" b="1" dirty="0">
                <a:effectLst/>
                <a:latin typeface="+mj-lt"/>
                <a:ea typeface="Times New Roman" panose="02020603050405020304" pitchFamily="18" charset="0"/>
              </a:rPr>
              <a:t>What Have We Learned from Public Engagement on Race and Equity</a:t>
            </a:r>
          </a:p>
          <a:p>
            <a:pPr marL="914400" marR="0" indent="-914400">
              <a:spcBef>
                <a:spcPts val="0"/>
              </a:spcBef>
              <a:spcAft>
                <a:spcPts val="0"/>
              </a:spcAft>
            </a:pPr>
            <a:endParaRPr lang="en-US" sz="3600" b="1" dirty="0">
              <a:solidFill>
                <a:srgbClr val="000000"/>
              </a:solidFill>
              <a:latin typeface="+mj-lt"/>
              <a:ea typeface="Times New Roman" panose="02020603050405020304" pitchFamily="18" charset="0"/>
            </a:endParaRPr>
          </a:p>
          <a:p>
            <a:pPr marL="101600" marR="0">
              <a:spcBef>
                <a:spcPts val="0"/>
              </a:spcBef>
              <a:spcAft>
                <a:spcPts val="0"/>
              </a:spcAft>
            </a:pPr>
            <a:r>
              <a:rPr lang="en-US" sz="3600" b="1" dirty="0">
                <a:solidFill>
                  <a:schemeClr val="tx2"/>
                </a:solidFill>
                <a:effectLst/>
                <a:latin typeface="+mj-lt"/>
                <a:ea typeface="Times New Roman" panose="02020603050405020304" pitchFamily="18" charset="0"/>
              </a:rPr>
              <a:t>Matt </a:t>
            </a:r>
            <a:r>
              <a:rPr lang="en-US" sz="3600" b="1" dirty="0" err="1">
                <a:solidFill>
                  <a:schemeClr val="tx2"/>
                </a:solidFill>
                <a:effectLst/>
                <a:latin typeface="+mj-lt"/>
                <a:ea typeface="Times New Roman" panose="02020603050405020304" pitchFamily="18" charset="0"/>
              </a:rPr>
              <a:t>Leighninger</a:t>
            </a:r>
            <a:r>
              <a:rPr lang="en-US" sz="3600" b="1" dirty="0">
                <a:solidFill>
                  <a:srgbClr val="000000"/>
                </a:solidFill>
                <a:effectLst/>
                <a:latin typeface="+mj-lt"/>
                <a:ea typeface="Times New Roman" panose="02020603050405020304" pitchFamily="18" charset="0"/>
              </a:rPr>
              <a:t>, </a:t>
            </a:r>
            <a:r>
              <a:rPr lang="en-US" sz="3600" dirty="0">
                <a:solidFill>
                  <a:srgbClr val="000000"/>
                </a:solidFill>
                <a:effectLst/>
                <a:latin typeface="+mj-lt"/>
                <a:ea typeface="Times New Roman" panose="02020603050405020304" pitchFamily="18" charset="0"/>
              </a:rPr>
              <a:t>Director,</a:t>
            </a:r>
            <a:r>
              <a:rPr lang="en-US" sz="3600" b="1" dirty="0">
                <a:solidFill>
                  <a:srgbClr val="000000"/>
                </a:solidFill>
                <a:effectLst/>
                <a:latin typeface="+mj-lt"/>
                <a:ea typeface="Times New Roman" panose="02020603050405020304" pitchFamily="18" charset="0"/>
              </a:rPr>
              <a:t> </a:t>
            </a:r>
            <a:r>
              <a:rPr lang="en-US" sz="3600" dirty="0">
                <a:solidFill>
                  <a:srgbClr val="000000"/>
                </a:solidFill>
                <a:effectLst/>
                <a:latin typeface="+mj-lt"/>
                <a:ea typeface="Times New Roman" panose="02020603050405020304" pitchFamily="18" charset="0"/>
              </a:rPr>
              <a:t>Center for Democracy Innovation, </a:t>
            </a:r>
            <a:r>
              <a:rPr lang="en-US" sz="3600" dirty="0">
                <a:effectLst/>
                <a:latin typeface="+mj-lt"/>
                <a:ea typeface="Times New Roman" panose="02020603050405020304" pitchFamily="18" charset="0"/>
              </a:rPr>
              <a:t>National Civic League</a:t>
            </a:r>
            <a:r>
              <a:rPr lang="en-US" sz="3600" b="0" dirty="0">
                <a:effectLst/>
                <a:latin typeface="+mj-lt"/>
                <a:ea typeface="Times New Roman" panose="02020603050405020304" pitchFamily="18" charset="0"/>
              </a:rPr>
              <a:t>, </a:t>
            </a:r>
            <a:endParaRPr lang="en-US" sz="3600" dirty="0">
              <a:effectLst/>
              <a:latin typeface="+mj-lt"/>
              <a:ea typeface="Times New Roman" panose="02020603050405020304" pitchFamily="18" charset="0"/>
            </a:endParaRPr>
          </a:p>
          <a:p>
            <a:pPr marL="0" marR="0">
              <a:spcBef>
                <a:spcPts val="0"/>
              </a:spcBef>
              <a:spcAft>
                <a:spcPts val="0"/>
              </a:spcAft>
            </a:pPr>
            <a:r>
              <a:rPr lang="en-US" sz="3600" b="1" dirty="0">
                <a:effectLst/>
                <a:latin typeface="+mj-lt"/>
                <a:ea typeface="Times New Roman" panose="02020603050405020304" pitchFamily="18" charset="0"/>
              </a:rPr>
              <a:t> </a:t>
            </a:r>
            <a:endParaRPr lang="en-US" sz="3600" dirty="0">
              <a:effectLst/>
              <a:latin typeface="+mj-lt"/>
              <a:ea typeface="Times New Roman" panose="02020603050405020304" pitchFamily="18" charset="0"/>
            </a:endParaRPr>
          </a:p>
          <a:p>
            <a:pPr marL="101600" marR="304800" algn="l">
              <a:spcBef>
                <a:spcPts val="0"/>
              </a:spcBef>
              <a:spcAft>
                <a:spcPts val="0"/>
              </a:spcAft>
            </a:pPr>
            <a:r>
              <a:rPr lang="en-US" sz="3200" kern="0" dirty="0">
                <a:latin typeface="+mj-lt"/>
                <a:ea typeface="Arial" panose="020B0604020202020204" pitchFamily="34" charset="0"/>
              </a:rPr>
              <a:t>Introduction: </a:t>
            </a:r>
            <a:r>
              <a:rPr lang="en-US" sz="3200" b="1" kern="0" dirty="0">
                <a:solidFill>
                  <a:schemeClr val="tx2"/>
                </a:solidFill>
                <a:latin typeface="+mj-lt"/>
                <a:ea typeface="Arial" panose="020B0604020202020204" pitchFamily="34" charset="0"/>
              </a:rPr>
              <a:t>Tim Dutton</a:t>
            </a:r>
            <a:r>
              <a:rPr lang="en-US" sz="3200" kern="0" dirty="0">
                <a:latin typeface="+mj-lt"/>
                <a:ea typeface="Arial" panose="020B0604020202020204" pitchFamily="34" charset="0"/>
              </a:rPr>
              <a:t>, FCA Board Member</a:t>
            </a:r>
            <a:endParaRPr lang="en-US" sz="3200" kern="0" dirty="0">
              <a:effectLst/>
              <a:latin typeface="+mj-lt"/>
              <a:ea typeface="Arial" panose="020B0604020202020204" pitchFamily="34" charset="0"/>
            </a:endParaRPr>
          </a:p>
        </p:txBody>
      </p:sp>
      <p:sp>
        <p:nvSpPr>
          <p:cNvPr id="7" name="Rectangle 4">
            <a:extLst>
              <a:ext uri="{FF2B5EF4-FFF2-40B4-BE49-F238E27FC236}">
                <a16:creationId xmlns:a16="http://schemas.microsoft.com/office/drawing/2014/main" id="{B9F0C4F9-DFA1-4EED-A68E-70D6A15C1656}"/>
              </a:ext>
            </a:extLst>
          </p:cNvPr>
          <p:cNvSpPr>
            <a:spLocks noChangeArrowheads="1"/>
          </p:cNvSpPr>
          <p:nvPr/>
        </p:nvSpPr>
        <p:spPr bwMode="auto">
          <a:xfrm>
            <a:off x="424936" y="2311399"/>
            <a:ext cx="1642914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5" name="Picture 4" descr="A person in a suit and tie&#10;&#10;Description automatically generated">
            <a:extLst>
              <a:ext uri="{FF2B5EF4-FFF2-40B4-BE49-F238E27FC236}">
                <a16:creationId xmlns:a16="http://schemas.microsoft.com/office/drawing/2014/main" id="{05D1E590-BBD6-99EF-EBC1-5AC92544DF9D}"/>
              </a:ext>
            </a:extLst>
          </p:cNvPr>
          <p:cNvPicPr>
            <a:picLocks noChangeAspect="1"/>
          </p:cNvPicPr>
          <p:nvPr/>
        </p:nvPicPr>
        <p:blipFill>
          <a:blip r:embed="rId4"/>
          <a:stretch>
            <a:fillRect/>
          </a:stretch>
        </p:blipFill>
        <p:spPr>
          <a:xfrm>
            <a:off x="516600" y="4917498"/>
            <a:ext cx="1782054" cy="1751505"/>
          </a:xfrm>
          <a:prstGeom prst="rect">
            <a:avLst/>
          </a:prstGeom>
        </p:spPr>
      </p:pic>
      <p:sp>
        <p:nvSpPr>
          <p:cNvPr id="8" name="Rectangle 2">
            <a:extLst>
              <a:ext uri="{FF2B5EF4-FFF2-40B4-BE49-F238E27FC236}">
                <a16:creationId xmlns:a16="http://schemas.microsoft.com/office/drawing/2014/main" id="{3402D009-6F0E-485F-E1C8-6A9BEE24C791}"/>
              </a:ext>
            </a:extLst>
          </p:cNvPr>
          <p:cNvSpPr>
            <a:spLocks noChangeArrowheads="1"/>
          </p:cNvSpPr>
          <p:nvPr/>
        </p:nvSpPr>
        <p:spPr bwMode="auto">
          <a:xfrm>
            <a:off x="-1010098" y="2285998"/>
            <a:ext cx="18351543" cy="58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2289" name="Picture 193" descr="Matt Leighninger">
            <a:extLst>
              <a:ext uri="{FF2B5EF4-FFF2-40B4-BE49-F238E27FC236}">
                <a16:creationId xmlns:a16="http://schemas.microsoft.com/office/drawing/2014/main" id="{4A7F71AF-5C8C-D6F7-360C-6F7E9170C699}"/>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108742" y="2285998"/>
            <a:ext cx="2173379" cy="2032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5884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title"/>
          </p:nvPr>
        </p:nvSpPr>
        <p:spPr>
          <a:xfrm>
            <a:off x="295407" y="1155873"/>
            <a:ext cx="11408229" cy="1143200"/>
          </a:xfrm>
          <a:prstGeom prst="rect">
            <a:avLst/>
          </a:prstGeom>
        </p:spPr>
        <p:txBody>
          <a:bodyPr spcFirstLastPara="1" vert="horz" wrap="square" lIns="121900" tIns="121900" rIns="121900" bIns="121900" rtlCol="0" anchor="ctr" anchorCtr="0">
            <a:noAutofit/>
          </a:bodyPr>
          <a:lstStyle/>
          <a:p>
            <a:pPr marL="0" indent="0" algn="ctr">
              <a:buNone/>
            </a:pPr>
            <a:br>
              <a:rPr lang="en" sz="3600" dirty="0"/>
            </a:br>
            <a:r>
              <a:rPr lang="en-US" sz="1800" i="1" dirty="0">
                <a:solidFill>
                  <a:schemeClr val="accent1">
                    <a:lumMod val="75000"/>
                  </a:schemeClr>
                </a:solidFill>
              </a:rPr>
              <a:t>        </a:t>
            </a:r>
            <a:r>
              <a:rPr lang="en-US" i="1" dirty="0">
                <a:solidFill>
                  <a:schemeClr val="accent1">
                    <a:lumMod val="75000"/>
                  </a:schemeClr>
                </a:solidFill>
              </a:rPr>
              <a:t>    </a:t>
            </a:r>
            <a:br>
              <a:rPr lang="en-US" sz="3600" b="1" i="0" u="none" strike="noStrike" dirty="0">
                <a:solidFill>
                  <a:schemeClr val="accent1">
                    <a:lumMod val="75000"/>
                  </a:schemeClr>
                </a:solidFill>
                <a:effectLst/>
                <a:latin typeface="+mj-lt"/>
              </a:rPr>
            </a:br>
            <a:br>
              <a:rPr lang="en-US" sz="3600" dirty="0">
                <a:solidFill>
                  <a:schemeClr val="accent1">
                    <a:lumMod val="75000"/>
                  </a:schemeClr>
                </a:solidFill>
              </a:rPr>
            </a:br>
            <a:endParaRPr sz="3600" b="1" dirty="0">
              <a:solidFill>
                <a:schemeClr val="accent1">
                  <a:lumMod val="75000"/>
                </a:schemeClr>
              </a:solidFill>
            </a:endParaRPr>
          </a:p>
        </p:txBody>
      </p:sp>
      <p:sp>
        <p:nvSpPr>
          <p:cNvPr id="17" name="TextBox 16">
            <a:extLst>
              <a:ext uri="{FF2B5EF4-FFF2-40B4-BE49-F238E27FC236}">
                <a16:creationId xmlns:a16="http://schemas.microsoft.com/office/drawing/2014/main" id="{DC61C07C-136E-7FA3-1F3B-F7C0CDAA9220}"/>
              </a:ext>
            </a:extLst>
          </p:cNvPr>
          <p:cNvSpPr txBox="1"/>
          <p:nvPr/>
        </p:nvSpPr>
        <p:spPr>
          <a:xfrm>
            <a:off x="1363155" y="242096"/>
            <a:ext cx="10197290" cy="369332"/>
          </a:xfrm>
          <a:prstGeom prst="rect">
            <a:avLst/>
          </a:prstGeom>
          <a:noFill/>
        </p:spPr>
        <p:txBody>
          <a:bodyPr wrap="square">
            <a:spAutoFit/>
          </a:bodyPr>
          <a:lstStyle/>
          <a:p>
            <a:pPr algn="ctr"/>
            <a:r>
              <a:rPr lang="en-US" sz="1800" dirty="0">
                <a:solidFill>
                  <a:schemeClr val="accent1">
                    <a:lumMod val="75000"/>
                  </a:schemeClr>
                </a:solidFill>
              </a:rPr>
              <a:t>“</a:t>
            </a:r>
            <a:endParaRPr lang="en-US" sz="3200" dirty="0"/>
          </a:p>
        </p:txBody>
      </p:sp>
      <p:pic>
        <p:nvPicPr>
          <p:cNvPr id="1026" name="Picture 2138406354">
            <a:extLst>
              <a:ext uri="{FF2B5EF4-FFF2-40B4-BE49-F238E27FC236}">
                <a16:creationId xmlns:a16="http://schemas.microsoft.com/office/drawing/2014/main" id="{346FD46E-B5D2-73E6-853E-B974DFFFD2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2548" y="242096"/>
            <a:ext cx="3777470" cy="2610941"/>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729968905">
            <a:extLst>
              <a:ext uri="{FF2B5EF4-FFF2-40B4-BE49-F238E27FC236}">
                <a16:creationId xmlns:a16="http://schemas.microsoft.com/office/drawing/2014/main" id="{ADA9B28C-0363-41FF-B21D-FC43B37250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0501" y="242096"/>
            <a:ext cx="3777470" cy="261094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E4F44A9F-DE7F-1CEE-72DF-F0BA1AFEF4E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4">
            <a:extLst>
              <a:ext uri="{FF2B5EF4-FFF2-40B4-BE49-F238E27FC236}">
                <a16:creationId xmlns:a16="http://schemas.microsoft.com/office/drawing/2014/main" id="{AB62D034-1C65-0DFB-1EB3-315B528031BC}"/>
              </a:ext>
            </a:extLst>
          </p:cNvPr>
          <p:cNvSpPr>
            <a:spLocks noChangeArrowheads="1"/>
          </p:cNvSpPr>
          <p:nvPr/>
        </p:nvSpPr>
        <p:spPr bwMode="auto">
          <a:xfrm>
            <a:off x="0" y="2311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5">
            <a:extLst>
              <a:ext uri="{FF2B5EF4-FFF2-40B4-BE49-F238E27FC236}">
                <a16:creationId xmlns:a16="http://schemas.microsoft.com/office/drawing/2014/main" id="{B195B77F-DA99-B4BE-D2F4-C588B36F4391}"/>
              </a:ext>
            </a:extLst>
          </p:cNvPr>
          <p:cNvSpPr>
            <a:spLocks noChangeArrowheads="1"/>
          </p:cNvSpPr>
          <p:nvPr/>
        </p:nvSpPr>
        <p:spPr bwMode="auto">
          <a:xfrm>
            <a:off x="1082092" y="3131635"/>
            <a:ext cx="10316817"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4F81BD"/>
                </a:solidFill>
                <a:effectLst/>
                <a:latin typeface="+mj-lt"/>
                <a:ea typeface="Times New Roman" panose="02020603050405020304" pitchFamily="18" charset="0"/>
              </a:rPr>
              <a:t>FLORIDA CIVIC ADVANCE 2023 SUMMIT PROGRAM </a:t>
            </a:r>
            <a:endParaRPr kumimoji="0" lang="en-US" altLang="en-US" sz="2400" b="0" i="0" u="none" strike="noStrike" cap="none" normalizeH="0" baseline="0" dirty="0">
              <a:ln>
                <a:noFill/>
              </a:ln>
              <a:solidFill>
                <a:schemeClr val="tx1"/>
              </a:solidFill>
              <a:effectLst/>
              <a:latin typeface="+mj-l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2"/>
                </a:solidFill>
                <a:effectLst/>
                <a:latin typeface="+mj-lt"/>
                <a:ea typeface="Times New Roman" panose="02020603050405020304" pitchFamily="18" charset="0"/>
              </a:rPr>
              <a:t>Civic Health for the Whole Community: </a:t>
            </a:r>
            <a:endParaRPr kumimoji="0" lang="en-US" altLang="en-US" sz="4000" b="1" i="0" u="none" strike="noStrike" cap="none" normalizeH="0" baseline="0" dirty="0">
              <a:ln>
                <a:noFill/>
              </a:ln>
              <a:solidFill>
                <a:schemeClr val="tx2"/>
              </a:solidFill>
              <a:effectLst/>
              <a:latin typeface="+mj-l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2"/>
                </a:solidFill>
                <a:effectLst/>
                <a:latin typeface="+mj-lt"/>
                <a:ea typeface="Times New Roman" panose="02020603050405020304" pitchFamily="18" charset="0"/>
              </a:rPr>
              <a:t>From Data to Community Action and Results</a:t>
            </a:r>
            <a:r>
              <a:rPr kumimoji="0" lang="en-US" altLang="en-US" sz="4000" b="1" i="1" u="none" strike="noStrike" cap="none" normalizeH="0" baseline="0" dirty="0">
                <a:ln>
                  <a:noFill/>
                </a:ln>
                <a:solidFill>
                  <a:schemeClr val="tx2"/>
                </a:solidFill>
                <a:effectLst/>
                <a:latin typeface="+mj-lt"/>
                <a:ea typeface="Times New Roman" panose="02020603050405020304" pitchFamily="18" charset="0"/>
              </a:rPr>
              <a:t> </a:t>
            </a:r>
            <a:endParaRPr kumimoji="0" lang="en-US" altLang="en-US" sz="4000" b="1" i="0" u="none" strike="noStrike" cap="none" normalizeH="0" baseline="0" dirty="0">
              <a:ln>
                <a:noFill/>
              </a:ln>
              <a:solidFill>
                <a:schemeClr val="tx2"/>
              </a:solidFill>
              <a:effectLst/>
              <a:latin typeface="+mj-l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chemeClr val="tx1"/>
              </a:solidFill>
              <a:effectLst/>
              <a:latin typeface="+mj-lt"/>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5400" b="1" u="none" strike="noStrike" cap="none" normalizeH="0" baseline="0" dirty="0">
                <a:ln>
                  <a:noFill/>
                </a:ln>
                <a:solidFill>
                  <a:schemeClr val="tx2"/>
                </a:solidFill>
                <a:effectLst/>
                <a:latin typeface="+mj-lt"/>
              </a:rPr>
              <a:t>Recess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200" b="1" i="1" u="none" strike="noStrike" cap="none" normalizeH="0" baseline="0" dirty="0">
                <a:ln>
                  <a:noFill/>
                </a:ln>
                <a:solidFill>
                  <a:schemeClr val="tx2"/>
                </a:solidFill>
                <a:effectLst/>
                <a:latin typeface="+mj-lt"/>
              </a:rPr>
              <a:t>Advancing Civi</a:t>
            </a:r>
            <a:r>
              <a:rPr lang="en-US" altLang="en-US" sz="2200" b="1" i="1" dirty="0">
                <a:solidFill>
                  <a:schemeClr val="tx2"/>
                </a:solidFill>
                <a:latin typeface="+mj-lt"/>
              </a:rPr>
              <a:t>c Health in Florida’s Communities</a:t>
            </a:r>
            <a:endParaRPr kumimoji="0" lang="en-US" altLang="en-US" sz="2200" b="0" i="1" u="none" strike="noStrike" cap="none" normalizeH="0" baseline="0" dirty="0">
              <a:ln>
                <a:noFill/>
              </a:ln>
              <a:solidFill>
                <a:schemeClr val="tx2"/>
              </a:solidFill>
              <a:effectLst/>
              <a:latin typeface="+mj-lt"/>
            </a:endParaRPr>
          </a:p>
        </p:txBody>
      </p:sp>
      <p:pic>
        <p:nvPicPr>
          <p:cNvPr id="5" name="Picture 4">
            <a:extLst>
              <a:ext uri="{FF2B5EF4-FFF2-40B4-BE49-F238E27FC236}">
                <a16:creationId xmlns:a16="http://schemas.microsoft.com/office/drawing/2014/main" id="{5EC8A277-C7A8-9969-BA5B-A959F0D754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24" y="4747462"/>
            <a:ext cx="2072025" cy="1732341"/>
          </a:xfrm>
          <a:prstGeom prst="rect">
            <a:avLst/>
          </a:prstGeom>
        </p:spPr>
      </p:pic>
    </p:spTree>
    <p:extLst>
      <p:ext uri="{BB962C8B-B14F-4D97-AF65-F5344CB8AC3E}">
        <p14:creationId xmlns:p14="http://schemas.microsoft.com/office/powerpoint/2010/main" val="28277339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title"/>
          </p:nvPr>
        </p:nvSpPr>
        <p:spPr>
          <a:xfrm>
            <a:off x="295407" y="1155873"/>
            <a:ext cx="11408229" cy="1143200"/>
          </a:xfrm>
          <a:prstGeom prst="rect">
            <a:avLst/>
          </a:prstGeom>
        </p:spPr>
        <p:txBody>
          <a:bodyPr spcFirstLastPara="1" vert="horz" wrap="square" lIns="121900" tIns="121900" rIns="121900" bIns="121900" rtlCol="0" anchor="ctr" anchorCtr="0">
            <a:noAutofit/>
          </a:bodyPr>
          <a:lstStyle/>
          <a:p>
            <a:pPr marL="0" indent="0" algn="ctr">
              <a:buNone/>
            </a:pPr>
            <a:br>
              <a:rPr lang="en" sz="3600" dirty="0"/>
            </a:br>
            <a:r>
              <a:rPr lang="en-US" sz="1800" i="1" dirty="0">
                <a:solidFill>
                  <a:schemeClr val="accent1">
                    <a:lumMod val="75000"/>
                  </a:schemeClr>
                </a:solidFill>
              </a:rPr>
              <a:t>        </a:t>
            </a:r>
            <a:r>
              <a:rPr lang="en-US" i="1" dirty="0">
                <a:solidFill>
                  <a:schemeClr val="accent1">
                    <a:lumMod val="75000"/>
                  </a:schemeClr>
                </a:solidFill>
              </a:rPr>
              <a:t>    </a:t>
            </a:r>
            <a:br>
              <a:rPr lang="en-US" sz="3600" b="1" i="0" u="none" strike="noStrike" dirty="0">
                <a:solidFill>
                  <a:schemeClr val="accent1">
                    <a:lumMod val="75000"/>
                  </a:schemeClr>
                </a:solidFill>
                <a:effectLst/>
                <a:latin typeface="+mj-lt"/>
              </a:rPr>
            </a:br>
            <a:br>
              <a:rPr lang="en-US" sz="3600" dirty="0">
                <a:solidFill>
                  <a:schemeClr val="accent1">
                    <a:lumMod val="75000"/>
                  </a:schemeClr>
                </a:solidFill>
              </a:rPr>
            </a:br>
            <a:endParaRPr sz="3600" b="1" dirty="0">
              <a:solidFill>
                <a:schemeClr val="accent1">
                  <a:lumMod val="75000"/>
                </a:schemeClr>
              </a:solidFill>
            </a:endParaRPr>
          </a:p>
        </p:txBody>
      </p:sp>
      <p:sp>
        <p:nvSpPr>
          <p:cNvPr id="17" name="TextBox 16">
            <a:extLst>
              <a:ext uri="{FF2B5EF4-FFF2-40B4-BE49-F238E27FC236}">
                <a16:creationId xmlns:a16="http://schemas.microsoft.com/office/drawing/2014/main" id="{DC61C07C-136E-7FA3-1F3B-F7C0CDAA9220}"/>
              </a:ext>
            </a:extLst>
          </p:cNvPr>
          <p:cNvSpPr txBox="1"/>
          <p:nvPr/>
        </p:nvSpPr>
        <p:spPr>
          <a:xfrm>
            <a:off x="1363155" y="242096"/>
            <a:ext cx="10197290" cy="369332"/>
          </a:xfrm>
          <a:prstGeom prst="rect">
            <a:avLst/>
          </a:prstGeom>
          <a:noFill/>
        </p:spPr>
        <p:txBody>
          <a:bodyPr wrap="square">
            <a:spAutoFit/>
          </a:bodyPr>
          <a:lstStyle/>
          <a:p>
            <a:pPr algn="ctr"/>
            <a:r>
              <a:rPr lang="en-US" sz="1800" dirty="0">
                <a:solidFill>
                  <a:schemeClr val="accent1">
                    <a:lumMod val="75000"/>
                  </a:schemeClr>
                </a:solidFill>
              </a:rPr>
              <a:t>“</a:t>
            </a:r>
            <a:endParaRPr lang="en-US" sz="3200" dirty="0"/>
          </a:p>
        </p:txBody>
      </p:sp>
      <p:pic>
        <p:nvPicPr>
          <p:cNvPr id="1026" name="Picture 2138406354">
            <a:extLst>
              <a:ext uri="{FF2B5EF4-FFF2-40B4-BE49-F238E27FC236}">
                <a16:creationId xmlns:a16="http://schemas.microsoft.com/office/drawing/2014/main" id="{346FD46E-B5D2-73E6-853E-B974DFFFD2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2548" y="242096"/>
            <a:ext cx="3777470" cy="2610941"/>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729968905">
            <a:extLst>
              <a:ext uri="{FF2B5EF4-FFF2-40B4-BE49-F238E27FC236}">
                <a16:creationId xmlns:a16="http://schemas.microsoft.com/office/drawing/2014/main" id="{ADA9B28C-0363-41FF-B21D-FC43B37250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0501" y="242096"/>
            <a:ext cx="3777470" cy="261094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E4F44A9F-DE7F-1CEE-72DF-F0BA1AFEF4E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4">
            <a:extLst>
              <a:ext uri="{FF2B5EF4-FFF2-40B4-BE49-F238E27FC236}">
                <a16:creationId xmlns:a16="http://schemas.microsoft.com/office/drawing/2014/main" id="{AB62D034-1C65-0DFB-1EB3-315B528031BC}"/>
              </a:ext>
            </a:extLst>
          </p:cNvPr>
          <p:cNvSpPr>
            <a:spLocks noChangeArrowheads="1"/>
          </p:cNvSpPr>
          <p:nvPr/>
        </p:nvSpPr>
        <p:spPr bwMode="auto">
          <a:xfrm>
            <a:off x="0" y="2311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5">
            <a:extLst>
              <a:ext uri="{FF2B5EF4-FFF2-40B4-BE49-F238E27FC236}">
                <a16:creationId xmlns:a16="http://schemas.microsoft.com/office/drawing/2014/main" id="{B195B77F-DA99-B4BE-D2F4-C588B36F4391}"/>
              </a:ext>
            </a:extLst>
          </p:cNvPr>
          <p:cNvSpPr>
            <a:spLocks noChangeArrowheads="1"/>
          </p:cNvSpPr>
          <p:nvPr/>
        </p:nvSpPr>
        <p:spPr bwMode="auto">
          <a:xfrm>
            <a:off x="1082092" y="3131635"/>
            <a:ext cx="10316817"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4F81BD"/>
                </a:solidFill>
                <a:effectLst/>
                <a:latin typeface="+mj-lt"/>
                <a:ea typeface="Times New Roman" panose="02020603050405020304" pitchFamily="18" charset="0"/>
              </a:rPr>
              <a:t>FLORIDA CIVIC ADVANCE 2023 SUMMIT PROGRAM </a:t>
            </a:r>
            <a:endParaRPr kumimoji="0" lang="en-US" altLang="en-US" sz="2400" b="0" i="0" u="none" strike="noStrike" cap="none" normalizeH="0" baseline="0" dirty="0">
              <a:ln>
                <a:noFill/>
              </a:ln>
              <a:solidFill>
                <a:schemeClr val="tx1"/>
              </a:solidFill>
              <a:effectLst/>
              <a:latin typeface="+mj-l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2"/>
                </a:solidFill>
                <a:effectLst/>
                <a:latin typeface="+mj-lt"/>
                <a:ea typeface="Times New Roman" panose="02020603050405020304" pitchFamily="18" charset="0"/>
              </a:rPr>
              <a:t>Civic Health for the Whole Community: </a:t>
            </a:r>
            <a:endParaRPr kumimoji="0" lang="en-US" altLang="en-US" sz="4000" b="1" i="0" u="none" strike="noStrike" cap="none" normalizeH="0" baseline="0" dirty="0">
              <a:ln>
                <a:noFill/>
              </a:ln>
              <a:solidFill>
                <a:schemeClr val="tx2"/>
              </a:solidFill>
              <a:effectLst/>
              <a:latin typeface="+mj-l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2"/>
                </a:solidFill>
                <a:effectLst/>
                <a:latin typeface="+mj-lt"/>
                <a:ea typeface="Times New Roman" panose="02020603050405020304" pitchFamily="18" charset="0"/>
              </a:rPr>
              <a:t>From Data to Community Action and Results</a:t>
            </a:r>
            <a:r>
              <a:rPr kumimoji="0" lang="en-US" altLang="en-US" sz="4000" b="1" i="1" u="none" strike="noStrike" cap="none" normalizeH="0" baseline="0" dirty="0">
                <a:ln>
                  <a:noFill/>
                </a:ln>
                <a:solidFill>
                  <a:schemeClr val="tx2"/>
                </a:solidFill>
                <a:effectLst/>
                <a:latin typeface="+mj-lt"/>
                <a:ea typeface="Times New Roman" panose="02020603050405020304" pitchFamily="18" charset="0"/>
              </a:rPr>
              <a:t> </a:t>
            </a:r>
            <a:endParaRPr kumimoji="0" lang="en-US" altLang="en-US" sz="4000" b="1" i="0" u="none" strike="noStrike" cap="none" normalizeH="0" baseline="0" dirty="0">
              <a:ln>
                <a:noFill/>
              </a:ln>
              <a:solidFill>
                <a:schemeClr val="tx2"/>
              </a:solidFill>
              <a:effectLst/>
              <a:latin typeface="+mj-l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chemeClr val="tx1"/>
              </a:solidFill>
              <a:effectLst/>
              <a:latin typeface="+mj-lt"/>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5400" b="1" u="none" strike="noStrike" cap="none" normalizeH="0" baseline="0" dirty="0">
                <a:ln>
                  <a:noFill/>
                </a:ln>
                <a:solidFill>
                  <a:schemeClr val="tx2"/>
                </a:solidFill>
                <a:effectLst/>
                <a:latin typeface="+mj-lt"/>
              </a:rPr>
              <a:t>DAY TWO</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200" b="1" i="1" u="none" strike="noStrike" cap="none" normalizeH="0" baseline="0" dirty="0">
                <a:ln>
                  <a:noFill/>
                </a:ln>
                <a:solidFill>
                  <a:schemeClr val="tx2"/>
                </a:solidFill>
                <a:effectLst/>
                <a:latin typeface="+mj-lt"/>
              </a:rPr>
              <a:t>Advancing Civi</a:t>
            </a:r>
            <a:r>
              <a:rPr lang="en-US" altLang="en-US" sz="2200" b="1" i="1" dirty="0">
                <a:solidFill>
                  <a:schemeClr val="tx2"/>
                </a:solidFill>
                <a:latin typeface="+mj-lt"/>
              </a:rPr>
              <a:t>c Health in Florida’s Communities</a:t>
            </a:r>
            <a:endParaRPr kumimoji="0" lang="en-US" altLang="en-US" sz="2200" b="0" i="1" u="none" strike="noStrike" cap="none" normalizeH="0" baseline="0" dirty="0">
              <a:ln>
                <a:noFill/>
              </a:ln>
              <a:solidFill>
                <a:schemeClr val="tx2"/>
              </a:solidFill>
              <a:effectLst/>
              <a:latin typeface="+mj-lt"/>
            </a:endParaRPr>
          </a:p>
        </p:txBody>
      </p:sp>
      <p:pic>
        <p:nvPicPr>
          <p:cNvPr id="5" name="Picture 4">
            <a:extLst>
              <a:ext uri="{FF2B5EF4-FFF2-40B4-BE49-F238E27FC236}">
                <a16:creationId xmlns:a16="http://schemas.microsoft.com/office/drawing/2014/main" id="{5EC8A277-C7A8-9969-BA5B-A959F0D754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24" y="4747462"/>
            <a:ext cx="2072025" cy="1732341"/>
          </a:xfrm>
          <a:prstGeom prst="rect">
            <a:avLst/>
          </a:prstGeom>
        </p:spPr>
      </p:pic>
    </p:spTree>
    <p:extLst>
      <p:ext uri="{BB962C8B-B14F-4D97-AF65-F5344CB8AC3E}">
        <p14:creationId xmlns:p14="http://schemas.microsoft.com/office/powerpoint/2010/main" val="27405185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title"/>
          </p:nvPr>
        </p:nvSpPr>
        <p:spPr>
          <a:xfrm>
            <a:off x="1315832" y="144448"/>
            <a:ext cx="10972800" cy="1143200"/>
          </a:xfrm>
          <a:prstGeom prst="rect">
            <a:avLst/>
          </a:prstGeom>
        </p:spPr>
        <p:txBody>
          <a:bodyPr spcFirstLastPara="1" vert="horz" wrap="square" lIns="121900" tIns="121900" rIns="121900" bIns="121900" rtlCol="0" anchor="ctr" anchorCtr="0">
            <a:noAutofit/>
          </a:bodyPr>
          <a:lstStyle/>
          <a:p>
            <a:pPr algn="ctr"/>
            <a:br>
              <a:rPr lang="en" sz="3600" dirty="0"/>
            </a:br>
            <a:r>
              <a:rPr lang="en" b="1" dirty="0">
                <a:solidFill>
                  <a:schemeClr val="accent1">
                    <a:lumMod val="75000"/>
                  </a:schemeClr>
                </a:solidFill>
              </a:rPr>
              <a:t>Florida Civic Advance </a:t>
            </a:r>
            <a:br>
              <a:rPr lang="en" b="1" dirty="0">
                <a:solidFill>
                  <a:schemeClr val="accent1">
                    <a:lumMod val="75000"/>
                  </a:schemeClr>
                </a:solidFill>
              </a:rPr>
            </a:br>
            <a:r>
              <a:rPr lang="en-US" sz="2800" i="1" dirty="0">
                <a:solidFill>
                  <a:schemeClr val="accent1">
                    <a:lumMod val="75000"/>
                  </a:schemeClr>
                </a:solidFill>
              </a:rPr>
              <a:t>Advancing Civic Health in Florida’s Communities</a:t>
            </a:r>
            <a:br>
              <a:rPr lang="en-US" i="1" dirty="0">
                <a:solidFill>
                  <a:schemeClr val="accent1">
                    <a:lumMod val="75000"/>
                  </a:schemeClr>
                </a:solidFill>
              </a:rPr>
            </a:br>
            <a:endParaRPr b="1" dirty="0">
              <a:solidFill>
                <a:schemeClr val="accent1">
                  <a:lumMod val="75000"/>
                </a:schemeClr>
              </a:solidFill>
            </a:endParaRPr>
          </a:p>
        </p:txBody>
      </p:sp>
      <p:sp>
        <p:nvSpPr>
          <p:cNvPr id="136" name="Google Shape;136;p26"/>
          <p:cNvSpPr txBox="1">
            <a:spLocks noGrp="1"/>
          </p:cNvSpPr>
          <p:nvPr>
            <p:ph type="body" idx="1"/>
          </p:nvPr>
        </p:nvSpPr>
        <p:spPr>
          <a:xfrm>
            <a:off x="609600" y="1584495"/>
            <a:ext cx="11992938" cy="4625520"/>
          </a:xfrm>
          <a:prstGeom prst="rect">
            <a:avLst/>
          </a:prstGeom>
        </p:spPr>
        <p:txBody>
          <a:bodyPr spcFirstLastPara="1" vert="horz" wrap="square" lIns="121900" tIns="121900" rIns="121900" bIns="121900" rtlCol="0" anchor="ctr" anchorCtr="0">
            <a:noAutofit/>
          </a:bodyPr>
          <a:lstStyle/>
          <a:p>
            <a:pPr marL="0" indent="0">
              <a:buNone/>
            </a:pPr>
            <a:endParaRPr lang="en-US" sz="2400" b="1" dirty="0">
              <a:latin typeface="+mj-lt"/>
              <a:cs typeface="Calibri" panose="020F0502020204030204" pitchFamily="34" charset="0"/>
            </a:endParaRPr>
          </a:p>
          <a:p>
            <a:pPr marL="0" marR="0" indent="0" algn="ctr">
              <a:spcBef>
                <a:spcPts val="0"/>
              </a:spcBef>
              <a:spcAft>
                <a:spcPts val="0"/>
              </a:spcAft>
              <a:buNone/>
            </a:pPr>
            <a:r>
              <a:rPr lang="en-US" sz="2400" dirty="0">
                <a:effectLst/>
                <a:latin typeface="+mj-lt"/>
                <a:ea typeface="Times New Roman" panose="02020603050405020304" pitchFamily="18" charset="0"/>
              </a:rPr>
              <a:t> </a:t>
            </a:r>
            <a:r>
              <a:rPr lang="en-US" sz="2400" b="1" dirty="0">
                <a:effectLst/>
                <a:latin typeface="+mj-lt"/>
                <a:ea typeface="Times New Roman" panose="02020603050405020304" pitchFamily="18" charset="0"/>
              </a:rPr>
              <a:t>FLORIDA CIVIC ADVANCE 2023 SUMMIT PROGRAM AT A GLANCE</a:t>
            </a:r>
            <a:endParaRPr lang="en-US" sz="2400" dirty="0">
              <a:effectLst/>
              <a:latin typeface="+mj-lt"/>
              <a:ea typeface="Times New Roman" panose="02020603050405020304" pitchFamily="18" charset="0"/>
            </a:endParaRPr>
          </a:p>
          <a:p>
            <a:pPr marL="0" marR="0" indent="0" algn="ctr">
              <a:spcBef>
                <a:spcPts val="0"/>
              </a:spcBef>
              <a:spcAft>
                <a:spcPts val="0"/>
              </a:spcAft>
              <a:buNone/>
            </a:pPr>
            <a:r>
              <a:rPr lang="en-US" sz="1800" b="1" dirty="0">
                <a:solidFill>
                  <a:srgbClr val="548DD4"/>
                </a:solidFill>
                <a:effectLst/>
                <a:latin typeface="Calibri" panose="020F0502020204030204" pitchFamily="34" charset="0"/>
                <a:ea typeface="Times New Roman" panose="02020603050405020304" pitchFamily="18" charset="0"/>
              </a:rPr>
              <a:t>Civic Health for the Whole Community: From Data to </a:t>
            </a:r>
            <a:r>
              <a:rPr lang="en-US" sz="1800" b="1" dirty="0">
                <a:solidFill>
                  <a:srgbClr val="4F81BD"/>
                </a:solidFill>
                <a:effectLst/>
                <a:latin typeface="Calibri" panose="020F0502020204030204" pitchFamily="34" charset="0"/>
                <a:ea typeface="Times New Roman" panose="02020603050405020304" pitchFamily="18" charset="0"/>
              </a:rPr>
              <a:t>Community Action and Results</a:t>
            </a:r>
            <a:r>
              <a:rPr lang="en-US" sz="1800" dirty="0">
                <a:solidFill>
                  <a:srgbClr val="4F81BD"/>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lgn="ctr">
              <a:spcBef>
                <a:spcPts val="0"/>
              </a:spcBef>
              <a:spcAft>
                <a:spcPts val="0"/>
              </a:spcAft>
              <a:buNone/>
            </a:pPr>
            <a:r>
              <a:rPr lang="en-US" sz="1800" dirty="0">
                <a:effectLst/>
                <a:latin typeface="Calibri" panose="020F0502020204030204" pitchFamily="34" charset="0"/>
                <a:ea typeface="Times New Roman" panose="02020603050405020304" pitchFamily="18" charset="0"/>
              </a:rPr>
              <a:t>October 26, 2023, 1:30 pm- 8:30 pm, October 27, 2023, 8:30 am-3:00 pm</a:t>
            </a:r>
            <a:endParaRPr lang="en-US" sz="2200" dirty="0">
              <a:effectLst/>
              <a:latin typeface="Times New Roman" panose="02020603050405020304" pitchFamily="18" charset="0"/>
              <a:ea typeface="Times New Roman" panose="02020603050405020304" pitchFamily="18" charset="0"/>
            </a:endParaRPr>
          </a:p>
          <a:p>
            <a:pPr marL="0" marR="0" indent="0">
              <a:lnSpc>
                <a:spcPct val="100000"/>
              </a:lnSpc>
              <a:spcBef>
                <a:spcPts val="0"/>
              </a:spcBef>
              <a:spcAft>
                <a:spcPts val="0"/>
              </a:spcAft>
              <a:buNone/>
            </a:pPr>
            <a:endParaRPr lang="en-US" sz="800" b="1" cap="all" dirty="0">
              <a:solidFill>
                <a:srgbClr val="548DD4"/>
              </a:solidFill>
              <a:effectLst/>
              <a:latin typeface="Calibri" panose="020F0502020204030204" pitchFamily="34" charset="0"/>
              <a:ea typeface="Times New Roman" panose="02020603050405020304" pitchFamily="18" charset="0"/>
            </a:endParaRPr>
          </a:p>
          <a:p>
            <a:pPr marL="0" marR="0" indent="0">
              <a:spcBef>
                <a:spcPts val="0"/>
              </a:spcBef>
              <a:spcAft>
                <a:spcPts val="0"/>
              </a:spcAft>
              <a:buNone/>
            </a:pPr>
            <a:r>
              <a:rPr lang="en-US" sz="2200" b="1" cap="all" dirty="0">
                <a:solidFill>
                  <a:srgbClr val="548DD4"/>
                </a:solidFill>
                <a:effectLst/>
                <a:latin typeface="Calibri" panose="020F0502020204030204" pitchFamily="34" charset="0"/>
                <a:ea typeface="Times New Roman" panose="02020603050405020304" pitchFamily="18" charset="0"/>
              </a:rPr>
              <a:t>Day Two, Friday, October 27, 2023</a:t>
            </a:r>
          </a:p>
          <a:p>
            <a:pPr marL="0" marR="0" indent="0">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1366838" algn="l"/>
              </a:tabLst>
            </a:pPr>
            <a:r>
              <a:rPr lang="en-US" sz="1800" i="1" dirty="0">
                <a:effectLst/>
                <a:latin typeface="+mj-lt"/>
                <a:ea typeface="Times New Roman" panose="02020603050405020304" pitchFamily="18" charset="0"/>
              </a:rPr>
              <a:t>8:00 am	Registration, sign in, and continental breakfast.</a:t>
            </a:r>
            <a:endParaRPr lang="en-US" sz="1800" dirty="0">
              <a:effectLst/>
              <a:latin typeface="+mj-lt"/>
              <a:ea typeface="Times New Roman" panose="02020603050405020304" pitchFamily="18" charset="0"/>
            </a:endParaRPr>
          </a:p>
          <a:p>
            <a:pPr marL="0" marR="0" indent="0">
              <a:spcBef>
                <a:spcPts val="0"/>
              </a:spcBef>
              <a:spcAft>
                <a:spcPts val="0"/>
              </a:spcAft>
              <a:buNone/>
              <a:tabLst>
                <a:tab pos="1366838" algn="l"/>
              </a:tabLst>
            </a:pPr>
            <a:r>
              <a:rPr lang="en-US" sz="1800" dirty="0">
                <a:effectLst/>
                <a:latin typeface="+mj-lt"/>
                <a:ea typeface="Times New Roman" panose="02020603050405020304" pitchFamily="18" charset="0"/>
              </a:rPr>
              <a:t>8:30	</a:t>
            </a:r>
            <a:r>
              <a:rPr lang="en-US" sz="1800" b="1" dirty="0">
                <a:effectLst/>
                <a:latin typeface="+mj-lt"/>
                <a:ea typeface="Times New Roman" panose="02020603050405020304" pitchFamily="18" charset="0"/>
              </a:rPr>
              <a:t>Welcome, Overview of Day Two Agenda </a:t>
            </a:r>
          </a:p>
          <a:p>
            <a:pPr marL="0" marR="0" indent="0">
              <a:spcBef>
                <a:spcPts val="0"/>
              </a:spcBef>
              <a:spcAft>
                <a:spcPts val="0"/>
              </a:spcAft>
              <a:buNone/>
              <a:tabLst>
                <a:tab pos="1366838" algn="l"/>
              </a:tabLst>
            </a:pPr>
            <a:r>
              <a:rPr lang="en-US" sz="1800" dirty="0">
                <a:effectLst/>
                <a:latin typeface="+mj-lt"/>
                <a:ea typeface="Times New Roman" panose="02020603050405020304" pitchFamily="18" charset="0"/>
              </a:rPr>
              <a:t>8:35	</a:t>
            </a:r>
            <a:r>
              <a:rPr lang="en-US" sz="1800" b="1" dirty="0">
                <a:effectLst/>
                <a:latin typeface="+mj-lt"/>
                <a:ea typeface="Times New Roman" panose="02020603050405020304" pitchFamily="18" charset="0"/>
              </a:rPr>
              <a:t>Public Health, Civic Health, and Equity: What are the Connections? </a:t>
            </a:r>
            <a:r>
              <a:rPr lang="en-US" sz="1800" dirty="0">
                <a:solidFill>
                  <a:srgbClr val="548DD4"/>
                </a:solidFill>
                <a:effectLst/>
                <a:latin typeface="+mj-lt"/>
                <a:ea typeface="Times New Roman" panose="02020603050405020304" pitchFamily="18" charset="0"/>
              </a:rPr>
              <a:t>Dawn Hunter, </a:t>
            </a:r>
            <a:endParaRPr lang="en-US" sz="1800" dirty="0">
              <a:effectLst/>
              <a:latin typeface="+mj-lt"/>
              <a:ea typeface="Times New Roman" panose="02020603050405020304" pitchFamily="18" charset="0"/>
            </a:endParaRPr>
          </a:p>
          <a:p>
            <a:pPr marL="0" marR="304800" indent="0" algn="l">
              <a:spcBef>
                <a:spcPts val="0"/>
              </a:spcBef>
              <a:spcAft>
                <a:spcPts val="0"/>
              </a:spcAft>
              <a:buNone/>
              <a:tabLst>
                <a:tab pos="1366838" algn="l"/>
              </a:tabLst>
            </a:pPr>
            <a:r>
              <a:rPr lang="en-US" sz="1800" b="0" kern="0" dirty="0">
                <a:effectLst/>
                <a:latin typeface="+mj-lt"/>
                <a:ea typeface="Arial" panose="020B0604020202020204" pitchFamily="34" charset="0"/>
              </a:rPr>
              <a:t>9:15	</a:t>
            </a:r>
            <a:r>
              <a:rPr lang="en-US" sz="1800" b="1" kern="0" dirty="0">
                <a:effectLst/>
                <a:latin typeface="+mj-lt"/>
                <a:ea typeface="Arial" panose="020B0604020202020204" pitchFamily="34" charset="0"/>
              </a:rPr>
              <a:t>Case Study- 2019 St. Petersburg Civic Health Study- </a:t>
            </a:r>
            <a:r>
              <a:rPr lang="en-US" sz="1800" b="0" kern="0" dirty="0">
                <a:solidFill>
                  <a:srgbClr val="4F81BD"/>
                </a:solidFill>
                <a:effectLst/>
                <a:latin typeface="+mj-lt"/>
                <a:ea typeface="Arial" panose="020B0604020202020204" pitchFamily="34" charset="0"/>
              </a:rPr>
              <a:t>Tim Dutton</a:t>
            </a:r>
            <a:r>
              <a:rPr lang="en-US" sz="1800" b="0" kern="0" dirty="0">
                <a:effectLst/>
                <a:latin typeface="+mj-lt"/>
                <a:ea typeface="Arial" panose="020B0604020202020204" pitchFamily="34" charset="0"/>
              </a:rPr>
              <a:t>, </a:t>
            </a:r>
            <a:r>
              <a:rPr lang="en-US" sz="1800" b="0" kern="0" dirty="0">
                <a:solidFill>
                  <a:srgbClr val="4F81BD"/>
                </a:solidFill>
                <a:effectLst/>
                <a:latin typeface="+mj-lt"/>
                <a:ea typeface="Arial" panose="020B0604020202020204" pitchFamily="34" charset="0"/>
              </a:rPr>
              <a:t>Linsey Grove</a:t>
            </a:r>
            <a:r>
              <a:rPr lang="en-US" sz="1800" b="0" kern="0" dirty="0">
                <a:effectLst/>
                <a:latin typeface="+mj-lt"/>
                <a:ea typeface="Arial" panose="020B0604020202020204" pitchFamily="34" charset="0"/>
              </a:rPr>
              <a:t>, &amp; </a:t>
            </a:r>
            <a:r>
              <a:rPr lang="en-US" sz="1800" b="0" kern="0" dirty="0" err="1">
                <a:solidFill>
                  <a:srgbClr val="4F81BD"/>
                </a:solidFill>
                <a:effectLst/>
                <a:latin typeface="+mj-lt"/>
                <a:ea typeface="Arial" panose="020B0604020202020204" pitchFamily="34" charset="0"/>
              </a:rPr>
              <a:t>Veatrice</a:t>
            </a:r>
            <a:r>
              <a:rPr lang="en-US" sz="1800" b="0" kern="0" dirty="0">
                <a:solidFill>
                  <a:srgbClr val="4F81BD"/>
                </a:solidFill>
                <a:effectLst/>
                <a:latin typeface="+mj-lt"/>
                <a:ea typeface="Arial" panose="020B0604020202020204" pitchFamily="34" charset="0"/>
              </a:rPr>
              <a:t> Farrell</a:t>
            </a:r>
            <a:r>
              <a:rPr lang="en-US" sz="1800" b="0" kern="0" dirty="0">
                <a:effectLst/>
                <a:latin typeface="+mj-lt"/>
                <a:ea typeface="Arial" panose="020B0604020202020204" pitchFamily="34" charset="0"/>
              </a:rPr>
              <a:t>, </a:t>
            </a:r>
            <a:endParaRPr lang="en-US" sz="1800" b="1" kern="0" dirty="0">
              <a:effectLst/>
              <a:latin typeface="+mj-lt"/>
              <a:ea typeface="Arial" panose="020B0604020202020204" pitchFamily="34" charset="0"/>
            </a:endParaRPr>
          </a:p>
          <a:p>
            <a:pPr marL="0" marR="0" indent="0">
              <a:spcBef>
                <a:spcPts val="0"/>
              </a:spcBef>
              <a:spcAft>
                <a:spcPts val="0"/>
              </a:spcAft>
              <a:buNone/>
              <a:tabLst>
                <a:tab pos="1366838" algn="l"/>
              </a:tabLst>
            </a:pPr>
            <a:r>
              <a:rPr lang="en-US" sz="1800" dirty="0">
                <a:effectLst/>
                <a:latin typeface="+mj-lt"/>
                <a:ea typeface="Times New Roman" panose="02020603050405020304" pitchFamily="18" charset="0"/>
              </a:rPr>
              <a:t>10:05	Case Study- </a:t>
            </a:r>
            <a:r>
              <a:rPr lang="en-US" sz="1800" dirty="0">
                <a:solidFill>
                  <a:srgbClr val="000000"/>
                </a:solidFill>
                <a:effectLst/>
                <a:latin typeface="+mj-lt"/>
                <a:ea typeface="Times New Roman" panose="02020603050405020304" pitchFamily="18" charset="0"/>
              </a:rPr>
              <a:t>Gulfport on the Edge: Community Conversations bring Neighbors Together, </a:t>
            </a:r>
            <a:r>
              <a:rPr lang="en-US" sz="1800" dirty="0">
                <a:solidFill>
                  <a:srgbClr val="4F81BD"/>
                </a:solidFill>
                <a:effectLst/>
                <a:latin typeface="+mj-lt"/>
                <a:ea typeface="Times New Roman" panose="02020603050405020304" pitchFamily="18" charset="0"/>
              </a:rPr>
              <a:t>Ingrid </a:t>
            </a:r>
            <a:r>
              <a:rPr lang="en-US" sz="1800" dirty="0" err="1">
                <a:solidFill>
                  <a:srgbClr val="4F81BD"/>
                </a:solidFill>
                <a:effectLst/>
                <a:latin typeface="+mj-lt"/>
                <a:ea typeface="Times New Roman" panose="02020603050405020304" pitchFamily="18" charset="0"/>
              </a:rPr>
              <a:t>Bredenberg</a:t>
            </a:r>
            <a:r>
              <a:rPr lang="en-US" sz="1800" dirty="0">
                <a:solidFill>
                  <a:srgbClr val="000000"/>
                </a:solidFill>
                <a:effectLst/>
                <a:latin typeface="+mj-lt"/>
                <a:ea typeface="Times New Roman" panose="02020603050405020304" pitchFamily="18" charset="0"/>
              </a:rPr>
              <a:t>,</a:t>
            </a:r>
          </a:p>
          <a:p>
            <a:pPr marL="0" marR="0" indent="0">
              <a:spcBef>
                <a:spcPts val="0"/>
              </a:spcBef>
              <a:spcAft>
                <a:spcPts val="0"/>
              </a:spcAft>
              <a:buNone/>
              <a:tabLst>
                <a:tab pos="1366838" algn="l"/>
              </a:tabLst>
            </a:pPr>
            <a:r>
              <a:rPr lang="en-US" sz="1800" dirty="0">
                <a:solidFill>
                  <a:srgbClr val="000000"/>
                </a:solidFill>
                <a:latin typeface="+mj-lt"/>
                <a:ea typeface="Times New Roman" panose="02020603050405020304" pitchFamily="18" charset="0"/>
              </a:rPr>
              <a:t>                 	</a:t>
            </a:r>
            <a:r>
              <a:rPr lang="en-US" sz="1800" dirty="0" err="1">
                <a:solidFill>
                  <a:srgbClr val="000000"/>
                </a:solidFill>
                <a:effectLst/>
                <a:latin typeface="+mj-lt"/>
                <a:ea typeface="Times New Roman" panose="02020603050405020304" pitchFamily="18" charset="0"/>
              </a:rPr>
              <a:t>Bredenberg</a:t>
            </a:r>
            <a:r>
              <a:rPr lang="en-US" sz="1800" dirty="0">
                <a:solidFill>
                  <a:srgbClr val="000000"/>
                </a:solidFill>
                <a:effectLst/>
                <a:latin typeface="+mj-lt"/>
                <a:ea typeface="Times New Roman" panose="02020603050405020304" pitchFamily="18" charset="0"/>
              </a:rPr>
              <a:t> Associates</a:t>
            </a:r>
            <a:endParaRPr lang="en-US" sz="1800" dirty="0">
              <a:effectLst/>
              <a:latin typeface="+mj-lt"/>
              <a:ea typeface="Times New Roman" panose="02020603050405020304" pitchFamily="18" charset="0"/>
            </a:endParaRPr>
          </a:p>
          <a:p>
            <a:pPr marL="0" marR="0" indent="0">
              <a:spcBef>
                <a:spcPts val="0"/>
              </a:spcBef>
              <a:spcAft>
                <a:spcPts val="0"/>
              </a:spcAft>
              <a:buNone/>
              <a:tabLst>
                <a:tab pos="1366838" algn="l"/>
              </a:tabLst>
            </a:pPr>
            <a:r>
              <a:rPr lang="en-US" sz="1800" i="1" dirty="0">
                <a:effectLst/>
                <a:latin typeface="+mj-lt"/>
                <a:ea typeface="Times New Roman" panose="02020603050405020304" pitchFamily="18" charset="0"/>
              </a:rPr>
              <a:t>10:45	</a:t>
            </a:r>
            <a:r>
              <a:rPr lang="en-US" sz="1800" b="1" i="1" dirty="0">
                <a:effectLst/>
                <a:latin typeface="+mj-lt"/>
                <a:ea typeface="Times New Roman" panose="02020603050405020304" pitchFamily="18" charset="0"/>
              </a:rPr>
              <a:t>Coffee Break- </a:t>
            </a:r>
            <a:r>
              <a:rPr lang="en-US" sz="1800" i="1" dirty="0">
                <a:effectLst/>
                <a:latin typeface="+mj-lt"/>
                <a:ea typeface="Times New Roman" panose="02020603050405020304" pitchFamily="18" charset="0"/>
              </a:rPr>
              <a:t>Sponsored by the </a:t>
            </a:r>
            <a:r>
              <a:rPr lang="en-US" sz="1800" i="1" dirty="0">
                <a:solidFill>
                  <a:srgbClr val="4F81BD"/>
                </a:solidFill>
                <a:effectLst/>
                <a:latin typeface="+mj-lt"/>
                <a:ea typeface="Times New Roman" panose="02020603050405020304" pitchFamily="18" charset="0"/>
              </a:rPr>
              <a:t>Allegany Franciscan Ministries</a:t>
            </a:r>
            <a:endParaRPr lang="en-US" sz="1800" dirty="0">
              <a:effectLst/>
              <a:latin typeface="+mj-lt"/>
              <a:ea typeface="Times New Roman" panose="02020603050405020304" pitchFamily="18" charset="0"/>
            </a:endParaRPr>
          </a:p>
          <a:p>
            <a:pPr marL="0" marR="0" indent="0">
              <a:spcBef>
                <a:spcPts val="0"/>
              </a:spcBef>
              <a:spcAft>
                <a:spcPts val="0"/>
              </a:spcAft>
              <a:buNone/>
              <a:tabLst>
                <a:tab pos="1366838" algn="l"/>
              </a:tabLst>
            </a:pPr>
            <a:r>
              <a:rPr lang="en-US" sz="1800" dirty="0">
                <a:effectLst/>
                <a:latin typeface="+mj-lt"/>
                <a:ea typeface="Times New Roman" panose="02020603050405020304" pitchFamily="18" charset="0"/>
              </a:rPr>
              <a:t>11:00	</a:t>
            </a:r>
            <a:r>
              <a:rPr lang="en-US" sz="1800" b="1" dirty="0">
                <a:effectLst/>
                <a:latin typeface="+mj-lt"/>
                <a:ea typeface="Times New Roman" panose="02020603050405020304" pitchFamily="18" charset="0"/>
              </a:rPr>
              <a:t>World Café- Round Table Conversations-</a:t>
            </a:r>
            <a:r>
              <a:rPr lang="en-US" sz="1800" b="1" dirty="0">
                <a:solidFill>
                  <a:srgbClr val="000000"/>
                </a:solidFill>
                <a:effectLst/>
                <a:latin typeface="+mj-lt"/>
                <a:ea typeface="Times New Roman" panose="02020603050405020304" pitchFamily="18" charset="0"/>
              </a:rPr>
              <a:t> </a:t>
            </a:r>
            <a:r>
              <a:rPr lang="en-US" sz="1800" dirty="0">
                <a:solidFill>
                  <a:srgbClr val="000000"/>
                </a:solidFill>
                <a:effectLst/>
                <a:latin typeface="+mj-lt"/>
                <a:ea typeface="Times New Roman" panose="02020603050405020304" pitchFamily="18" charset="0"/>
              </a:rPr>
              <a:t>Civic Health and My Home Community - Possibilities for Action</a:t>
            </a:r>
            <a:endParaRPr lang="en-US" sz="1800" dirty="0">
              <a:effectLst/>
              <a:latin typeface="+mj-lt"/>
              <a:ea typeface="Times New Roman" panose="02020603050405020304" pitchFamily="18" charset="0"/>
            </a:endParaRPr>
          </a:p>
          <a:p>
            <a:pPr marL="0" marR="0" indent="0">
              <a:spcBef>
                <a:spcPts val="0"/>
              </a:spcBef>
              <a:spcAft>
                <a:spcPts val="0"/>
              </a:spcAft>
              <a:buNone/>
              <a:tabLst>
                <a:tab pos="1366838" algn="l"/>
              </a:tabLst>
            </a:pPr>
            <a:r>
              <a:rPr lang="en-US" sz="1800" dirty="0">
                <a:effectLst/>
                <a:latin typeface="+mj-lt"/>
                <a:ea typeface="Times New Roman" panose="02020603050405020304" pitchFamily="18" charset="0"/>
              </a:rPr>
              <a:t>12:15</a:t>
            </a:r>
            <a:r>
              <a:rPr lang="en-US" sz="1800" b="1" dirty="0">
                <a:effectLst/>
                <a:latin typeface="+mj-lt"/>
                <a:ea typeface="Times New Roman" panose="02020603050405020304" pitchFamily="18" charset="0"/>
              </a:rPr>
              <a:t>	Lunch</a:t>
            </a:r>
          </a:p>
          <a:p>
            <a:pPr marL="0" marR="0" indent="0">
              <a:spcBef>
                <a:spcPts val="0"/>
              </a:spcBef>
              <a:spcAft>
                <a:spcPts val="0"/>
              </a:spcAft>
              <a:buNone/>
              <a:tabLst>
                <a:tab pos="1366838" algn="l"/>
              </a:tabLst>
            </a:pPr>
            <a:r>
              <a:rPr lang="en-US" sz="1800" dirty="0">
                <a:effectLst/>
                <a:latin typeface="+mj-lt"/>
                <a:ea typeface="Times New Roman" panose="02020603050405020304" pitchFamily="18" charset="0"/>
              </a:rPr>
              <a:t>12:30	</a:t>
            </a:r>
            <a:r>
              <a:rPr lang="en-US" sz="1800" b="1" dirty="0">
                <a:effectLst/>
                <a:latin typeface="+mj-lt"/>
                <a:ea typeface="Times New Roman" panose="02020603050405020304" pitchFamily="18" charset="0"/>
              </a:rPr>
              <a:t>Lunch Keynote: Expanding Civic Health in Florida- Thoughts on the Media, Communication and Community- </a:t>
            </a:r>
            <a:r>
              <a:rPr lang="en-US" sz="1800" dirty="0">
                <a:effectLst/>
                <a:latin typeface="+mj-lt"/>
                <a:ea typeface="Times New Roman" panose="02020603050405020304" pitchFamily="18" charset="0"/>
              </a:rPr>
              <a:t>	</a:t>
            </a:r>
            <a:r>
              <a:rPr lang="en-US" sz="1800" dirty="0">
                <a:solidFill>
                  <a:srgbClr val="4F81BD"/>
                </a:solidFill>
                <a:effectLst/>
                <a:latin typeface="+mj-lt"/>
                <a:ea typeface="Times New Roman" panose="02020603050405020304" pitchFamily="18" charset="0"/>
              </a:rPr>
              <a:t>Cameron Hickey, CEO National Conference on Citizenship, </a:t>
            </a:r>
            <a:r>
              <a:rPr lang="en-US" sz="1800" dirty="0">
                <a:effectLst/>
                <a:latin typeface="+mj-lt"/>
                <a:ea typeface="Times New Roman" panose="02020603050405020304" pitchFamily="18" charset="0"/>
              </a:rPr>
              <a:t>Introduction Hon. Dennis Ros</a:t>
            </a:r>
            <a:r>
              <a:rPr lang="en-US" sz="1800" dirty="0">
                <a:solidFill>
                  <a:srgbClr val="4F81BD"/>
                </a:solidFill>
                <a:effectLst/>
                <a:latin typeface="+mj-lt"/>
                <a:ea typeface="Times New Roman" panose="02020603050405020304" pitchFamily="18" charset="0"/>
              </a:rPr>
              <a:t>s</a:t>
            </a:r>
            <a:endParaRPr lang="en-US" sz="1800" dirty="0">
              <a:effectLst/>
              <a:latin typeface="+mj-lt"/>
              <a:ea typeface="Times New Roman" panose="02020603050405020304" pitchFamily="18" charset="0"/>
            </a:endParaRPr>
          </a:p>
          <a:p>
            <a:pPr marL="0" marR="0" indent="0">
              <a:spcBef>
                <a:spcPts val="0"/>
              </a:spcBef>
              <a:spcAft>
                <a:spcPts val="0"/>
              </a:spcAft>
              <a:buNone/>
              <a:tabLst>
                <a:tab pos="1366838" algn="l"/>
              </a:tabLst>
            </a:pPr>
            <a:r>
              <a:rPr lang="en-US" sz="1800" dirty="0">
                <a:effectLst/>
                <a:latin typeface="+mj-lt"/>
                <a:ea typeface="Times New Roman" panose="02020603050405020304" pitchFamily="18" charset="0"/>
              </a:rPr>
              <a:t>1:45	</a:t>
            </a:r>
            <a:r>
              <a:rPr lang="en-US" sz="1800" b="1" dirty="0">
                <a:effectLst/>
                <a:latin typeface="+mj-lt"/>
                <a:ea typeface="Times New Roman" panose="02020603050405020304" pitchFamily="18" charset="0"/>
              </a:rPr>
              <a:t>Town Hall- Civic Health and the Whole Community- </a:t>
            </a:r>
            <a:r>
              <a:rPr lang="en-US" sz="1800" dirty="0">
                <a:solidFill>
                  <a:srgbClr val="000000"/>
                </a:solidFill>
                <a:effectLst/>
                <a:latin typeface="+mj-lt"/>
                <a:ea typeface="Times New Roman" panose="02020603050405020304" pitchFamily="18" charset="0"/>
              </a:rPr>
              <a:t>Civic Health and My Home Community- What We’re 	Learning -</a:t>
            </a:r>
            <a:r>
              <a:rPr lang="en-US" sz="1800" dirty="0">
                <a:effectLst/>
                <a:latin typeface="+mj-lt"/>
                <a:ea typeface="Times New Roman" panose="02020603050405020304" pitchFamily="18" charset="0"/>
              </a:rPr>
              <a:t>World Café Hosts. </a:t>
            </a:r>
          </a:p>
          <a:p>
            <a:pPr marL="0" marR="0" indent="0">
              <a:spcBef>
                <a:spcPts val="0"/>
              </a:spcBef>
              <a:spcAft>
                <a:spcPts val="0"/>
              </a:spcAft>
              <a:buNone/>
              <a:tabLst>
                <a:tab pos="1366838" algn="l"/>
              </a:tabLst>
            </a:pPr>
            <a:r>
              <a:rPr lang="en-US" sz="1800" dirty="0">
                <a:effectLst/>
                <a:latin typeface="+mj-lt"/>
                <a:ea typeface="Times New Roman" panose="02020603050405020304" pitchFamily="18" charset="0"/>
              </a:rPr>
              <a:t>2:30	</a:t>
            </a:r>
            <a:r>
              <a:rPr lang="en-US" sz="1800" b="1" dirty="0">
                <a:effectLst/>
                <a:latin typeface="+mj-lt"/>
                <a:ea typeface="Times New Roman" panose="02020603050405020304" pitchFamily="18" charset="0"/>
              </a:rPr>
              <a:t>Next Steps, Closing Thoughts, Thanks, and Summit Evaluations</a:t>
            </a:r>
            <a:r>
              <a:rPr lang="en-US" sz="1800" dirty="0">
                <a:effectLst/>
                <a:latin typeface="+mj-lt"/>
                <a:ea typeface="Times New Roman" panose="02020603050405020304" pitchFamily="18" charset="0"/>
              </a:rPr>
              <a:t>.</a:t>
            </a:r>
          </a:p>
          <a:p>
            <a:pPr marL="0" marR="0" indent="0">
              <a:spcBef>
                <a:spcPts val="0"/>
              </a:spcBef>
              <a:spcAft>
                <a:spcPts val="0"/>
              </a:spcAft>
              <a:buNone/>
              <a:tabLst>
                <a:tab pos="1366838" algn="l"/>
              </a:tabLst>
            </a:pPr>
            <a:r>
              <a:rPr lang="en-US" sz="1800" i="1" dirty="0">
                <a:effectLst/>
                <a:latin typeface="+mj-lt"/>
                <a:ea typeface="Times New Roman" panose="02020603050405020304" pitchFamily="18" charset="0"/>
              </a:rPr>
              <a:t>3:00 pm 	</a:t>
            </a:r>
            <a:r>
              <a:rPr lang="en-US" sz="1800" b="1" i="1" dirty="0">
                <a:effectLst/>
                <a:latin typeface="+mj-lt"/>
                <a:ea typeface="Times New Roman" panose="02020603050405020304" pitchFamily="18" charset="0"/>
              </a:rPr>
              <a:t>Adjourn and Safe Travels</a:t>
            </a:r>
            <a:endParaRPr lang="en-US" sz="1800" b="1" dirty="0">
              <a:effectLst/>
              <a:latin typeface="+mj-lt"/>
              <a:ea typeface="Times New Roman" panose="02020603050405020304" pitchFamily="18" charset="0"/>
            </a:endParaRPr>
          </a:p>
          <a:p>
            <a:pPr marL="0" marR="0" indent="0">
              <a:spcBef>
                <a:spcPts val="0"/>
              </a:spcBef>
              <a:spcAft>
                <a:spcPts val="0"/>
              </a:spcAft>
              <a:buNone/>
              <a:tabLst>
                <a:tab pos="1357313" algn="l"/>
              </a:tabLst>
            </a:pPr>
            <a:r>
              <a:rPr lang="en-US" sz="1800" cap="all" dirty="0">
                <a:effectLst/>
                <a:latin typeface="Calibri" panose="020F0502020204030204" pitchFamily="34" charset="0"/>
                <a:ea typeface="Times New Roman" panose="02020603050405020304" pitchFamily="18" charset="0"/>
              </a:rPr>
              <a:t> </a:t>
            </a:r>
            <a:endParaRPr lang="en-US" sz="3200" dirty="0">
              <a:cs typeface="Calibri" panose="020F0502020204030204" pitchFamily="34" charset="0"/>
            </a:endParaRPr>
          </a:p>
        </p:txBody>
      </p:sp>
      <p:pic>
        <p:nvPicPr>
          <p:cNvPr id="2" name="Picture 1" descr="A blurry image of a conference&#10;&#10;Description automatically generated">
            <a:extLst>
              <a:ext uri="{FF2B5EF4-FFF2-40B4-BE49-F238E27FC236}">
                <a16:creationId xmlns:a16="http://schemas.microsoft.com/office/drawing/2014/main" id="{EAB2D76A-F11E-5A49-0C55-53D387E284A6}"/>
              </a:ext>
            </a:extLst>
          </p:cNvPr>
          <p:cNvPicPr>
            <a:picLocks noChangeAspect="1"/>
          </p:cNvPicPr>
          <p:nvPr/>
        </p:nvPicPr>
        <p:blipFill>
          <a:blip r:embed="rId3"/>
          <a:stretch>
            <a:fillRect/>
          </a:stretch>
        </p:blipFill>
        <p:spPr>
          <a:xfrm>
            <a:off x="0" y="0"/>
            <a:ext cx="2438400" cy="1628775"/>
          </a:xfrm>
          <a:prstGeom prst="rect">
            <a:avLst/>
          </a:prstGeom>
        </p:spPr>
      </p:pic>
    </p:spTree>
    <p:extLst>
      <p:ext uri="{BB962C8B-B14F-4D97-AF65-F5344CB8AC3E}">
        <p14:creationId xmlns:p14="http://schemas.microsoft.com/office/powerpoint/2010/main" val="39672665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title"/>
          </p:nvPr>
        </p:nvSpPr>
        <p:spPr>
          <a:xfrm>
            <a:off x="1227864" y="50897"/>
            <a:ext cx="10972800" cy="1143200"/>
          </a:xfrm>
          <a:prstGeom prst="rect">
            <a:avLst/>
          </a:prstGeom>
        </p:spPr>
        <p:txBody>
          <a:bodyPr spcFirstLastPara="1" vert="horz" wrap="square" lIns="121900" tIns="121900" rIns="121900" bIns="121900" rtlCol="0" anchor="ctr" anchorCtr="0">
            <a:noAutofit/>
          </a:bodyPr>
          <a:lstStyle/>
          <a:p>
            <a:pPr algn="ctr"/>
            <a:br>
              <a:rPr lang="en" sz="3600" dirty="0"/>
            </a:br>
            <a:r>
              <a:rPr lang="en" b="1" dirty="0">
                <a:solidFill>
                  <a:schemeClr val="accent1">
                    <a:lumMod val="75000"/>
                  </a:schemeClr>
                </a:solidFill>
              </a:rPr>
              <a:t>Florida Civic Advance </a:t>
            </a:r>
            <a:br>
              <a:rPr lang="en" b="1" dirty="0">
                <a:solidFill>
                  <a:schemeClr val="accent1">
                    <a:lumMod val="75000"/>
                  </a:schemeClr>
                </a:solidFill>
              </a:rPr>
            </a:br>
            <a:r>
              <a:rPr lang="en-US" sz="2800" i="1" dirty="0">
                <a:solidFill>
                  <a:schemeClr val="accent1">
                    <a:lumMod val="75000"/>
                  </a:schemeClr>
                </a:solidFill>
              </a:rPr>
              <a:t>Advancing Civic Health in Florida’s Communities</a:t>
            </a:r>
            <a:br>
              <a:rPr lang="en-US" i="1" dirty="0">
                <a:solidFill>
                  <a:schemeClr val="accent1">
                    <a:lumMod val="75000"/>
                  </a:schemeClr>
                </a:solidFill>
              </a:rPr>
            </a:br>
            <a:endParaRPr b="1" dirty="0">
              <a:solidFill>
                <a:schemeClr val="accent1">
                  <a:lumMod val="75000"/>
                </a:schemeClr>
              </a:solidFill>
            </a:endParaRPr>
          </a:p>
        </p:txBody>
      </p:sp>
      <p:sp>
        <p:nvSpPr>
          <p:cNvPr id="136" name="Google Shape;136;p26"/>
          <p:cNvSpPr txBox="1">
            <a:spLocks noGrp="1"/>
          </p:cNvSpPr>
          <p:nvPr>
            <p:ph type="body" idx="1"/>
          </p:nvPr>
        </p:nvSpPr>
        <p:spPr>
          <a:xfrm>
            <a:off x="-368718" y="3303656"/>
            <a:ext cx="15863727" cy="10843186"/>
          </a:xfrm>
          <a:prstGeom prst="rect">
            <a:avLst/>
          </a:prstGeom>
        </p:spPr>
        <p:txBody>
          <a:bodyPr spcFirstLastPara="1" vert="horz" wrap="square" lIns="121900" tIns="121900" rIns="121900" bIns="121900" rtlCol="0" anchor="ctr" anchorCtr="0">
            <a:noAutofit/>
          </a:bodyPr>
          <a:lstStyle/>
          <a:p>
            <a:pPr marL="0" indent="0" algn="ctr">
              <a:buNone/>
            </a:pPr>
            <a:endParaRPr lang="en-US" sz="3600" b="1" dirty="0">
              <a:cs typeface="Calibri" panose="020F0502020204030204" pitchFamily="34" charset="0"/>
            </a:endParaRPr>
          </a:p>
          <a:p>
            <a:pPr marL="0" indent="0" algn="ctr">
              <a:buNone/>
            </a:pPr>
            <a:r>
              <a:rPr lang="en-US" sz="4000" b="1" dirty="0">
                <a:cs typeface="Calibri" panose="020F0502020204030204" pitchFamily="34" charset="0"/>
              </a:rPr>
              <a:t>   </a:t>
            </a:r>
            <a:endParaRPr lang="en-US" sz="4000" dirty="0">
              <a:cs typeface="Calibri" panose="020F0502020204030204" pitchFamily="34" charset="0"/>
            </a:endParaRPr>
          </a:p>
          <a:p>
            <a:pPr marL="0" indent="0" algn="ctr">
              <a:buNone/>
            </a:pPr>
            <a:r>
              <a:rPr lang="en-US" sz="4000" b="1" dirty="0">
                <a:cs typeface="Calibri" panose="020F0502020204030204" pitchFamily="34" charset="0"/>
              </a:rPr>
              <a:t>            </a:t>
            </a:r>
          </a:p>
          <a:p>
            <a:pPr marL="0" indent="0" algn="ctr">
              <a:buNone/>
            </a:pPr>
            <a:endParaRPr lang="en-US" sz="1400" b="1" dirty="0">
              <a:cs typeface="Calibri" panose="020F0502020204030204" pitchFamily="34" charset="0"/>
            </a:endParaRPr>
          </a:p>
          <a:p>
            <a:pPr marL="0" indent="0" algn="ctr">
              <a:buNone/>
            </a:pPr>
            <a:endParaRPr lang="en-US" sz="4000" b="1" dirty="0">
              <a:cs typeface="Calibri" panose="020F0502020204030204" pitchFamily="34" charset="0"/>
            </a:endParaRPr>
          </a:p>
          <a:p>
            <a:pPr marL="0" indent="0" algn="ctr">
              <a:buNone/>
            </a:pPr>
            <a:endParaRPr lang="en-US" sz="3200" b="1" i="1" dirty="0">
              <a:latin typeface="+mj-lt"/>
              <a:cs typeface="Calibri" panose="020F0502020204030204" pitchFamily="34" charset="0"/>
            </a:endParaRPr>
          </a:p>
        </p:txBody>
      </p:sp>
      <p:sp>
        <p:nvSpPr>
          <p:cNvPr id="138" name="Google Shape;138;p26"/>
          <p:cNvSpPr txBox="1">
            <a:spLocks noGrp="1"/>
          </p:cNvSpPr>
          <p:nvPr>
            <p:ph type="sldNum" idx="12"/>
          </p:nvPr>
        </p:nvSpPr>
        <p:spPr>
          <a:xfrm>
            <a:off x="5730200" y="6479803"/>
            <a:ext cx="731600" cy="378400"/>
          </a:xfrm>
          <a:prstGeom prst="rect">
            <a:avLst/>
          </a:prstGeom>
        </p:spPr>
        <p:txBody>
          <a:bodyPr spcFirstLastPara="1" vert="horz" wrap="square" lIns="121900" tIns="121900" rIns="121900" bIns="121900" rtlCol="0" anchor="t" anchorCtr="0">
            <a:noAutofit/>
          </a:bodyPr>
          <a:lstStyle/>
          <a:p>
            <a:pPr algn="ctr"/>
            <a:fld id="{00000000-1234-1234-1234-123412341234}" type="slidenum">
              <a:rPr lang="en"/>
              <a:pPr algn="ctr"/>
              <a:t>29</a:t>
            </a:fld>
            <a:endParaRPr dirty="0"/>
          </a:p>
        </p:txBody>
      </p:sp>
      <p:pic>
        <p:nvPicPr>
          <p:cNvPr id="4" name="Picture 3" descr="A blurry image of a conference&#10;&#10;Description automatically generated">
            <a:extLst>
              <a:ext uri="{FF2B5EF4-FFF2-40B4-BE49-F238E27FC236}">
                <a16:creationId xmlns:a16="http://schemas.microsoft.com/office/drawing/2014/main" id="{5AE41780-881A-ED22-D6BD-C422B734DFFF}"/>
              </a:ext>
            </a:extLst>
          </p:cNvPr>
          <p:cNvPicPr>
            <a:picLocks noChangeAspect="1"/>
          </p:cNvPicPr>
          <p:nvPr/>
        </p:nvPicPr>
        <p:blipFill>
          <a:blip r:embed="rId3"/>
          <a:stretch>
            <a:fillRect/>
          </a:stretch>
        </p:blipFill>
        <p:spPr>
          <a:xfrm>
            <a:off x="0" y="0"/>
            <a:ext cx="2631664" cy="1757869"/>
          </a:xfrm>
          <a:prstGeom prst="rect">
            <a:avLst/>
          </a:prstGeom>
        </p:spPr>
      </p:pic>
      <p:sp>
        <p:nvSpPr>
          <p:cNvPr id="6" name="Rectangle 2">
            <a:extLst>
              <a:ext uri="{FF2B5EF4-FFF2-40B4-BE49-F238E27FC236}">
                <a16:creationId xmlns:a16="http://schemas.microsoft.com/office/drawing/2014/main" id="{7DA2D32D-D741-85F1-B8FC-5596F0F52B1A}"/>
              </a:ext>
            </a:extLst>
          </p:cNvPr>
          <p:cNvSpPr>
            <a:spLocks noChangeArrowheads="1"/>
          </p:cNvSpPr>
          <p:nvPr/>
        </p:nvSpPr>
        <p:spPr bwMode="auto">
          <a:xfrm>
            <a:off x="641350" y="2425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a:extLst>
              <a:ext uri="{FF2B5EF4-FFF2-40B4-BE49-F238E27FC236}">
                <a16:creationId xmlns:a16="http://schemas.microsoft.com/office/drawing/2014/main" id="{47C9DA0C-E150-5304-ECC2-EC3237B0D54C}"/>
              </a:ext>
            </a:extLst>
          </p:cNvPr>
          <p:cNvSpPr>
            <a:spLocks noChangeArrowheads="1"/>
          </p:cNvSpPr>
          <p:nvPr/>
        </p:nvSpPr>
        <p:spPr bwMode="auto">
          <a:xfrm>
            <a:off x="839983" y="26667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TextBox 2">
            <a:extLst>
              <a:ext uri="{FF2B5EF4-FFF2-40B4-BE49-F238E27FC236}">
                <a16:creationId xmlns:a16="http://schemas.microsoft.com/office/drawing/2014/main" id="{CFAF13E3-C255-5223-FA87-4A7F982A30EB}"/>
              </a:ext>
            </a:extLst>
          </p:cNvPr>
          <p:cNvSpPr txBox="1"/>
          <p:nvPr/>
        </p:nvSpPr>
        <p:spPr>
          <a:xfrm>
            <a:off x="2660650" y="2017043"/>
            <a:ext cx="8890000" cy="3631763"/>
          </a:xfrm>
          <a:prstGeom prst="rect">
            <a:avLst/>
          </a:prstGeom>
          <a:noFill/>
        </p:spPr>
        <p:txBody>
          <a:bodyPr wrap="square">
            <a:spAutoFit/>
          </a:bodyPr>
          <a:lstStyle/>
          <a:p>
            <a:pPr marL="101600" marR="0">
              <a:spcBef>
                <a:spcPts val="0"/>
              </a:spcBef>
              <a:spcAft>
                <a:spcPts val="0"/>
              </a:spcAft>
            </a:pPr>
            <a:r>
              <a:rPr lang="en-US" sz="3600" b="1" dirty="0">
                <a:effectLst/>
                <a:latin typeface="+mj-lt"/>
                <a:ea typeface="Times New Roman" panose="02020603050405020304" pitchFamily="18" charset="0"/>
              </a:rPr>
              <a:t>Public Health, Civic Health, and Equity: What are the Connections? </a:t>
            </a:r>
          </a:p>
          <a:p>
            <a:pPr marL="101600" marR="0">
              <a:spcBef>
                <a:spcPts val="0"/>
              </a:spcBef>
              <a:spcAft>
                <a:spcPts val="0"/>
              </a:spcAft>
            </a:pPr>
            <a:endParaRPr lang="en-US" sz="3600" dirty="0">
              <a:effectLst/>
              <a:latin typeface="+mj-lt"/>
              <a:ea typeface="Times New Roman" panose="02020603050405020304" pitchFamily="18" charset="0"/>
            </a:endParaRPr>
          </a:p>
          <a:p>
            <a:pPr marL="101600" marR="0">
              <a:spcBef>
                <a:spcPts val="0"/>
              </a:spcBef>
              <a:spcAft>
                <a:spcPts val="0"/>
              </a:spcAft>
            </a:pPr>
            <a:r>
              <a:rPr lang="en-US" sz="3600" dirty="0">
                <a:effectLst/>
                <a:latin typeface="+mj-lt"/>
                <a:ea typeface="Times New Roman" panose="02020603050405020304" pitchFamily="18" charset="0"/>
              </a:rPr>
              <a:t>Dawn Hunter, Network for Public Health Law, Director of the Southeastern Region Office. </a:t>
            </a:r>
          </a:p>
          <a:p>
            <a:pPr marL="901700" marR="0" indent="-901700">
              <a:spcBef>
                <a:spcPts val="0"/>
              </a:spcBef>
              <a:spcAft>
                <a:spcPts val="0"/>
              </a:spcAft>
            </a:pPr>
            <a:r>
              <a:rPr lang="en-US" sz="1800" b="1" dirty="0">
                <a:effectLst/>
                <a:latin typeface="Calibri Light" panose="020F03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101600" marR="304800" algn="l">
              <a:spcBef>
                <a:spcPts val="0"/>
              </a:spcBef>
              <a:spcAft>
                <a:spcPts val="0"/>
              </a:spcAft>
            </a:pPr>
            <a:r>
              <a:rPr lang="en-US" sz="3200" kern="0" dirty="0">
                <a:latin typeface="+mj-lt"/>
                <a:ea typeface="Arial" panose="020B0604020202020204" pitchFamily="34" charset="0"/>
              </a:rPr>
              <a:t>Introduction: </a:t>
            </a:r>
            <a:r>
              <a:rPr lang="en-US" sz="3200" b="1" kern="0" dirty="0">
                <a:solidFill>
                  <a:schemeClr val="tx2"/>
                </a:solidFill>
                <a:latin typeface="+mj-lt"/>
                <a:ea typeface="Arial" panose="020B0604020202020204" pitchFamily="34" charset="0"/>
              </a:rPr>
              <a:t>Tim Dutton</a:t>
            </a:r>
            <a:r>
              <a:rPr lang="en-US" sz="3200" kern="0" dirty="0">
                <a:latin typeface="+mj-lt"/>
                <a:ea typeface="Arial" panose="020B0604020202020204" pitchFamily="34" charset="0"/>
              </a:rPr>
              <a:t>, FCA Board Member</a:t>
            </a:r>
            <a:endParaRPr lang="en-US" sz="3200" kern="0" dirty="0">
              <a:effectLst/>
              <a:latin typeface="+mj-lt"/>
              <a:ea typeface="Arial" panose="020B0604020202020204" pitchFamily="34" charset="0"/>
            </a:endParaRPr>
          </a:p>
        </p:txBody>
      </p:sp>
      <p:sp>
        <p:nvSpPr>
          <p:cNvPr id="7" name="Rectangle 4">
            <a:extLst>
              <a:ext uri="{FF2B5EF4-FFF2-40B4-BE49-F238E27FC236}">
                <a16:creationId xmlns:a16="http://schemas.microsoft.com/office/drawing/2014/main" id="{B9F0C4F9-DFA1-4EED-A68E-70D6A15C1656}"/>
              </a:ext>
            </a:extLst>
          </p:cNvPr>
          <p:cNvSpPr>
            <a:spLocks noChangeArrowheads="1"/>
          </p:cNvSpPr>
          <p:nvPr/>
        </p:nvSpPr>
        <p:spPr bwMode="auto">
          <a:xfrm>
            <a:off x="424936" y="2311399"/>
            <a:ext cx="1642914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5" name="Picture 4" descr="A person in a suit and tie&#10;&#10;Description automatically generated">
            <a:extLst>
              <a:ext uri="{FF2B5EF4-FFF2-40B4-BE49-F238E27FC236}">
                <a16:creationId xmlns:a16="http://schemas.microsoft.com/office/drawing/2014/main" id="{05D1E590-BBD6-99EF-EBC1-5AC92544DF9D}"/>
              </a:ext>
            </a:extLst>
          </p:cNvPr>
          <p:cNvPicPr>
            <a:picLocks noChangeAspect="1"/>
          </p:cNvPicPr>
          <p:nvPr/>
        </p:nvPicPr>
        <p:blipFill>
          <a:blip r:embed="rId4"/>
          <a:stretch>
            <a:fillRect/>
          </a:stretch>
        </p:blipFill>
        <p:spPr>
          <a:xfrm>
            <a:off x="516600" y="4917498"/>
            <a:ext cx="1782054" cy="1751505"/>
          </a:xfrm>
          <a:prstGeom prst="rect">
            <a:avLst/>
          </a:prstGeom>
        </p:spPr>
      </p:pic>
      <p:sp>
        <p:nvSpPr>
          <p:cNvPr id="8" name="Rectangle 2">
            <a:extLst>
              <a:ext uri="{FF2B5EF4-FFF2-40B4-BE49-F238E27FC236}">
                <a16:creationId xmlns:a16="http://schemas.microsoft.com/office/drawing/2014/main" id="{3402D009-6F0E-485F-E1C8-6A9BEE24C791}"/>
              </a:ext>
            </a:extLst>
          </p:cNvPr>
          <p:cNvSpPr>
            <a:spLocks noChangeArrowheads="1"/>
          </p:cNvSpPr>
          <p:nvPr/>
        </p:nvSpPr>
        <p:spPr bwMode="auto">
          <a:xfrm>
            <a:off x="-1010098" y="2285998"/>
            <a:ext cx="18351543" cy="58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AFD2F14F-6AF2-66E6-3568-7336F53722B9}"/>
              </a:ext>
            </a:extLst>
          </p:cNvPr>
          <p:cNvSpPr>
            <a:spLocks noChangeArrowheads="1"/>
          </p:cNvSpPr>
          <p:nvPr/>
        </p:nvSpPr>
        <p:spPr bwMode="auto">
          <a:xfrm>
            <a:off x="-1024873" y="2355602"/>
            <a:ext cx="19434753" cy="47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7649" name="Picture 196" descr="Dawn Hunter">
            <a:extLst>
              <a:ext uri="{FF2B5EF4-FFF2-40B4-BE49-F238E27FC236}">
                <a16:creationId xmlns:a16="http://schemas.microsoft.com/office/drawing/2014/main" id="{DB4030F7-C100-067A-FBE2-7D9AF2978C2F}"/>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352621" y="2172827"/>
            <a:ext cx="2033704" cy="2328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2190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title"/>
          </p:nvPr>
        </p:nvSpPr>
        <p:spPr>
          <a:xfrm>
            <a:off x="-141914" y="-188873"/>
            <a:ext cx="11408229" cy="1143200"/>
          </a:xfrm>
          <a:prstGeom prst="rect">
            <a:avLst/>
          </a:prstGeom>
        </p:spPr>
        <p:txBody>
          <a:bodyPr spcFirstLastPara="1" vert="horz" wrap="square" lIns="121900" tIns="121900" rIns="121900" bIns="121900" rtlCol="0" anchor="ctr" anchorCtr="0">
            <a:noAutofit/>
          </a:bodyPr>
          <a:lstStyle/>
          <a:p>
            <a:pPr marL="0" indent="0" algn="ctr">
              <a:buNone/>
            </a:pPr>
            <a:br>
              <a:rPr lang="en" sz="3600" dirty="0"/>
            </a:br>
            <a:r>
              <a:rPr lang="en-US" sz="1800" i="1" dirty="0">
                <a:solidFill>
                  <a:schemeClr val="accent1">
                    <a:lumMod val="75000"/>
                  </a:schemeClr>
                </a:solidFill>
              </a:rPr>
              <a:t>        </a:t>
            </a:r>
            <a:r>
              <a:rPr lang="en-US" i="1" dirty="0">
                <a:solidFill>
                  <a:schemeClr val="accent1">
                    <a:lumMod val="75000"/>
                  </a:schemeClr>
                </a:solidFill>
              </a:rPr>
              <a:t>    </a:t>
            </a:r>
            <a:br>
              <a:rPr lang="en-US" sz="3600" b="1" i="0" u="none" strike="noStrike" dirty="0">
                <a:solidFill>
                  <a:schemeClr val="accent1">
                    <a:lumMod val="75000"/>
                  </a:schemeClr>
                </a:solidFill>
                <a:effectLst/>
                <a:latin typeface="+mj-lt"/>
              </a:rPr>
            </a:br>
            <a:r>
              <a:rPr lang="en-US" sz="3600" b="1" i="0" u="none" strike="noStrike" dirty="0">
                <a:solidFill>
                  <a:schemeClr val="accent1">
                    <a:lumMod val="75000"/>
                  </a:schemeClr>
                </a:solidFill>
                <a:effectLst/>
                <a:latin typeface="+mj-lt"/>
              </a:rPr>
              <a:t>Welcome and Introductions</a:t>
            </a:r>
            <a:br>
              <a:rPr lang="en-US" sz="3600" dirty="0">
                <a:solidFill>
                  <a:schemeClr val="accent1">
                    <a:lumMod val="75000"/>
                  </a:schemeClr>
                </a:solidFill>
              </a:rPr>
            </a:br>
            <a:r>
              <a:rPr lang="en-US" sz="3600" dirty="0">
                <a:solidFill>
                  <a:schemeClr val="accent1">
                    <a:lumMod val="75000"/>
                  </a:schemeClr>
                </a:solidFill>
              </a:rPr>
              <a:t>World Café Hosts</a:t>
            </a:r>
            <a:endParaRPr sz="3600" b="1" dirty="0">
              <a:solidFill>
                <a:schemeClr val="accent1">
                  <a:lumMod val="75000"/>
                </a:schemeClr>
              </a:solidFill>
            </a:endParaRPr>
          </a:p>
        </p:txBody>
      </p:sp>
      <p:sp>
        <p:nvSpPr>
          <p:cNvPr id="138" name="Google Shape;138;p26"/>
          <p:cNvSpPr txBox="1">
            <a:spLocks noGrp="1"/>
          </p:cNvSpPr>
          <p:nvPr>
            <p:ph type="sldNum" idx="12"/>
          </p:nvPr>
        </p:nvSpPr>
        <p:spPr>
          <a:xfrm>
            <a:off x="5730200" y="6479803"/>
            <a:ext cx="731600" cy="378400"/>
          </a:xfrm>
          <a:prstGeom prst="rect">
            <a:avLst/>
          </a:prstGeom>
        </p:spPr>
        <p:txBody>
          <a:bodyPr spcFirstLastPara="1" vert="horz" wrap="square" lIns="121900" tIns="121900" rIns="121900" bIns="121900" rtlCol="0" anchor="t" anchorCtr="0">
            <a:noAutofit/>
          </a:bodyPr>
          <a:lstStyle/>
          <a:p>
            <a:pPr algn="ctr"/>
            <a:fld id="{00000000-1234-1234-1234-123412341234}" type="slidenum">
              <a:rPr lang="en"/>
              <a:pPr algn="ctr"/>
              <a:t>3</a:t>
            </a:fld>
            <a:endParaRPr dirty="0"/>
          </a:p>
        </p:txBody>
      </p:sp>
      <p:sp>
        <p:nvSpPr>
          <p:cNvPr id="12" name="TextBox 11">
            <a:extLst>
              <a:ext uri="{FF2B5EF4-FFF2-40B4-BE49-F238E27FC236}">
                <a16:creationId xmlns:a16="http://schemas.microsoft.com/office/drawing/2014/main" id="{3D780D62-099D-EE2E-23D1-86A2FEADC4E9}"/>
              </a:ext>
            </a:extLst>
          </p:cNvPr>
          <p:cNvSpPr txBox="1"/>
          <p:nvPr/>
        </p:nvSpPr>
        <p:spPr>
          <a:xfrm>
            <a:off x="7862995" y="4690408"/>
            <a:ext cx="2962773" cy="1200329"/>
          </a:xfrm>
          <a:prstGeom prst="rect">
            <a:avLst/>
          </a:prstGeom>
          <a:noFill/>
        </p:spPr>
        <p:txBody>
          <a:bodyPr wrap="square" rtlCol="0">
            <a:spAutoFit/>
          </a:bodyPr>
          <a:lstStyle/>
          <a:p>
            <a:r>
              <a:rPr lang="en-US" sz="2400" b="1" dirty="0">
                <a:solidFill>
                  <a:schemeClr val="tx2"/>
                </a:solidFill>
                <a:latin typeface="+mj-lt"/>
              </a:rPr>
              <a:t>Danae </a:t>
            </a:r>
            <a:r>
              <a:rPr lang="en-US" sz="2400" b="1" dirty="0" err="1">
                <a:solidFill>
                  <a:schemeClr val="tx2"/>
                </a:solidFill>
                <a:latin typeface="+mj-lt"/>
              </a:rPr>
              <a:t>Aicher</a:t>
            </a:r>
            <a:r>
              <a:rPr lang="en-US" sz="2400" b="1" dirty="0">
                <a:solidFill>
                  <a:schemeClr val="tx2"/>
                </a:solidFill>
                <a:latin typeface="+mj-lt"/>
              </a:rPr>
              <a:t>, World Café Co-host, </a:t>
            </a:r>
          </a:p>
          <a:p>
            <a:r>
              <a:rPr lang="en-US" sz="2400" b="0" i="0" u="none" strike="noStrike" dirty="0">
                <a:effectLst/>
                <a:latin typeface="-apple-system"/>
              </a:rPr>
              <a:t>Oviedo, Florida</a:t>
            </a:r>
            <a:endParaRPr lang="en-US" sz="2400" b="0" i="0" u="none" strike="noStrike" dirty="0">
              <a:effectLst/>
              <a:latin typeface="+mj-lt"/>
            </a:endParaRPr>
          </a:p>
        </p:txBody>
      </p:sp>
      <p:sp>
        <p:nvSpPr>
          <p:cNvPr id="15" name="TextBox 14">
            <a:extLst>
              <a:ext uri="{FF2B5EF4-FFF2-40B4-BE49-F238E27FC236}">
                <a16:creationId xmlns:a16="http://schemas.microsoft.com/office/drawing/2014/main" id="{F311C16F-EA01-D007-403A-97B21235DC1E}"/>
              </a:ext>
            </a:extLst>
          </p:cNvPr>
          <p:cNvSpPr txBox="1"/>
          <p:nvPr/>
        </p:nvSpPr>
        <p:spPr>
          <a:xfrm>
            <a:off x="1649101" y="4399913"/>
            <a:ext cx="2712427" cy="2215991"/>
          </a:xfrm>
          <a:prstGeom prst="rect">
            <a:avLst/>
          </a:prstGeom>
          <a:noFill/>
        </p:spPr>
        <p:txBody>
          <a:bodyPr wrap="square" rtlCol="0">
            <a:spAutoFit/>
          </a:bodyPr>
          <a:lstStyle/>
          <a:p>
            <a:pPr marL="57150" marR="0">
              <a:spcBef>
                <a:spcPts val="0"/>
              </a:spcBef>
              <a:spcAft>
                <a:spcPts val="0"/>
              </a:spcAft>
            </a:pPr>
            <a:r>
              <a:rPr lang="en-US" sz="2400" dirty="0">
                <a:solidFill>
                  <a:schemeClr val="tx2"/>
                </a:solidFill>
                <a:effectLst/>
                <a:latin typeface="Calibri" panose="020F0502020204030204" pitchFamily="34" charset="0"/>
                <a:ea typeface="Times New Roman" panose="02020603050405020304" pitchFamily="18" charset="0"/>
              </a:rPr>
              <a:t>Ashley Cooper, World Café Co-host, Ashville, North Carolina</a:t>
            </a:r>
          </a:p>
          <a:p>
            <a:pPr marL="57150" marR="0">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a:p>
            <a:endParaRPr lang="en-US" b="0" i="0" u="none" strike="noStrike" dirty="0">
              <a:solidFill>
                <a:srgbClr val="000000"/>
              </a:solidFill>
              <a:effectLst/>
              <a:latin typeface="+mj-lt"/>
            </a:endParaRPr>
          </a:p>
        </p:txBody>
      </p:sp>
      <p:sp>
        <p:nvSpPr>
          <p:cNvPr id="17" name="TextBox 16">
            <a:extLst>
              <a:ext uri="{FF2B5EF4-FFF2-40B4-BE49-F238E27FC236}">
                <a16:creationId xmlns:a16="http://schemas.microsoft.com/office/drawing/2014/main" id="{DC61C07C-136E-7FA3-1F3B-F7C0CDAA9220}"/>
              </a:ext>
            </a:extLst>
          </p:cNvPr>
          <p:cNvSpPr txBox="1"/>
          <p:nvPr/>
        </p:nvSpPr>
        <p:spPr>
          <a:xfrm>
            <a:off x="1363155" y="242096"/>
            <a:ext cx="10197290" cy="369332"/>
          </a:xfrm>
          <a:prstGeom prst="rect">
            <a:avLst/>
          </a:prstGeom>
          <a:noFill/>
        </p:spPr>
        <p:txBody>
          <a:bodyPr wrap="square">
            <a:spAutoFit/>
          </a:bodyPr>
          <a:lstStyle/>
          <a:p>
            <a:pPr algn="ctr"/>
            <a:r>
              <a:rPr lang="en-US" sz="1800" dirty="0">
                <a:solidFill>
                  <a:schemeClr val="accent1">
                    <a:lumMod val="75000"/>
                  </a:schemeClr>
                </a:solidFill>
              </a:rPr>
              <a:t>“</a:t>
            </a:r>
            <a:endParaRPr lang="en-US" sz="3200" dirty="0"/>
          </a:p>
        </p:txBody>
      </p:sp>
      <p:pic>
        <p:nvPicPr>
          <p:cNvPr id="8" name="Picture 7" descr="A person smiling at the camera&#10;&#10;Description automatically generated">
            <a:extLst>
              <a:ext uri="{FF2B5EF4-FFF2-40B4-BE49-F238E27FC236}">
                <a16:creationId xmlns:a16="http://schemas.microsoft.com/office/drawing/2014/main" id="{BEEF7A68-E339-5426-4C26-1460FA974D73}"/>
              </a:ext>
            </a:extLst>
          </p:cNvPr>
          <p:cNvPicPr>
            <a:picLocks noChangeAspect="1"/>
          </p:cNvPicPr>
          <p:nvPr/>
        </p:nvPicPr>
        <p:blipFill>
          <a:blip r:embed="rId3"/>
          <a:stretch>
            <a:fillRect/>
          </a:stretch>
        </p:blipFill>
        <p:spPr>
          <a:xfrm>
            <a:off x="7981362" y="1595753"/>
            <a:ext cx="2561537" cy="2804160"/>
          </a:xfrm>
          <a:prstGeom prst="rect">
            <a:avLst/>
          </a:prstGeom>
        </p:spPr>
      </p:pic>
      <p:pic>
        <p:nvPicPr>
          <p:cNvPr id="10" name="Picture 9" descr="A person smiling at the camera&#10;&#10;Description automatically generated">
            <a:extLst>
              <a:ext uri="{FF2B5EF4-FFF2-40B4-BE49-F238E27FC236}">
                <a16:creationId xmlns:a16="http://schemas.microsoft.com/office/drawing/2014/main" id="{721F5F53-4901-340E-5DA5-4195DD86DABF}"/>
              </a:ext>
            </a:extLst>
          </p:cNvPr>
          <p:cNvPicPr>
            <a:picLocks noChangeAspect="1"/>
          </p:cNvPicPr>
          <p:nvPr/>
        </p:nvPicPr>
        <p:blipFill>
          <a:blip r:embed="rId4"/>
          <a:stretch>
            <a:fillRect/>
          </a:stretch>
        </p:blipFill>
        <p:spPr>
          <a:xfrm>
            <a:off x="1873839" y="1595753"/>
            <a:ext cx="2336800" cy="2804160"/>
          </a:xfrm>
          <a:prstGeom prst="rect">
            <a:avLst/>
          </a:prstGeom>
        </p:spPr>
      </p:pic>
    </p:spTree>
    <p:extLst>
      <p:ext uri="{BB962C8B-B14F-4D97-AF65-F5344CB8AC3E}">
        <p14:creationId xmlns:p14="http://schemas.microsoft.com/office/powerpoint/2010/main" val="404382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title"/>
          </p:nvPr>
        </p:nvSpPr>
        <p:spPr>
          <a:xfrm>
            <a:off x="1860550" y="567782"/>
            <a:ext cx="10972800" cy="1143200"/>
          </a:xfrm>
          <a:prstGeom prst="rect">
            <a:avLst/>
          </a:prstGeom>
        </p:spPr>
        <p:txBody>
          <a:bodyPr spcFirstLastPara="1" vert="horz" wrap="square" lIns="121900" tIns="121900" rIns="121900" bIns="121900" rtlCol="0" anchor="ctr" anchorCtr="0">
            <a:noAutofit/>
          </a:bodyPr>
          <a:lstStyle/>
          <a:p>
            <a:pPr algn="ctr"/>
            <a:r>
              <a:rPr lang="en" sz="3600" b="1" dirty="0">
                <a:solidFill>
                  <a:schemeClr val="tx2"/>
                </a:solidFill>
              </a:rPr>
              <a:t>Case Study</a:t>
            </a:r>
            <a:br>
              <a:rPr lang="en" sz="3600" b="1" dirty="0">
                <a:solidFill>
                  <a:schemeClr val="tx2"/>
                </a:solidFill>
              </a:rPr>
            </a:br>
            <a:r>
              <a:rPr lang="en" sz="3600" b="1" dirty="0">
                <a:solidFill>
                  <a:schemeClr val="tx2"/>
                </a:solidFill>
              </a:rPr>
              <a:t>2019 St Petersburg Civic Health Study</a:t>
            </a:r>
            <a:br>
              <a:rPr lang="en" b="1" dirty="0">
                <a:solidFill>
                  <a:schemeClr val="accent1">
                    <a:lumMod val="75000"/>
                  </a:schemeClr>
                </a:solidFill>
              </a:rPr>
            </a:br>
            <a:r>
              <a:rPr lang="en-US" sz="2800" i="1" dirty="0">
                <a:solidFill>
                  <a:schemeClr val="accent1">
                    <a:lumMod val="75000"/>
                  </a:schemeClr>
                </a:solidFill>
              </a:rPr>
              <a:t>Advancing Civic Health in Florida’s Communities</a:t>
            </a:r>
            <a:br>
              <a:rPr lang="en-US" i="1" dirty="0">
                <a:solidFill>
                  <a:schemeClr val="accent1">
                    <a:lumMod val="75000"/>
                  </a:schemeClr>
                </a:solidFill>
              </a:rPr>
            </a:br>
            <a:endParaRPr b="1" dirty="0">
              <a:solidFill>
                <a:schemeClr val="accent1">
                  <a:lumMod val="75000"/>
                </a:schemeClr>
              </a:solidFill>
            </a:endParaRPr>
          </a:p>
        </p:txBody>
      </p:sp>
      <p:sp>
        <p:nvSpPr>
          <p:cNvPr id="136" name="Google Shape;136;p26"/>
          <p:cNvSpPr txBox="1">
            <a:spLocks noGrp="1"/>
          </p:cNvSpPr>
          <p:nvPr>
            <p:ph type="body" idx="1"/>
          </p:nvPr>
        </p:nvSpPr>
        <p:spPr>
          <a:xfrm>
            <a:off x="388261" y="7008363"/>
            <a:ext cx="15863727" cy="10843186"/>
          </a:xfrm>
          <a:prstGeom prst="rect">
            <a:avLst/>
          </a:prstGeom>
        </p:spPr>
        <p:txBody>
          <a:bodyPr spcFirstLastPara="1" vert="horz" wrap="square" lIns="121900" tIns="121900" rIns="121900" bIns="121900" rtlCol="0" anchor="ctr" anchorCtr="0">
            <a:noAutofit/>
          </a:bodyPr>
          <a:lstStyle/>
          <a:p>
            <a:pPr marL="0" indent="0" algn="ctr">
              <a:buNone/>
            </a:pPr>
            <a:endParaRPr lang="en-US" sz="3600" b="1" dirty="0">
              <a:cs typeface="Calibri" panose="020F0502020204030204" pitchFamily="34" charset="0"/>
            </a:endParaRPr>
          </a:p>
          <a:p>
            <a:pPr marL="0" indent="0" algn="ctr">
              <a:buNone/>
            </a:pPr>
            <a:r>
              <a:rPr lang="en-US" sz="4000" b="1" dirty="0">
                <a:cs typeface="Calibri" panose="020F0502020204030204" pitchFamily="34" charset="0"/>
              </a:rPr>
              <a:t>   </a:t>
            </a:r>
            <a:endParaRPr lang="en-US" sz="4000" dirty="0">
              <a:cs typeface="Calibri" panose="020F0502020204030204" pitchFamily="34" charset="0"/>
            </a:endParaRPr>
          </a:p>
          <a:p>
            <a:pPr marL="0" indent="0" algn="ctr">
              <a:buNone/>
            </a:pPr>
            <a:r>
              <a:rPr lang="en-US" sz="4000" b="1" dirty="0">
                <a:cs typeface="Calibri" panose="020F0502020204030204" pitchFamily="34" charset="0"/>
              </a:rPr>
              <a:t>            </a:t>
            </a:r>
          </a:p>
          <a:p>
            <a:pPr marL="0" indent="0" algn="ctr">
              <a:buNone/>
            </a:pPr>
            <a:endParaRPr lang="en-US" sz="1400" b="1" dirty="0">
              <a:cs typeface="Calibri" panose="020F0502020204030204" pitchFamily="34" charset="0"/>
            </a:endParaRPr>
          </a:p>
          <a:p>
            <a:pPr marL="0" indent="0" algn="ctr">
              <a:buNone/>
            </a:pPr>
            <a:endParaRPr lang="en-US" sz="4000" b="1" dirty="0">
              <a:cs typeface="Calibri" panose="020F0502020204030204" pitchFamily="34" charset="0"/>
            </a:endParaRPr>
          </a:p>
          <a:p>
            <a:pPr marL="0" indent="0" algn="ctr">
              <a:buNone/>
            </a:pPr>
            <a:endParaRPr lang="en-US" sz="3200" b="1" i="1" dirty="0">
              <a:latin typeface="+mj-lt"/>
              <a:cs typeface="Calibri" panose="020F0502020204030204" pitchFamily="34" charset="0"/>
            </a:endParaRPr>
          </a:p>
        </p:txBody>
      </p:sp>
      <p:sp>
        <p:nvSpPr>
          <p:cNvPr id="138" name="Google Shape;138;p26"/>
          <p:cNvSpPr txBox="1">
            <a:spLocks noGrp="1"/>
          </p:cNvSpPr>
          <p:nvPr>
            <p:ph type="sldNum" idx="12"/>
          </p:nvPr>
        </p:nvSpPr>
        <p:spPr>
          <a:xfrm>
            <a:off x="5730200" y="6479803"/>
            <a:ext cx="731600" cy="378400"/>
          </a:xfrm>
          <a:prstGeom prst="rect">
            <a:avLst/>
          </a:prstGeom>
        </p:spPr>
        <p:txBody>
          <a:bodyPr spcFirstLastPara="1" vert="horz" wrap="square" lIns="121900" tIns="121900" rIns="121900" bIns="121900" rtlCol="0" anchor="t" anchorCtr="0">
            <a:noAutofit/>
          </a:bodyPr>
          <a:lstStyle/>
          <a:p>
            <a:pPr algn="ctr"/>
            <a:fld id="{00000000-1234-1234-1234-123412341234}" type="slidenum">
              <a:rPr lang="en"/>
              <a:pPr algn="ctr"/>
              <a:t>30</a:t>
            </a:fld>
            <a:endParaRPr dirty="0"/>
          </a:p>
        </p:txBody>
      </p:sp>
      <p:pic>
        <p:nvPicPr>
          <p:cNvPr id="4" name="Picture 3" descr="A blurry image of a conference&#10;&#10;Description automatically generated">
            <a:extLst>
              <a:ext uri="{FF2B5EF4-FFF2-40B4-BE49-F238E27FC236}">
                <a16:creationId xmlns:a16="http://schemas.microsoft.com/office/drawing/2014/main" id="{5AE41780-881A-ED22-D6BD-C422B734DFFF}"/>
              </a:ext>
            </a:extLst>
          </p:cNvPr>
          <p:cNvPicPr>
            <a:picLocks noChangeAspect="1"/>
          </p:cNvPicPr>
          <p:nvPr/>
        </p:nvPicPr>
        <p:blipFill>
          <a:blip r:embed="rId3"/>
          <a:stretch>
            <a:fillRect/>
          </a:stretch>
        </p:blipFill>
        <p:spPr>
          <a:xfrm>
            <a:off x="0" y="0"/>
            <a:ext cx="2631664" cy="1757869"/>
          </a:xfrm>
          <a:prstGeom prst="rect">
            <a:avLst/>
          </a:prstGeom>
        </p:spPr>
      </p:pic>
      <p:sp>
        <p:nvSpPr>
          <p:cNvPr id="6" name="Rectangle 2">
            <a:extLst>
              <a:ext uri="{FF2B5EF4-FFF2-40B4-BE49-F238E27FC236}">
                <a16:creationId xmlns:a16="http://schemas.microsoft.com/office/drawing/2014/main" id="{7DA2D32D-D741-85F1-B8FC-5596F0F52B1A}"/>
              </a:ext>
            </a:extLst>
          </p:cNvPr>
          <p:cNvSpPr>
            <a:spLocks noChangeArrowheads="1"/>
          </p:cNvSpPr>
          <p:nvPr/>
        </p:nvSpPr>
        <p:spPr bwMode="auto">
          <a:xfrm>
            <a:off x="641350" y="2425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a:extLst>
              <a:ext uri="{FF2B5EF4-FFF2-40B4-BE49-F238E27FC236}">
                <a16:creationId xmlns:a16="http://schemas.microsoft.com/office/drawing/2014/main" id="{47C9DA0C-E150-5304-ECC2-EC3237B0D54C}"/>
              </a:ext>
            </a:extLst>
          </p:cNvPr>
          <p:cNvSpPr>
            <a:spLocks noChangeArrowheads="1"/>
          </p:cNvSpPr>
          <p:nvPr/>
        </p:nvSpPr>
        <p:spPr bwMode="auto">
          <a:xfrm>
            <a:off x="839983" y="26667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TextBox 2">
            <a:extLst>
              <a:ext uri="{FF2B5EF4-FFF2-40B4-BE49-F238E27FC236}">
                <a16:creationId xmlns:a16="http://schemas.microsoft.com/office/drawing/2014/main" id="{CFAF13E3-C255-5223-FA87-4A7F982A30EB}"/>
              </a:ext>
            </a:extLst>
          </p:cNvPr>
          <p:cNvSpPr txBox="1"/>
          <p:nvPr/>
        </p:nvSpPr>
        <p:spPr>
          <a:xfrm>
            <a:off x="2660650" y="2017043"/>
            <a:ext cx="8890000" cy="5078313"/>
          </a:xfrm>
          <a:prstGeom prst="rect">
            <a:avLst/>
          </a:prstGeom>
          <a:noFill/>
        </p:spPr>
        <p:txBody>
          <a:bodyPr wrap="square">
            <a:spAutoFit/>
          </a:bodyPr>
          <a:lstStyle/>
          <a:p>
            <a:pPr marL="101600"/>
            <a:r>
              <a:rPr lang="en-US" sz="3600" kern="0" dirty="0">
                <a:latin typeface="+mj-lt"/>
                <a:ea typeface="Arial" panose="020B0604020202020204" pitchFamily="34" charset="0"/>
              </a:rPr>
              <a:t>Interviewer: </a:t>
            </a:r>
            <a:r>
              <a:rPr lang="en-US" sz="3600" b="1" kern="0" dirty="0">
                <a:solidFill>
                  <a:schemeClr val="tx2"/>
                </a:solidFill>
                <a:latin typeface="+mj-lt"/>
                <a:ea typeface="Arial" panose="020B0604020202020204" pitchFamily="34" charset="0"/>
              </a:rPr>
              <a:t>Tim Dutton</a:t>
            </a:r>
            <a:r>
              <a:rPr lang="en-US" sz="3600" kern="0" dirty="0">
                <a:latin typeface="+mj-lt"/>
                <a:ea typeface="Arial" panose="020B0604020202020204" pitchFamily="34" charset="0"/>
              </a:rPr>
              <a:t>, </a:t>
            </a:r>
          </a:p>
          <a:p>
            <a:pPr marL="101600"/>
            <a:r>
              <a:rPr lang="en-US" sz="3600" kern="0" dirty="0">
                <a:latin typeface="+mj-lt"/>
                <a:ea typeface="Arial" panose="020B0604020202020204" pitchFamily="34" charset="0"/>
              </a:rPr>
              <a:t>FCA Board Member</a:t>
            </a:r>
            <a:endParaRPr lang="en-US" sz="3600" kern="0" dirty="0">
              <a:effectLst/>
              <a:latin typeface="+mj-lt"/>
              <a:ea typeface="Arial" panose="020B0604020202020204" pitchFamily="34" charset="0"/>
            </a:endParaRPr>
          </a:p>
          <a:p>
            <a:pPr marL="101600" marR="0">
              <a:spcBef>
                <a:spcPts val="0"/>
              </a:spcBef>
              <a:spcAft>
                <a:spcPts val="0"/>
              </a:spcAft>
            </a:pPr>
            <a:endParaRPr lang="en-US" sz="3600" dirty="0">
              <a:effectLst/>
              <a:latin typeface="+mj-lt"/>
              <a:ea typeface="Times New Roman" panose="02020603050405020304" pitchFamily="18" charset="0"/>
            </a:endParaRPr>
          </a:p>
          <a:p>
            <a:pPr marL="101600" marR="0">
              <a:spcBef>
                <a:spcPts val="0"/>
              </a:spcBef>
              <a:spcAft>
                <a:spcPts val="0"/>
              </a:spcAft>
            </a:pPr>
            <a:r>
              <a:rPr lang="en-US" sz="3600" b="1" dirty="0">
                <a:solidFill>
                  <a:schemeClr val="tx2"/>
                </a:solidFill>
                <a:effectLst/>
                <a:latin typeface="+mj-lt"/>
                <a:ea typeface="Times New Roman" panose="02020603050405020304" pitchFamily="18" charset="0"/>
              </a:rPr>
              <a:t>Linsey Grove</a:t>
            </a:r>
            <a:r>
              <a:rPr lang="en-US" sz="3600" dirty="0">
                <a:effectLst/>
                <a:latin typeface="+mj-lt"/>
                <a:ea typeface="Times New Roman" panose="02020603050405020304" pitchFamily="18" charset="0"/>
              </a:rPr>
              <a:t>, , </a:t>
            </a:r>
            <a:r>
              <a:rPr lang="en-US" sz="3600" b="0" i="0" u="none" strike="noStrike" dirty="0">
                <a:solidFill>
                  <a:srgbClr val="134F5C"/>
                </a:solidFill>
                <a:effectLst/>
                <a:latin typeface="+mj-lt"/>
              </a:rPr>
              <a:t>DrPH, MPH, CPH, </a:t>
            </a:r>
            <a:r>
              <a:rPr lang="en-US" sz="3600" dirty="0">
                <a:latin typeface="+mj-lt"/>
                <a:ea typeface="Times New Roman" panose="02020603050405020304" pitchFamily="18" charset="0"/>
              </a:rPr>
              <a:t>St Petersburg Area League of Women Voters, </a:t>
            </a:r>
          </a:p>
          <a:p>
            <a:pPr marL="101600" marR="0">
              <a:spcBef>
                <a:spcPts val="0"/>
              </a:spcBef>
              <a:spcAft>
                <a:spcPts val="0"/>
              </a:spcAft>
            </a:pPr>
            <a:endParaRPr lang="en-US" sz="3600" dirty="0">
              <a:effectLst/>
              <a:latin typeface="+mj-lt"/>
              <a:ea typeface="Times New Roman" panose="02020603050405020304" pitchFamily="18" charset="0"/>
            </a:endParaRPr>
          </a:p>
          <a:p>
            <a:pPr marL="101600" marR="0">
              <a:spcBef>
                <a:spcPts val="0"/>
              </a:spcBef>
              <a:spcAft>
                <a:spcPts val="0"/>
              </a:spcAft>
            </a:pPr>
            <a:r>
              <a:rPr lang="en-US" sz="3600" b="1" kern="0" dirty="0" err="1">
                <a:solidFill>
                  <a:schemeClr val="tx2"/>
                </a:solidFill>
                <a:effectLst/>
                <a:latin typeface="+mj-lt"/>
                <a:ea typeface="Times New Roman" panose="02020603050405020304" pitchFamily="18" charset="0"/>
              </a:rPr>
              <a:t>Veatrice</a:t>
            </a:r>
            <a:r>
              <a:rPr lang="en-US" sz="3600" b="1" kern="0" dirty="0">
                <a:solidFill>
                  <a:schemeClr val="tx2"/>
                </a:solidFill>
                <a:effectLst/>
                <a:latin typeface="+mj-lt"/>
                <a:ea typeface="Times New Roman" panose="02020603050405020304" pitchFamily="18" charset="0"/>
              </a:rPr>
              <a:t> Ferrell</a:t>
            </a:r>
            <a:r>
              <a:rPr lang="en-US" sz="3600" kern="0" dirty="0">
                <a:effectLst/>
                <a:latin typeface="+mj-lt"/>
                <a:ea typeface="Times New Roman" panose="02020603050405020304" pitchFamily="18" charset="0"/>
              </a:rPr>
              <a:t>, Community Foundation of Tampa Bay, Director, Digital Inclusion Program</a:t>
            </a:r>
            <a:r>
              <a:rPr lang="en-US" sz="1800" kern="0" dirty="0">
                <a:effectLst/>
                <a:latin typeface="Calibri Light" panose="020F0302020204030204" pitchFamily="34" charset="0"/>
                <a:ea typeface="Times New Roman" panose="02020603050405020304" pitchFamily="18" charset="0"/>
              </a:rPr>
              <a:t>. I</a:t>
            </a:r>
            <a:r>
              <a:rPr lang="en-US" sz="3600" dirty="0">
                <a:effectLst/>
              </a:rPr>
              <a:t> </a:t>
            </a:r>
            <a:endParaRPr lang="en-US" sz="3600" dirty="0">
              <a:effectLst/>
              <a:latin typeface="+mj-lt"/>
              <a:ea typeface="Times New Roman" panose="02020603050405020304" pitchFamily="18" charset="0"/>
            </a:endParaRPr>
          </a:p>
        </p:txBody>
      </p:sp>
      <p:sp>
        <p:nvSpPr>
          <p:cNvPr id="7" name="Rectangle 4">
            <a:extLst>
              <a:ext uri="{FF2B5EF4-FFF2-40B4-BE49-F238E27FC236}">
                <a16:creationId xmlns:a16="http://schemas.microsoft.com/office/drawing/2014/main" id="{B9F0C4F9-DFA1-4EED-A68E-70D6A15C1656}"/>
              </a:ext>
            </a:extLst>
          </p:cNvPr>
          <p:cNvSpPr>
            <a:spLocks noChangeArrowheads="1"/>
          </p:cNvSpPr>
          <p:nvPr/>
        </p:nvSpPr>
        <p:spPr bwMode="auto">
          <a:xfrm>
            <a:off x="424936" y="2311399"/>
            <a:ext cx="1642914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5" name="Picture 4" descr="A person in a suit and tie&#10;&#10;Description automatically generated">
            <a:extLst>
              <a:ext uri="{FF2B5EF4-FFF2-40B4-BE49-F238E27FC236}">
                <a16:creationId xmlns:a16="http://schemas.microsoft.com/office/drawing/2014/main" id="{05D1E590-BBD6-99EF-EBC1-5AC92544DF9D}"/>
              </a:ext>
            </a:extLst>
          </p:cNvPr>
          <p:cNvPicPr>
            <a:picLocks noChangeAspect="1"/>
          </p:cNvPicPr>
          <p:nvPr/>
        </p:nvPicPr>
        <p:blipFill>
          <a:blip r:embed="rId4"/>
          <a:stretch>
            <a:fillRect/>
          </a:stretch>
        </p:blipFill>
        <p:spPr>
          <a:xfrm>
            <a:off x="641667" y="2070847"/>
            <a:ext cx="1392663" cy="1368789"/>
          </a:xfrm>
          <a:prstGeom prst="rect">
            <a:avLst/>
          </a:prstGeom>
        </p:spPr>
      </p:pic>
      <p:sp>
        <p:nvSpPr>
          <p:cNvPr id="8" name="Rectangle 2">
            <a:extLst>
              <a:ext uri="{FF2B5EF4-FFF2-40B4-BE49-F238E27FC236}">
                <a16:creationId xmlns:a16="http://schemas.microsoft.com/office/drawing/2014/main" id="{3402D009-6F0E-485F-E1C8-6A9BEE24C791}"/>
              </a:ext>
            </a:extLst>
          </p:cNvPr>
          <p:cNvSpPr>
            <a:spLocks noChangeArrowheads="1"/>
          </p:cNvSpPr>
          <p:nvPr/>
        </p:nvSpPr>
        <p:spPr bwMode="auto">
          <a:xfrm>
            <a:off x="-1010098" y="2285998"/>
            <a:ext cx="18351543" cy="58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AFD2F14F-6AF2-66E6-3568-7336F53722B9}"/>
              </a:ext>
            </a:extLst>
          </p:cNvPr>
          <p:cNvSpPr>
            <a:spLocks noChangeArrowheads="1"/>
          </p:cNvSpPr>
          <p:nvPr/>
        </p:nvSpPr>
        <p:spPr bwMode="auto">
          <a:xfrm>
            <a:off x="-1024873" y="2355602"/>
            <a:ext cx="19434753" cy="47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1" name="Picture 10">
            <a:extLst>
              <a:ext uri="{FF2B5EF4-FFF2-40B4-BE49-F238E27FC236}">
                <a16:creationId xmlns:a16="http://schemas.microsoft.com/office/drawing/2014/main" id="{2D5033F5-F6FC-D665-BEE3-85E34086EDF1}"/>
              </a:ext>
            </a:extLst>
          </p:cNvPr>
          <p:cNvPicPr>
            <a:picLocks noChangeAspect="1"/>
          </p:cNvPicPr>
          <p:nvPr/>
        </p:nvPicPr>
        <p:blipFill>
          <a:blip r:embed="rId5"/>
          <a:stretch>
            <a:fillRect/>
          </a:stretch>
        </p:blipFill>
        <p:spPr>
          <a:xfrm>
            <a:off x="744596" y="5058004"/>
            <a:ext cx="1150293" cy="1613562"/>
          </a:xfrm>
          <a:prstGeom prst="rect">
            <a:avLst/>
          </a:prstGeom>
        </p:spPr>
      </p:pic>
      <p:sp>
        <p:nvSpPr>
          <p:cNvPr id="12" name="Rectangle 2">
            <a:extLst>
              <a:ext uri="{FF2B5EF4-FFF2-40B4-BE49-F238E27FC236}">
                <a16:creationId xmlns:a16="http://schemas.microsoft.com/office/drawing/2014/main" id="{B35C87E2-4933-0531-C709-59BDE228121E}"/>
              </a:ext>
            </a:extLst>
          </p:cNvPr>
          <p:cNvSpPr>
            <a:spLocks noChangeArrowheads="1"/>
          </p:cNvSpPr>
          <p:nvPr/>
        </p:nvSpPr>
        <p:spPr bwMode="auto">
          <a:xfrm>
            <a:off x="756979" y="370470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0721" name="Picture 197" descr="Linsey Grove">
            <a:extLst>
              <a:ext uri="{FF2B5EF4-FFF2-40B4-BE49-F238E27FC236}">
                <a16:creationId xmlns:a16="http://schemas.microsoft.com/office/drawing/2014/main" id="{D2D59B51-5AEA-15CA-DA62-3F0556C89BFE}"/>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756978" y="3704706"/>
            <a:ext cx="1150293" cy="115029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A group of people sitting in a room&#10;&#10;Description automatically generated">
            <a:extLst>
              <a:ext uri="{FF2B5EF4-FFF2-40B4-BE49-F238E27FC236}">
                <a16:creationId xmlns:a16="http://schemas.microsoft.com/office/drawing/2014/main" id="{7BC216A8-1D6F-E818-775E-BCA1CD616494}"/>
              </a:ext>
            </a:extLst>
          </p:cNvPr>
          <p:cNvPicPr>
            <a:picLocks noChangeAspect="1"/>
          </p:cNvPicPr>
          <p:nvPr/>
        </p:nvPicPr>
        <p:blipFill>
          <a:blip r:embed="rId8"/>
          <a:stretch>
            <a:fillRect/>
          </a:stretch>
        </p:blipFill>
        <p:spPr>
          <a:xfrm>
            <a:off x="9101469" y="1526457"/>
            <a:ext cx="2983233" cy="2284038"/>
          </a:xfrm>
          <a:prstGeom prst="rect">
            <a:avLst/>
          </a:prstGeom>
        </p:spPr>
      </p:pic>
    </p:spTree>
    <p:extLst>
      <p:ext uri="{BB962C8B-B14F-4D97-AF65-F5344CB8AC3E}">
        <p14:creationId xmlns:p14="http://schemas.microsoft.com/office/powerpoint/2010/main" val="23159487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title"/>
          </p:nvPr>
        </p:nvSpPr>
        <p:spPr>
          <a:xfrm>
            <a:off x="1860550" y="735171"/>
            <a:ext cx="10972800" cy="1143200"/>
          </a:xfrm>
          <a:prstGeom prst="rect">
            <a:avLst/>
          </a:prstGeom>
        </p:spPr>
        <p:txBody>
          <a:bodyPr spcFirstLastPara="1" vert="horz" wrap="square" lIns="121900" tIns="121900" rIns="121900" bIns="121900" rtlCol="0" anchor="ctr" anchorCtr="0">
            <a:noAutofit/>
          </a:bodyPr>
          <a:lstStyle/>
          <a:p>
            <a:pPr algn="ctr"/>
            <a:r>
              <a:rPr lang="en" sz="3600" b="1" dirty="0">
                <a:solidFill>
                  <a:schemeClr val="tx2"/>
                </a:solidFill>
              </a:rPr>
              <a:t>Case Study</a:t>
            </a:r>
            <a:br>
              <a:rPr lang="en" b="1" dirty="0">
                <a:solidFill>
                  <a:schemeClr val="accent1">
                    <a:lumMod val="75000"/>
                  </a:schemeClr>
                </a:solidFill>
              </a:rPr>
            </a:br>
            <a:r>
              <a:rPr lang="en-US" sz="2800" i="1" dirty="0">
                <a:solidFill>
                  <a:schemeClr val="accent1">
                    <a:lumMod val="75000"/>
                  </a:schemeClr>
                </a:solidFill>
              </a:rPr>
              <a:t>Advancing Civic Health in Florida’s Communities</a:t>
            </a:r>
            <a:br>
              <a:rPr lang="en-US" i="1" dirty="0">
                <a:solidFill>
                  <a:schemeClr val="accent1">
                    <a:lumMod val="75000"/>
                  </a:schemeClr>
                </a:solidFill>
              </a:rPr>
            </a:br>
            <a:endParaRPr b="1" dirty="0">
              <a:solidFill>
                <a:schemeClr val="accent1">
                  <a:lumMod val="75000"/>
                </a:schemeClr>
              </a:solidFill>
            </a:endParaRPr>
          </a:p>
        </p:txBody>
      </p:sp>
      <p:sp>
        <p:nvSpPr>
          <p:cNvPr id="136" name="Google Shape;136;p26"/>
          <p:cNvSpPr txBox="1">
            <a:spLocks noGrp="1"/>
          </p:cNvSpPr>
          <p:nvPr>
            <p:ph type="body" idx="1"/>
          </p:nvPr>
        </p:nvSpPr>
        <p:spPr>
          <a:xfrm>
            <a:off x="388261" y="7008363"/>
            <a:ext cx="15863727" cy="10843186"/>
          </a:xfrm>
          <a:prstGeom prst="rect">
            <a:avLst/>
          </a:prstGeom>
        </p:spPr>
        <p:txBody>
          <a:bodyPr spcFirstLastPara="1" vert="horz" wrap="square" lIns="121900" tIns="121900" rIns="121900" bIns="121900" rtlCol="0" anchor="ctr" anchorCtr="0">
            <a:noAutofit/>
          </a:bodyPr>
          <a:lstStyle/>
          <a:p>
            <a:pPr marL="0" indent="0" algn="ctr">
              <a:buNone/>
            </a:pPr>
            <a:endParaRPr lang="en-US" sz="3600" b="1" dirty="0">
              <a:cs typeface="Calibri" panose="020F0502020204030204" pitchFamily="34" charset="0"/>
            </a:endParaRPr>
          </a:p>
          <a:p>
            <a:pPr marL="0" indent="0" algn="ctr">
              <a:buNone/>
            </a:pPr>
            <a:r>
              <a:rPr lang="en-US" sz="4000" b="1" dirty="0">
                <a:cs typeface="Calibri" panose="020F0502020204030204" pitchFamily="34" charset="0"/>
              </a:rPr>
              <a:t>   </a:t>
            </a:r>
            <a:endParaRPr lang="en-US" sz="4000" dirty="0">
              <a:cs typeface="Calibri" panose="020F0502020204030204" pitchFamily="34" charset="0"/>
            </a:endParaRPr>
          </a:p>
          <a:p>
            <a:pPr marL="0" indent="0" algn="ctr">
              <a:buNone/>
            </a:pPr>
            <a:r>
              <a:rPr lang="en-US" sz="4000" b="1" dirty="0">
                <a:cs typeface="Calibri" panose="020F0502020204030204" pitchFamily="34" charset="0"/>
              </a:rPr>
              <a:t>            </a:t>
            </a:r>
          </a:p>
          <a:p>
            <a:pPr marL="0" indent="0" algn="ctr">
              <a:buNone/>
            </a:pPr>
            <a:endParaRPr lang="en-US" sz="1400" b="1" dirty="0">
              <a:cs typeface="Calibri" panose="020F0502020204030204" pitchFamily="34" charset="0"/>
            </a:endParaRPr>
          </a:p>
          <a:p>
            <a:pPr marL="0" indent="0" algn="ctr">
              <a:buNone/>
            </a:pPr>
            <a:endParaRPr lang="en-US" sz="4000" b="1" dirty="0">
              <a:cs typeface="Calibri" panose="020F0502020204030204" pitchFamily="34" charset="0"/>
            </a:endParaRPr>
          </a:p>
          <a:p>
            <a:pPr marL="0" indent="0" algn="ctr">
              <a:buNone/>
            </a:pPr>
            <a:endParaRPr lang="en-US" sz="3200" b="1" i="1" dirty="0">
              <a:latin typeface="+mj-lt"/>
              <a:cs typeface="Calibri" panose="020F0502020204030204" pitchFamily="34" charset="0"/>
            </a:endParaRPr>
          </a:p>
        </p:txBody>
      </p:sp>
      <p:sp>
        <p:nvSpPr>
          <p:cNvPr id="138" name="Google Shape;138;p26"/>
          <p:cNvSpPr txBox="1">
            <a:spLocks noGrp="1"/>
          </p:cNvSpPr>
          <p:nvPr>
            <p:ph type="sldNum" idx="12"/>
          </p:nvPr>
        </p:nvSpPr>
        <p:spPr>
          <a:xfrm>
            <a:off x="5730200" y="6479803"/>
            <a:ext cx="731600" cy="378400"/>
          </a:xfrm>
          <a:prstGeom prst="rect">
            <a:avLst/>
          </a:prstGeom>
        </p:spPr>
        <p:txBody>
          <a:bodyPr spcFirstLastPara="1" vert="horz" wrap="square" lIns="121900" tIns="121900" rIns="121900" bIns="121900" rtlCol="0" anchor="t" anchorCtr="0">
            <a:noAutofit/>
          </a:bodyPr>
          <a:lstStyle/>
          <a:p>
            <a:pPr algn="ctr"/>
            <a:fld id="{00000000-1234-1234-1234-123412341234}" type="slidenum">
              <a:rPr lang="en"/>
              <a:pPr algn="ctr"/>
              <a:t>31</a:t>
            </a:fld>
            <a:endParaRPr dirty="0"/>
          </a:p>
        </p:txBody>
      </p:sp>
      <p:pic>
        <p:nvPicPr>
          <p:cNvPr id="4" name="Picture 3" descr="A blurry image of a conference&#10;&#10;Description automatically generated">
            <a:extLst>
              <a:ext uri="{FF2B5EF4-FFF2-40B4-BE49-F238E27FC236}">
                <a16:creationId xmlns:a16="http://schemas.microsoft.com/office/drawing/2014/main" id="{5AE41780-881A-ED22-D6BD-C422B734DFFF}"/>
              </a:ext>
            </a:extLst>
          </p:cNvPr>
          <p:cNvPicPr>
            <a:picLocks noChangeAspect="1"/>
          </p:cNvPicPr>
          <p:nvPr/>
        </p:nvPicPr>
        <p:blipFill>
          <a:blip r:embed="rId3"/>
          <a:stretch>
            <a:fillRect/>
          </a:stretch>
        </p:blipFill>
        <p:spPr>
          <a:xfrm>
            <a:off x="0" y="0"/>
            <a:ext cx="2631664" cy="1757869"/>
          </a:xfrm>
          <a:prstGeom prst="rect">
            <a:avLst/>
          </a:prstGeom>
        </p:spPr>
      </p:pic>
      <p:sp>
        <p:nvSpPr>
          <p:cNvPr id="6" name="Rectangle 2">
            <a:extLst>
              <a:ext uri="{FF2B5EF4-FFF2-40B4-BE49-F238E27FC236}">
                <a16:creationId xmlns:a16="http://schemas.microsoft.com/office/drawing/2014/main" id="{7DA2D32D-D741-85F1-B8FC-5596F0F52B1A}"/>
              </a:ext>
            </a:extLst>
          </p:cNvPr>
          <p:cNvSpPr>
            <a:spLocks noChangeArrowheads="1"/>
          </p:cNvSpPr>
          <p:nvPr/>
        </p:nvSpPr>
        <p:spPr bwMode="auto">
          <a:xfrm>
            <a:off x="641350" y="2425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a:extLst>
              <a:ext uri="{FF2B5EF4-FFF2-40B4-BE49-F238E27FC236}">
                <a16:creationId xmlns:a16="http://schemas.microsoft.com/office/drawing/2014/main" id="{47C9DA0C-E150-5304-ECC2-EC3237B0D54C}"/>
              </a:ext>
            </a:extLst>
          </p:cNvPr>
          <p:cNvSpPr>
            <a:spLocks noChangeArrowheads="1"/>
          </p:cNvSpPr>
          <p:nvPr/>
        </p:nvSpPr>
        <p:spPr bwMode="auto">
          <a:xfrm>
            <a:off x="839983" y="26667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a:extLst>
              <a:ext uri="{FF2B5EF4-FFF2-40B4-BE49-F238E27FC236}">
                <a16:creationId xmlns:a16="http://schemas.microsoft.com/office/drawing/2014/main" id="{B9F0C4F9-DFA1-4EED-A68E-70D6A15C1656}"/>
              </a:ext>
            </a:extLst>
          </p:cNvPr>
          <p:cNvSpPr>
            <a:spLocks noChangeArrowheads="1"/>
          </p:cNvSpPr>
          <p:nvPr/>
        </p:nvSpPr>
        <p:spPr bwMode="auto">
          <a:xfrm>
            <a:off x="424936" y="2311399"/>
            <a:ext cx="1642914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2">
            <a:extLst>
              <a:ext uri="{FF2B5EF4-FFF2-40B4-BE49-F238E27FC236}">
                <a16:creationId xmlns:a16="http://schemas.microsoft.com/office/drawing/2014/main" id="{3402D009-6F0E-485F-E1C8-6A9BEE24C791}"/>
              </a:ext>
            </a:extLst>
          </p:cNvPr>
          <p:cNvSpPr>
            <a:spLocks noChangeArrowheads="1"/>
          </p:cNvSpPr>
          <p:nvPr/>
        </p:nvSpPr>
        <p:spPr bwMode="auto">
          <a:xfrm>
            <a:off x="-1010098" y="2285998"/>
            <a:ext cx="18351543" cy="58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AFD2F14F-6AF2-66E6-3568-7336F53722B9}"/>
              </a:ext>
            </a:extLst>
          </p:cNvPr>
          <p:cNvSpPr>
            <a:spLocks noChangeArrowheads="1"/>
          </p:cNvSpPr>
          <p:nvPr/>
        </p:nvSpPr>
        <p:spPr bwMode="auto">
          <a:xfrm>
            <a:off x="-1024873" y="2355602"/>
            <a:ext cx="19434753" cy="47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Rectangle 2">
            <a:extLst>
              <a:ext uri="{FF2B5EF4-FFF2-40B4-BE49-F238E27FC236}">
                <a16:creationId xmlns:a16="http://schemas.microsoft.com/office/drawing/2014/main" id="{B35C87E2-4933-0531-C709-59BDE228121E}"/>
              </a:ext>
            </a:extLst>
          </p:cNvPr>
          <p:cNvSpPr>
            <a:spLocks noChangeArrowheads="1"/>
          </p:cNvSpPr>
          <p:nvPr/>
        </p:nvSpPr>
        <p:spPr bwMode="auto">
          <a:xfrm>
            <a:off x="756979" y="370470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TextBox 12">
            <a:extLst>
              <a:ext uri="{FF2B5EF4-FFF2-40B4-BE49-F238E27FC236}">
                <a16:creationId xmlns:a16="http://schemas.microsoft.com/office/drawing/2014/main" id="{9AAD2E14-9460-ADF3-7474-B1DB369B4031}"/>
              </a:ext>
            </a:extLst>
          </p:cNvPr>
          <p:cNvSpPr txBox="1"/>
          <p:nvPr/>
        </p:nvSpPr>
        <p:spPr>
          <a:xfrm>
            <a:off x="2843580" y="1757869"/>
            <a:ext cx="8947044" cy="3970318"/>
          </a:xfrm>
          <a:prstGeom prst="rect">
            <a:avLst/>
          </a:prstGeom>
          <a:noFill/>
        </p:spPr>
        <p:txBody>
          <a:bodyPr wrap="square">
            <a:spAutoFit/>
          </a:bodyPr>
          <a:lstStyle/>
          <a:p>
            <a:pPr marL="901700" marR="0">
              <a:spcBef>
                <a:spcPts val="0"/>
              </a:spcBef>
              <a:spcAft>
                <a:spcPts val="0"/>
              </a:spcAft>
            </a:pPr>
            <a:r>
              <a:rPr lang="en" sz="3600" b="1" dirty="0">
                <a:solidFill>
                  <a:schemeClr val="tx2"/>
                </a:solidFill>
              </a:rPr>
              <a:t>Gulfport on the Edge: Community Conversations Bring Neighbors Together </a:t>
            </a:r>
          </a:p>
          <a:p>
            <a:pPr marL="901700" marR="0">
              <a:spcBef>
                <a:spcPts val="0"/>
              </a:spcBef>
              <a:spcAft>
                <a:spcPts val="0"/>
              </a:spcAft>
            </a:pPr>
            <a:endParaRPr lang="en-US" sz="3600" dirty="0">
              <a:solidFill>
                <a:srgbClr val="4472C4"/>
              </a:solidFill>
              <a:effectLst/>
              <a:latin typeface="+mj-lt"/>
              <a:ea typeface="Times New Roman" panose="02020603050405020304" pitchFamily="18" charset="0"/>
            </a:endParaRPr>
          </a:p>
          <a:p>
            <a:pPr marL="901700" marR="0">
              <a:spcBef>
                <a:spcPts val="0"/>
              </a:spcBef>
              <a:spcAft>
                <a:spcPts val="0"/>
              </a:spcAft>
            </a:pPr>
            <a:r>
              <a:rPr lang="en-US" sz="3600" dirty="0">
                <a:solidFill>
                  <a:srgbClr val="4472C4"/>
                </a:solidFill>
                <a:effectLst/>
                <a:latin typeface="+mj-lt"/>
                <a:ea typeface="Times New Roman" panose="02020603050405020304" pitchFamily="18" charset="0"/>
              </a:rPr>
              <a:t>Ingrid </a:t>
            </a:r>
            <a:r>
              <a:rPr lang="en-US" sz="3600" dirty="0" err="1">
                <a:solidFill>
                  <a:srgbClr val="4472C4"/>
                </a:solidFill>
                <a:effectLst/>
                <a:latin typeface="+mj-lt"/>
                <a:ea typeface="Times New Roman" panose="02020603050405020304" pitchFamily="18" charset="0"/>
              </a:rPr>
              <a:t>Bretenberg</a:t>
            </a:r>
            <a:r>
              <a:rPr lang="en-US" sz="3600" dirty="0">
                <a:solidFill>
                  <a:srgbClr val="000000"/>
                </a:solidFill>
                <a:effectLst/>
                <a:latin typeface="+mj-lt"/>
                <a:ea typeface="Times New Roman" panose="02020603050405020304" pitchFamily="18" charset="0"/>
              </a:rPr>
              <a:t>, </a:t>
            </a:r>
            <a:r>
              <a:rPr lang="en-US" sz="3600" dirty="0" err="1">
                <a:solidFill>
                  <a:srgbClr val="000000"/>
                </a:solidFill>
                <a:effectLst/>
                <a:latin typeface="+mj-lt"/>
                <a:ea typeface="Times New Roman" panose="02020603050405020304" pitchFamily="18" charset="0"/>
              </a:rPr>
              <a:t>Bretenberg</a:t>
            </a:r>
            <a:r>
              <a:rPr lang="en-US" sz="3600" dirty="0">
                <a:solidFill>
                  <a:srgbClr val="000000"/>
                </a:solidFill>
                <a:effectLst/>
                <a:latin typeface="+mj-lt"/>
                <a:ea typeface="Times New Roman" panose="02020603050405020304" pitchFamily="18" charset="0"/>
              </a:rPr>
              <a:t> Associates, Gulfport</a:t>
            </a:r>
          </a:p>
          <a:p>
            <a:pPr marL="901700" marR="0">
              <a:spcBef>
                <a:spcPts val="0"/>
              </a:spcBef>
              <a:spcAft>
                <a:spcPts val="0"/>
              </a:spcAft>
            </a:pPr>
            <a:endParaRPr lang="en-US" sz="3600" dirty="0">
              <a:solidFill>
                <a:srgbClr val="000000"/>
              </a:solidFill>
              <a:latin typeface="+mj-lt"/>
              <a:ea typeface="Times New Roman" panose="02020603050405020304" pitchFamily="18" charset="0"/>
            </a:endParaRPr>
          </a:p>
          <a:p>
            <a:pPr marL="901700" marR="0">
              <a:spcBef>
                <a:spcPts val="0"/>
              </a:spcBef>
              <a:spcAft>
                <a:spcPts val="0"/>
              </a:spcAft>
            </a:pPr>
            <a:r>
              <a:rPr lang="en-US" sz="3600" b="1" dirty="0">
                <a:solidFill>
                  <a:schemeClr val="accent1"/>
                </a:solidFill>
                <a:effectLst/>
                <a:latin typeface="+mj-lt"/>
                <a:ea typeface="Times New Roman" panose="02020603050405020304" pitchFamily="18" charset="0"/>
              </a:rPr>
              <a:t>Berkeley </a:t>
            </a:r>
            <a:r>
              <a:rPr lang="en-US" sz="3600" b="1" dirty="0" err="1">
                <a:solidFill>
                  <a:schemeClr val="accent1"/>
                </a:solidFill>
                <a:effectLst/>
                <a:latin typeface="+mj-lt"/>
                <a:ea typeface="Times New Roman" panose="02020603050405020304" pitchFamily="18" charset="0"/>
              </a:rPr>
              <a:t>Grimball</a:t>
            </a:r>
            <a:r>
              <a:rPr lang="en-US" sz="3600" dirty="0">
                <a:solidFill>
                  <a:srgbClr val="000000"/>
                </a:solidFill>
                <a:effectLst/>
                <a:latin typeface="+mj-lt"/>
                <a:ea typeface="Times New Roman" panose="02020603050405020304" pitchFamily="18" charset="0"/>
              </a:rPr>
              <a:t>, Artist, Musician</a:t>
            </a:r>
            <a:endParaRPr lang="en-US" sz="3600" dirty="0">
              <a:effectLst/>
              <a:latin typeface="+mj-lt"/>
              <a:ea typeface="Times New Roman" panose="02020603050405020304" pitchFamily="18" charset="0"/>
            </a:endParaRPr>
          </a:p>
        </p:txBody>
      </p:sp>
      <p:pic>
        <p:nvPicPr>
          <p:cNvPr id="16" name="Picture 15" descr="A person playing a guitar with a person&#10;&#10;Description automatically generated">
            <a:extLst>
              <a:ext uri="{FF2B5EF4-FFF2-40B4-BE49-F238E27FC236}">
                <a16:creationId xmlns:a16="http://schemas.microsoft.com/office/drawing/2014/main" id="{E780865E-7084-9906-1A19-B7006834CDA1}"/>
              </a:ext>
            </a:extLst>
          </p:cNvPr>
          <p:cNvPicPr>
            <a:picLocks noChangeAspect="1"/>
          </p:cNvPicPr>
          <p:nvPr/>
        </p:nvPicPr>
        <p:blipFill>
          <a:blip r:embed="rId4"/>
          <a:stretch>
            <a:fillRect/>
          </a:stretch>
        </p:blipFill>
        <p:spPr>
          <a:xfrm>
            <a:off x="303605" y="4602356"/>
            <a:ext cx="2310190" cy="1540126"/>
          </a:xfrm>
          <a:prstGeom prst="rect">
            <a:avLst/>
          </a:prstGeom>
        </p:spPr>
      </p:pic>
      <p:sp>
        <p:nvSpPr>
          <p:cNvPr id="17" name="Rectangle 2">
            <a:extLst>
              <a:ext uri="{FF2B5EF4-FFF2-40B4-BE49-F238E27FC236}">
                <a16:creationId xmlns:a16="http://schemas.microsoft.com/office/drawing/2014/main" id="{4FCE118A-8B7A-8F9C-2355-7EF85CE86790}"/>
              </a:ext>
            </a:extLst>
          </p:cNvPr>
          <p:cNvSpPr>
            <a:spLocks noChangeArrowheads="1"/>
          </p:cNvSpPr>
          <p:nvPr/>
        </p:nvSpPr>
        <p:spPr bwMode="auto">
          <a:xfrm>
            <a:off x="321474" y="2126661"/>
            <a:ext cx="2957043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34817" name="Picture 198" descr="Ingrid Bredenberg">
            <a:extLst>
              <a:ext uri="{FF2B5EF4-FFF2-40B4-BE49-F238E27FC236}">
                <a16:creationId xmlns:a16="http://schemas.microsoft.com/office/drawing/2014/main" id="{4CAE8652-2722-2ADF-8D06-8F9AF361EF67}"/>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321474" y="2126662"/>
            <a:ext cx="2310190" cy="2063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8764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ED279-594F-CDF5-65E5-5437FA3D3910}"/>
              </a:ext>
            </a:extLst>
          </p:cNvPr>
          <p:cNvSpPr>
            <a:spLocks noGrp="1"/>
          </p:cNvSpPr>
          <p:nvPr>
            <p:ph type="title"/>
          </p:nvPr>
        </p:nvSpPr>
        <p:spPr>
          <a:xfrm>
            <a:off x="1127132" y="328199"/>
            <a:ext cx="10972800" cy="1143200"/>
          </a:xfrm>
        </p:spPr>
        <p:txBody>
          <a:bodyPr/>
          <a:lstStyle/>
          <a:p>
            <a:r>
              <a:rPr lang="en-US" sz="4400" b="1" dirty="0"/>
              <a:t>			</a:t>
            </a:r>
            <a:r>
              <a:rPr lang="en-US" sz="5400" b="1" dirty="0">
                <a:solidFill>
                  <a:schemeClr val="accent1"/>
                </a:solidFill>
              </a:rPr>
              <a:t>Coffee Break Sponsor</a:t>
            </a:r>
            <a:br>
              <a:rPr lang="en-US" sz="4400" b="1" dirty="0"/>
            </a:br>
            <a:endParaRPr lang="en-US" dirty="0"/>
          </a:p>
        </p:txBody>
      </p:sp>
      <p:sp>
        <p:nvSpPr>
          <p:cNvPr id="3" name="Text Placeholder 2">
            <a:extLst>
              <a:ext uri="{FF2B5EF4-FFF2-40B4-BE49-F238E27FC236}">
                <a16:creationId xmlns:a16="http://schemas.microsoft.com/office/drawing/2014/main" id="{1ABDF4BA-1CBC-ACD0-BD3D-BFCDA38863CB}"/>
              </a:ext>
            </a:extLst>
          </p:cNvPr>
          <p:cNvSpPr>
            <a:spLocks noGrp="1"/>
          </p:cNvSpPr>
          <p:nvPr>
            <p:ph type="body" idx="1"/>
          </p:nvPr>
        </p:nvSpPr>
        <p:spPr>
          <a:xfrm>
            <a:off x="834600" y="1397000"/>
            <a:ext cx="9760800" cy="4967600"/>
          </a:xfrm>
        </p:spPr>
        <p:txBody>
          <a:bodyPr/>
          <a:lstStyle/>
          <a:p>
            <a:endParaRPr lang="en-US" dirty="0"/>
          </a:p>
        </p:txBody>
      </p:sp>
      <p:pic>
        <p:nvPicPr>
          <p:cNvPr id="4" name="Picture 3" descr="A drawing of a cup of coffee&#10;&#10;Description automatically generated">
            <a:extLst>
              <a:ext uri="{FF2B5EF4-FFF2-40B4-BE49-F238E27FC236}">
                <a16:creationId xmlns:a16="http://schemas.microsoft.com/office/drawing/2014/main" id="{6C6CF55E-40DE-65AE-EB19-6619453526E0}"/>
              </a:ext>
            </a:extLst>
          </p:cNvPr>
          <p:cNvPicPr>
            <a:picLocks noChangeAspect="1"/>
          </p:cNvPicPr>
          <p:nvPr/>
        </p:nvPicPr>
        <p:blipFill>
          <a:blip r:embed="rId2"/>
          <a:stretch>
            <a:fillRect/>
          </a:stretch>
        </p:blipFill>
        <p:spPr>
          <a:xfrm>
            <a:off x="7707956" y="1726892"/>
            <a:ext cx="4484044" cy="4307815"/>
          </a:xfrm>
          <a:prstGeom prst="rect">
            <a:avLst/>
          </a:prstGeom>
        </p:spPr>
      </p:pic>
      <p:pic>
        <p:nvPicPr>
          <p:cNvPr id="5" name="Picture 4" descr="A blurry image of a conference&#10;&#10;Description automatically generated">
            <a:extLst>
              <a:ext uri="{FF2B5EF4-FFF2-40B4-BE49-F238E27FC236}">
                <a16:creationId xmlns:a16="http://schemas.microsoft.com/office/drawing/2014/main" id="{9104E9D9-D091-CA88-E45F-2B631F6EF3D1}"/>
              </a:ext>
            </a:extLst>
          </p:cNvPr>
          <p:cNvPicPr>
            <a:picLocks noChangeAspect="1"/>
          </p:cNvPicPr>
          <p:nvPr/>
        </p:nvPicPr>
        <p:blipFill>
          <a:blip r:embed="rId3"/>
          <a:stretch>
            <a:fillRect/>
          </a:stretch>
        </p:blipFill>
        <p:spPr>
          <a:xfrm>
            <a:off x="0" y="20865"/>
            <a:ext cx="2631664" cy="1757869"/>
          </a:xfrm>
          <a:prstGeom prst="rect">
            <a:avLst/>
          </a:prstGeom>
        </p:spPr>
      </p:pic>
      <p:pic>
        <p:nvPicPr>
          <p:cNvPr id="6" name="Picture 5" descr="A logo for a member of the company&#10;&#10;Description automatically generated">
            <a:extLst>
              <a:ext uri="{FF2B5EF4-FFF2-40B4-BE49-F238E27FC236}">
                <a16:creationId xmlns:a16="http://schemas.microsoft.com/office/drawing/2014/main" id="{AE3712AD-0C0C-95BF-1AB5-D35E4CE8C437}"/>
              </a:ext>
            </a:extLst>
          </p:cNvPr>
          <p:cNvPicPr>
            <a:picLocks noChangeAspect="1"/>
          </p:cNvPicPr>
          <p:nvPr/>
        </p:nvPicPr>
        <p:blipFill>
          <a:blip r:embed="rId4"/>
          <a:stretch>
            <a:fillRect/>
          </a:stretch>
        </p:blipFill>
        <p:spPr>
          <a:xfrm>
            <a:off x="519439" y="2847534"/>
            <a:ext cx="6744961" cy="2936042"/>
          </a:xfrm>
          <a:prstGeom prst="rect">
            <a:avLst/>
          </a:prstGeom>
        </p:spPr>
      </p:pic>
    </p:spTree>
    <p:extLst>
      <p:ext uri="{BB962C8B-B14F-4D97-AF65-F5344CB8AC3E}">
        <p14:creationId xmlns:p14="http://schemas.microsoft.com/office/powerpoint/2010/main" val="41928593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title"/>
          </p:nvPr>
        </p:nvSpPr>
        <p:spPr>
          <a:xfrm>
            <a:off x="1315832" y="205472"/>
            <a:ext cx="11408229" cy="1143200"/>
          </a:xfrm>
          <a:prstGeom prst="rect">
            <a:avLst/>
          </a:prstGeom>
        </p:spPr>
        <p:txBody>
          <a:bodyPr spcFirstLastPara="1" vert="horz" wrap="square" lIns="121900" tIns="121900" rIns="121900" bIns="121900" rtlCol="0" anchor="ctr" anchorCtr="0">
            <a:noAutofit/>
          </a:bodyPr>
          <a:lstStyle/>
          <a:p>
            <a:pPr marL="914400" marR="0" algn="ctr">
              <a:spcBef>
                <a:spcPts val="0"/>
              </a:spcBef>
              <a:spcAft>
                <a:spcPts val="0"/>
              </a:spcAft>
            </a:pPr>
            <a:r>
              <a:rPr lang="en-US" sz="4000" dirty="0">
                <a:solidFill>
                  <a:srgbClr val="000000"/>
                </a:solidFill>
                <a:effectLst/>
                <a:ea typeface="Times New Roman" panose="02020603050405020304" pitchFamily="18" charset="0"/>
              </a:rPr>
              <a:t>Civic Health and My Home Community - Possibilities for Action</a:t>
            </a:r>
            <a:endParaRPr lang="en-US" sz="4000" dirty="0">
              <a:effectLst/>
              <a:ea typeface="Times New Roman" panose="02020603050405020304" pitchFamily="18" charset="0"/>
            </a:endParaRPr>
          </a:p>
        </p:txBody>
      </p:sp>
      <p:sp>
        <p:nvSpPr>
          <p:cNvPr id="138" name="Google Shape;138;p26"/>
          <p:cNvSpPr txBox="1">
            <a:spLocks noGrp="1"/>
          </p:cNvSpPr>
          <p:nvPr>
            <p:ph type="sldNum" idx="12"/>
          </p:nvPr>
        </p:nvSpPr>
        <p:spPr>
          <a:xfrm>
            <a:off x="5730200" y="6479803"/>
            <a:ext cx="731600" cy="378400"/>
          </a:xfrm>
          <a:prstGeom prst="rect">
            <a:avLst/>
          </a:prstGeom>
        </p:spPr>
        <p:txBody>
          <a:bodyPr spcFirstLastPara="1" vert="horz" wrap="square" lIns="121900" tIns="121900" rIns="121900" bIns="121900" rtlCol="0" anchor="t" anchorCtr="0">
            <a:noAutofit/>
          </a:bodyPr>
          <a:lstStyle/>
          <a:p>
            <a:pPr algn="ctr"/>
            <a:fld id="{00000000-1234-1234-1234-123412341234}" type="slidenum">
              <a:rPr lang="en"/>
              <a:pPr algn="ctr"/>
              <a:t>33</a:t>
            </a:fld>
            <a:endParaRPr dirty="0"/>
          </a:p>
        </p:txBody>
      </p:sp>
      <p:sp>
        <p:nvSpPr>
          <p:cNvPr id="12" name="TextBox 11">
            <a:extLst>
              <a:ext uri="{FF2B5EF4-FFF2-40B4-BE49-F238E27FC236}">
                <a16:creationId xmlns:a16="http://schemas.microsoft.com/office/drawing/2014/main" id="{3D780D62-099D-EE2E-23D1-86A2FEADC4E9}"/>
              </a:ext>
            </a:extLst>
          </p:cNvPr>
          <p:cNvSpPr txBox="1"/>
          <p:nvPr/>
        </p:nvSpPr>
        <p:spPr>
          <a:xfrm>
            <a:off x="7817669" y="4696121"/>
            <a:ext cx="2962773" cy="1200329"/>
          </a:xfrm>
          <a:prstGeom prst="rect">
            <a:avLst/>
          </a:prstGeom>
          <a:noFill/>
        </p:spPr>
        <p:txBody>
          <a:bodyPr wrap="square" rtlCol="0">
            <a:spAutoFit/>
          </a:bodyPr>
          <a:lstStyle/>
          <a:p>
            <a:r>
              <a:rPr lang="en-US" sz="2400" b="1" dirty="0">
                <a:solidFill>
                  <a:schemeClr val="tx2"/>
                </a:solidFill>
                <a:latin typeface="+mj-lt"/>
              </a:rPr>
              <a:t>Danae </a:t>
            </a:r>
            <a:r>
              <a:rPr lang="en-US" sz="2400" b="1" dirty="0" err="1">
                <a:solidFill>
                  <a:schemeClr val="tx2"/>
                </a:solidFill>
                <a:latin typeface="+mj-lt"/>
              </a:rPr>
              <a:t>Aicher</a:t>
            </a:r>
            <a:r>
              <a:rPr lang="en-US" sz="2400" b="1" dirty="0">
                <a:solidFill>
                  <a:schemeClr val="tx2"/>
                </a:solidFill>
                <a:latin typeface="+mj-lt"/>
              </a:rPr>
              <a:t>, World Café Co-host, </a:t>
            </a:r>
          </a:p>
          <a:p>
            <a:r>
              <a:rPr lang="en-US" sz="2400" b="0" i="0" u="none" strike="noStrike" dirty="0">
                <a:effectLst/>
                <a:latin typeface="-apple-system"/>
              </a:rPr>
              <a:t>Oviedo, Florida</a:t>
            </a:r>
            <a:endParaRPr lang="en-US" sz="2400" b="0" i="0" u="none" strike="noStrike" dirty="0">
              <a:effectLst/>
              <a:latin typeface="+mj-lt"/>
            </a:endParaRPr>
          </a:p>
        </p:txBody>
      </p:sp>
      <p:sp>
        <p:nvSpPr>
          <p:cNvPr id="15" name="TextBox 14">
            <a:extLst>
              <a:ext uri="{FF2B5EF4-FFF2-40B4-BE49-F238E27FC236}">
                <a16:creationId xmlns:a16="http://schemas.microsoft.com/office/drawing/2014/main" id="{F311C16F-EA01-D007-403A-97B21235DC1E}"/>
              </a:ext>
            </a:extLst>
          </p:cNvPr>
          <p:cNvSpPr txBox="1"/>
          <p:nvPr/>
        </p:nvSpPr>
        <p:spPr>
          <a:xfrm>
            <a:off x="1649100" y="4696121"/>
            <a:ext cx="2712427" cy="2215991"/>
          </a:xfrm>
          <a:prstGeom prst="rect">
            <a:avLst/>
          </a:prstGeom>
          <a:noFill/>
        </p:spPr>
        <p:txBody>
          <a:bodyPr wrap="square" rtlCol="0">
            <a:spAutoFit/>
          </a:bodyPr>
          <a:lstStyle/>
          <a:p>
            <a:pPr marL="57150" marR="0">
              <a:spcBef>
                <a:spcPts val="0"/>
              </a:spcBef>
              <a:spcAft>
                <a:spcPts val="0"/>
              </a:spcAft>
            </a:pPr>
            <a:r>
              <a:rPr lang="en-US" sz="2400" dirty="0">
                <a:solidFill>
                  <a:schemeClr val="tx2"/>
                </a:solidFill>
                <a:effectLst/>
                <a:latin typeface="Calibri" panose="020F0502020204030204" pitchFamily="34" charset="0"/>
                <a:ea typeface="Times New Roman" panose="02020603050405020304" pitchFamily="18" charset="0"/>
              </a:rPr>
              <a:t>Ashley Cooper, World Café Co-host, Ashville, North Carolina</a:t>
            </a:r>
          </a:p>
          <a:p>
            <a:pPr marL="57150" marR="0">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a:p>
            <a:endParaRPr lang="en-US" b="0" i="0" u="none" strike="noStrike" dirty="0">
              <a:solidFill>
                <a:srgbClr val="000000"/>
              </a:solidFill>
              <a:effectLst/>
              <a:latin typeface="+mj-lt"/>
            </a:endParaRPr>
          </a:p>
        </p:txBody>
      </p:sp>
      <p:pic>
        <p:nvPicPr>
          <p:cNvPr id="8" name="Picture 7" descr="A person smiling at the camera&#10;&#10;Description automatically generated">
            <a:extLst>
              <a:ext uri="{FF2B5EF4-FFF2-40B4-BE49-F238E27FC236}">
                <a16:creationId xmlns:a16="http://schemas.microsoft.com/office/drawing/2014/main" id="{BEEF7A68-E339-5426-4C26-1460FA974D73}"/>
              </a:ext>
            </a:extLst>
          </p:cNvPr>
          <p:cNvPicPr>
            <a:picLocks noChangeAspect="1"/>
          </p:cNvPicPr>
          <p:nvPr/>
        </p:nvPicPr>
        <p:blipFill>
          <a:blip r:embed="rId3"/>
          <a:stretch>
            <a:fillRect/>
          </a:stretch>
        </p:blipFill>
        <p:spPr>
          <a:xfrm>
            <a:off x="8018288" y="1864738"/>
            <a:ext cx="2561537" cy="2804160"/>
          </a:xfrm>
          <a:prstGeom prst="rect">
            <a:avLst/>
          </a:prstGeom>
        </p:spPr>
      </p:pic>
      <p:pic>
        <p:nvPicPr>
          <p:cNvPr id="10" name="Picture 9" descr="A person smiling at the camera&#10;&#10;Description automatically generated">
            <a:extLst>
              <a:ext uri="{FF2B5EF4-FFF2-40B4-BE49-F238E27FC236}">
                <a16:creationId xmlns:a16="http://schemas.microsoft.com/office/drawing/2014/main" id="{721F5F53-4901-340E-5DA5-4195DD86DABF}"/>
              </a:ext>
            </a:extLst>
          </p:cNvPr>
          <p:cNvPicPr>
            <a:picLocks noChangeAspect="1"/>
          </p:cNvPicPr>
          <p:nvPr/>
        </p:nvPicPr>
        <p:blipFill>
          <a:blip r:embed="rId4"/>
          <a:stretch>
            <a:fillRect/>
          </a:stretch>
        </p:blipFill>
        <p:spPr>
          <a:xfrm>
            <a:off x="1836914" y="1861481"/>
            <a:ext cx="2336800" cy="2804160"/>
          </a:xfrm>
          <a:prstGeom prst="rect">
            <a:avLst/>
          </a:prstGeom>
        </p:spPr>
      </p:pic>
      <p:pic>
        <p:nvPicPr>
          <p:cNvPr id="5" name="Picture 4">
            <a:extLst>
              <a:ext uri="{FF2B5EF4-FFF2-40B4-BE49-F238E27FC236}">
                <a16:creationId xmlns:a16="http://schemas.microsoft.com/office/drawing/2014/main" id="{3343AFEB-2721-3F9F-798D-F134A0B9F1AD}"/>
              </a:ext>
            </a:extLst>
          </p:cNvPr>
          <p:cNvPicPr>
            <a:picLocks noChangeAspect="1"/>
          </p:cNvPicPr>
          <p:nvPr/>
        </p:nvPicPr>
        <p:blipFill>
          <a:blip r:embed="rId5"/>
          <a:stretch>
            <a:fillRect/>
          </a:stretch>
        </p:blipFill>
        <p:spPr>
          <a:xfrm>
            <a:off x="4456471" y="1861481"/>
            <a:ext cx="3360042" cy="3242147"/>
          </a:xfrm>
          <a:prstGeom prst="rect">
            <a:avLst/>
          </a:prstGeom>
        </p:spPr>
      </p:pic>
      <p:pic>
        <p:nvPicPr>
          <p:cNvPr id="6" name="Picture 5" descr="A blurry image of a conference&#10;&#10;Description automatically generated">
            <a:extLst>
              <a:ext uri="{FF2B5EF4-FFF2-40B4-BE49-F238E27FC236}">
                <a16:creationId xmlns:a16="http://schemas.microsoft.com/office/drawing/2014/main" id="{5C739A5F-5017-A3D8-12BE-6C6550A67DD8}"/>
              </a:ext>
            </a:extLst>
          </p:cNvPr>
          <p:cNvPicPr>
            <a:picLocks noChangeAspect="1"/>
          </p:cNvPicPr>
          <p:nvPr/>
        </p:nvPicPr>
        <p:blipFill>
          <a:blip r:embed="rId6"/>
          <a:stretch>
            <a:fillRect/>
          </a:stretch>
        </p:blipFill>
        <p:spPr>
          <a:xfrm>
            <a:off x="0" y="-101862"/>
            <a:ext cx="2631664" cy="1757869"/>
          </a:xfrm>
          <a:prstGeom prst="rect">
            <a:avLst/>
          </a:prstGeom>
        </p:spPr>
      </p:pic>
    </p:spTree>
    <p:extLst>
      <p:ext uri="{BB962C8B-B14F-4D97-AF65-F5344CB8AC3E}">
        <p14:creationId xmlns:p14="http://schemas.microsoft.com/office/powerpoint/2010/main" val="26787548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title"/>
          </p:nvPr>
        </p:nvSpPr>
        <p:spPr>
          <a:xfrm>
            <a:off x="1227864" y="50897"/>
            <a:ext cx="10972800" cy="1143200"/>
          </a:xfrm>
          <a:prstGeom prst="rect">
            <a:avLst/>
          </a:prstGeom>
        </p:spPr>
        <p:txBody>
          <a:bodyPr spcFirstLastPara="1" vert="horz" wrap="square" lIns="121900" tIns="121900" rIns="121900" bIns="121900" rtlCol="0" anchor="ctr" anchorCtr="0">
            <a:noAutofit/>
          </a:bodyPr>
          <a:lstStyle/>
          <a:p>
            <a:pPr algn="ctr"/>
            <a:br>
              <a:rPr lang="en" sz="3600" dirty="0"/>
            </a:br>
            <a:r>
              <a:rPr lang="en" b="1" dirty="0">
                <a:solidFill>
                  <a:schemeClr val="accent1">
                    <a:lumMod val="75000"/>
                  </a:schemeClr>
                </a:solidFill>
              </a:rPr>
              <a:t>Florida Civic Advance </a:t>
            </a:r>
            <a:br>
              <a:rPr lang="en" b="1" dirty="0">
                <a:solidFill>
                  <a:schemeClr val="accent1">
                    <a:lumMod val="75000"/>
                  </a:schemeClr>
                </a:solidFill>
              </a:rPr>
            </a:br>
            <a:r>
              <a:rPr lang="en-US" sz="2800" i="1" dirty="0">
                <a:solidFill>
                  <a:schemeClr val="accent1">
                    <a:lumMod val="75000"/>
                  </a:schemeClr>
                </a:solidFill>
              </a:rPr>
              <a:t>Advancing Civic Health in Florida’s Communities</a:t>
            </a:r>
            <a:br>
              <a:rPr lang="en-US" i="1" dirty="0">
                <a:solidFill>
                  <a:schemeClr val="accent1">
                    <a:lumMod val="75000"/>
                  </a:schemeClr>
                </a:solidFill>
              </a:rPr>
            </a:br>
            <a:endParaRPr b="1" dirty="0">
              <a:solidFill>
                <a:schemeClr val="accent1">
                  <a:lumMod val="75000"/>
                </a:schemeClr>
              </a:solidFill>
            </a:endParaRPr>
          </a:p>
        </p:txBody>
      </p:sp>
      <p:sp>
        <p:nvSpPr>
          <p:cNvPr id="136" name="Google Shape;136;p26"/>
          <p:cNvSpPr txBox="1">
            <a:spLocks noGrp="1"/>
          </p:cNvSpPr>
          <p:nvPr>
            <p:ph type="body" idx="1"/>
          </p:nvPr>
        </p:nvSpPr>
        <p:spPr>
          <a:xfrm>
            <a:off x="-368718" y="3303656"/>
            <a:ext cx="15863727" cy="10843186"/>
          </a:xfrm>
          <a:prstGeom prst="rect">
            <a:avLst/>
          </a:prstGeom>
        </p:spPr>
        <p:txBody>
          <a:bodyPr spcFirstLastPara="1" vert="horz" wrap="square" lIns="121900" tIns="121900" rIns="121900" bIns="121900" rtlCol="0" anchor="ctr" anchorCtr="0">
            <a:noAutofit/>
          </a:bodyPr>
          <a:lstStyle/>
          <a:p>
            <a:pPr marL="0" indent="0" algn="ctr">
              <a:buNone/>
            </a:pPr>
            <a:endParaRPr lang="en-US" sz="3600" b="1" dirty="0">
              <a:cs typeface="Calibri" panose="020F0502020204030204" pitchFamily="34" charset="0"/>
            </a:endParaRPr>
          </a:p>
          <a:p>
            <a:pPr marL="0" indent="0" algn="ctr">
              <a:buNone/>
            </a:pPr>
            <a:r>
              <a:rPr lang="en-US" sz="4000" b="1" dirty="0">
                <a:cs typeface="Calibri" panose="020F0502020204030204" pitchFamily="34" charset="0"/>
              </a:rPr>
              <a:t>   </a:t>
            </a:r>
            <a:endParaRPr lang="en-US" sz="4000" dirty="0">
              <a:cs typeface="Calibri" panose="020F0502020204030204" pitchFamily="34" charset="0"/>
            </a:endParaRPr>
          </a:p>
          <a:p>
            <a:pPr marL="0" indent="0" algn="ctr">
              <a:buNone/>
            </a:pPr>
            <a:r>
              <a:rPr lang="en-US" sz="4000" b="1" dirty="0">
                <a:cs typeface="Calibri" panose="020F0502020204030204" pitchFamily="34" charset="0"/>
              </a:rPr>
              <a:t>            </a:t>
            </a:r>
          </a:p>
          <a:p>
            <a:pPr marL="0" indent="0" algn="ctr">
              <a:buNone/>
            </a:pPr>
            <a:endParaRPr lang="en-US" sz="1400" b="1" dirty="0">
              <a:cs typeface="Calibri" panose="020F0502020204030204" pitchFamily="34" charset="0"/>
            </a:endParaRPr>
          </a:p>
          <a:p>
            <a:pPr marL="0" indent="0" algn="ctr">
              <a:buNone/>
            </a:pPr>
            <a:endParaRPr lang="en-US" sz="4000" b="1" dirty="0">
              <a:cs typeface="Calibri" panose="020F0502020204030204" pitchFamily="34" charset="0"/>
            </a:endParaRPr>
          </a:p>
          <a:p>
            <a:pPr marL="0" indent="0" algn="ctr">
              <a:buNone/>
            </a:pPr>
            <a:endParaRPr lang="en-US" sz="3200" b="1" i="1" dirty="0">
              <a:latin typeface="+mj-lt"/>
              <a:cs typeface="Calibri" panose="020F0502020204030204" pitchFamily="34" charset="0"/>
            </a:endParaRPr>
          </a:p>
        </p:txBody>
      </p:sp>
      <p:sp>
        <p:nvSpPr>
          <p:cNvPr id="138" name="Google Shape;138;p26"/>
          <p:cNvSpPr txBox="1">
            <a:spLocks noGrp="1"/>
          </p:cNvSpPr>
          <p:nvPr>
            <p:ph type="sldNum" idx="12"/>
          </p:nvPr>
        </p:nvSpPr>
        <p:spPr>
          <a:xfrm>
            <a:off x="5730200" y="6479803"/>
            <a:ext cx="731600" cy="378400"/>
          </a:xfrm>
          <a:prstGeom prst="rect">
            <a:avLst/>
          </a:prstGeom>
        </p:spPr>
        <p:txBody>
          <a:bodyPr spcFirstLastPara="1" vert="horz" wrap="square" lIns="121900" tIns="121900" rIns="121900" bIns="121900" rtlCol="0" anchor="t" anchorCtr="0">
            <a:noAutofit/>
          </a:bodyPr>
          <a:lstStyle/>
          <a:p>
            <a:pPr algn="ctr"/>
            <a:fld id="{00000000-1234-1234-1234-123412341234}" type="slidenum">
              <a:rPr lang="en"/>
              <a:pPr algn="ctr"/>
              <a:t>34</a:t>
            </a:fld>
            <a:endParaRPr dirty="0"/>
          </a:p>
        </p:txBody>
      </p:sp>
      <p:pic>
        <p:nvPicPr>
          <p:cNvPr id="4" name="Picture 3" descr="A blurry image of a conference&#10;&#10;Description automatically generated">
            <a:extLst>
              <a:ext uri="{FF2B5EF4-FFF2-40B4-BE49-F238E27FC236}">
                <a16:creationId xmlns:a16="http://schemas.microsoft.com/office/drawing/2014/main" id="{5AE41780-881A-ED22-D6BD-C422B734DFFF}"/>
              </a:ext>
            </a:extLst>
          </p:cNvPr>
          <p:cNvPicPr>
            <a:picLocks noChangeAspect="1"/>
          </p:cNvPicPr>
          <p:nvPr/>
        </p:nvPicPr>
        <p:blipFill>
          <a:blip r:embed="rId3"/>
          <a:stretch>
            <a:fillRect/>
          </a:stretch>
        </p:blipFill>
        <p:spPr>
          <a:xfrm>
            <a:off x="0" y="0"/>
            <a:ext cx="2631664" cy="1757869"/>
          </a:xfrm>
          <a:prstGeom prst="rect">
            <a:avLst/>
          </a:prstGeom>
        </p:spPr>
      </p:pic>
      <p:sp>
        <p:nvSpPr>
          <p:cNvPr id="6" name="Rectangle 2">
            <a:extLst>
              <a:ext uri="{FF2B5EF4-FFF2-40B4-BE49-F238E27FC236}">
                <a16:creationId xmlns:a16="http://schemas.microsoft.com/office/drawing/2014/main" id="{7DA2D32D-D741-85F1-B8FC-5596F0F52B1A}"/>
              </a:ext>
            </a:extLst>
          </p:cNvPr>
          <p:cNvSpPr>
            <a:spLocks noChangeArrowheads="1"/>
          </p:cNvSpPr>
          <p:nvPr/>
        </p:nvSpPr>
        <p:spPr bwMode="auto">
          <a:xfrm>
            <a:off x="641350" y="2425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a:extLst>
              <a:ext uri="{FF2B5EF4-FFF2-40B4-BE49-F238E27FC236}">
                <a16:creationId xmlns:a16="http://schemas.microsoft.com/office/drawing/2014/main" id="{47C9DA0C-E150-5304-ECC2-EC3237B0D54C}"/>
              </a:ext>
            </a:extLst>
          </p:cNvPr>
          <p:cNvSpPr>
            <a:spLocks noChangeArrowheads="1"/>
          </p:cNvSpPr>
          <p:nvPr/>
        </p:nvSpPr>
        <p:spPr bwMode="auto">
          <a:xfrm>
            <a:off x="839983" y="26667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TextBox 2">
            <a:extLst>
              <a:ext uri="{FF2B5EF4-FFF2-40B4-BE49-F238E27FC236}">
                <a16:creationId xmlns:a16="http://schemas.microsoft.com/office/drawing/2014/main" id="{CFAF13E3-C255-5223-FA87-4A7F982A30EB}"/>
              </a:ext>
            </a:extLst>
          </p:cNvPr>
          <p:cNvSpPr txBox="1"/>
          <p:nvPr/>
        </p:nvSpPr>
        <p:spPr>
          <a:xfrm>
            <a:off x="641350" y="1420106"/>
            <a:ext cx="11715169" cy="2431435"/>
          </a:xfrm>
          <a:prstGeom prst="rect">
            <a:avLst/>
          </a:prstGeom>
          <a:noFill/>
        </p:spPr>
        <p:txBody>
          <a:bodyPr wrap="square">
            <a:spAutoFit/>
          </a:bodyPr>
          <a:lstStyle/>
          <a:p>
            <a:pPr marL="61913" marR="0" algn="ctr">
              <a:spcBef>
                <a:spcPts val="0"/>
              </a:spcBef>
              <a:spcAft>
                <a:spcPts val="0"/>
              </a:spcAft>
            </a:pPr>
            <a:r>
              <a:rPr lang="en-US" sz="4000" b="1" dirty="0">
                <a:solidFill>
                  <a:schemeClr val="accent1"/>
                </a:solidFill>
                <a:effectLst/>
                <a:latin typeface="+mj-lt"/>
                <a:ea typeface="Times New Roman" panose="02020603050405020304" pitchFamily="18" charset="0"/>
              </a:rPr>
              <a:t>Lunch Welcome</a:t>
            </a:r>
            <a:endParaRPr lang="en-US" sz="4000" dirty="0">
              <a:solidFill>
                <a:schemeClr val="accent1"/>
              </a:solidFill>
              <a:effectLst/>
              <a:latin typeface="+mj-lt"/>
              <a:ea typeface="Times New Roman" panose="02020603050405020304" pitchFamily="18" charset="0"/>
            </a:endParaRPr>
          </a:p>
          <a:p>
            <a:pPr marL="61913" marR="0">
              <a:spcBef>
                <a:spcPts val="0"/>
              </a:spcBef>
              <a:spcAft>
                <a:spcPts val="0"/>
              </a:spcAft>
            </a:pPr>
            <a:endParaRPr lang="en-US" sz="3600" b="1" dirty="0">
              <a:effectLst/>
              <a:latin typeface="+mj-lt"/>
              <a:ea typeface="Times New Roman" panose="02020603050405020304" pitchFamily="18" charset="0"/>
            </a:endParaRPr>
          </a:p>
          <a:p>
            <a:pPr marL="61913" marR="0" algn="ctr">
              <a:spcBef>
                <a:spcPts val="0"/>
              </a:spcBef>
              <a:spcAft>
                <a:spcPts val="0"/>
              </a:spcAft>
            </a:pPr>
            <a:r>
              <a:rPr lang="en-US" sz="4000" b="1" dirty="0">
                <a:effectLst/>
                <a:latin typeface="+mj-lt"/>
                <a:ea typeface="Times New Roman" panose="02020603050405020304" pitchFamily="18" charset="0"/>
              </a:rPr>
              <a:t>Mayor Ken Welch, St. Petersburg, Florida</a:t>
            </a:r>
            <a:endParaRPr lang="en-US" sz="4000" dirty="0">
              <a:effectLst/>
              <a:latin typeface="+mj-lt"/>
              <a:ea typeface="Times New Roman" panose="02020603050405020304" pitchFamily="18" charset="0"/>
            </a:endParaRPr>
          </a:p>
          <a:p>
            <a:pPr marL="61913" marR="0">
              <a:spcBef>
                <a:spcPts val="0"/>
              </a:spcBef>
              <a:spcAft>
                <a:spcPts val="0"/>
              </a:spcAft>
            </a:pPr>
            <a:r>
              <a:rPr lang="en-US" sz="3600" b="1" dirty="0">
                <a:effectLst/>
                <a:latin typeface="+mj-lt"/>
                <a:ea typeface="Times New Roman" panose="02020603050405020304" pitchFamily="18" charset="0"/>
              </a:rPr>
              <a:t> </a:t>
            </a:r>
            <a:endParaRPr lang="en-US" sz="3600" dirty="0">
              <a:effectLst/>
              <a:latin typeface="+mj-lt"/>
              <a:ea typeface="Times New Roman" panose="02020603050405020304" pitchFamily="18" charset="0"/>
            </a:endParaRPr>
          </a:p>
        </p:txBody>
      </p:sp>
      <p:sp>
        <p:nvSpPr>
          <p:cNvPr id="7" name="Rectangle 4">
            <a:extLst>
              <a:ext uri="{FF2B5EF4-FFF2-40B4-BE49-F238E27FC236}">
                <a16:creationId xmlns:a16="http://schemas.microsoft.com/office/drawing/2014/main" id="{B9F0C4F9-DFA1-4EED-A68E-70D6A15C1656}"/>
              </a:ext>
            </a:extLst>
          </p:cNvPr>
          <p:cNvSpPr>
            <a:spLocks noChangeArrowheads="1"/>
          </p:cNvSpPr>
          <p:nvPr/>
        </p:nvSpPr>
        <p:spPr bwMode="auto">
          <a:xfrm>
            <a:off x="424936" y="2311399"/>
            <a:ext cx="1642914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2">
            <a:extLst>
              <a:ext uri="{FF2B5EF4-FFF2-40B4-BE49-F238E27FC236}">
                <a16:creationId xmlns:a16="http://schemas.microsoft.com/office/drawing/2014/main" id="{3402D009-6F0E-485F-E1C8-6A9BEE24C791}"/>
              </a:ext>
            </a:extLst>
          </p:cNvPr>
          <p:cNvSpPr>
            <a:spLocks noChangeArrowheads="1"/>
          </p:cNvSpPr>
          <p:nvPr/>
        </p:nvSpPr>
        <p:spPr bwMode="auto">
          <a:xfrm>
            <a:off x="-1010098" y="2285998"/>
            <a:ext cx="18351543" cy="58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9" name="Picture 8" descr="A person in a suit and tie&#10;&#10;Description automatically generated">
            <a:extLst>
              <a:ext uri="{FF2B5EF4-FFF2-40B4-BE49-F238E27FC236}">
                <a16:creationId xmlns:a16="http://schemas.microsoft.com/office/drawing/2014/main" id="{627FBB8A-C9B3-0BEC-C238-5E855F2878EC}"/>
              </a:ext>
            </a:extLst>
          </p:cNvPr>
          <p:cNvPicPr>
            <a:picLocks noChangeAspect="1"/>
          </p:cNvPicPr>
          <p:nvPr/>
        </p:nvPicPr>
        <p:blipFill>
          <a:blip r:embed="rId4"/>
          <a:stretch>
            <a:fillRect/>
          </a:stretch>
        </p:blipFill>
        <p:spPr>
          <a:xfrm>
            <a:off x="4514517" y="3372239"/>
            <a:ext cx="3162965" cy="3162965"/>
          </a:xfrm>
          <a:prstGeom prst="rect">
            <a:avLst/>
          </a:prstGeom>
        </p:spPr>
      </p:pic>
    </p:spTree>
    <p:extLst>
      <p:ext uri="{BB962C8B-B14F-4D97-AF65-F5344CB8AC3E}">
        <p14:creationId xmlns:p14="http://schemas.microsoft.com/office/powerpoint/2010/main" val="12959409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title"/>
          </p:nvPr>
        </p:nvSpPr>
        <p:spPr>
          <a:xfrm>
            <a:off x="1227864" y="50897"/>
            <a:ext cx="10972800" cy="1143200"/>
          </a:xfrm>
          <a:prstGeom prst="rect">
            <a:avLst/>
          </a:prstGeom>
        </p:spPr>
        <p:txBody>
          <a:bodyPr spcFirstLastPara="1" vert="horz" wrap="square" lIns="121900" tIns="121900" rIns="121900" bIns="121900" rtlCol="0" anchor="ctr" anchorCtr="0">
            <a:noAutofit/>
          </a:bodyPr>
          <a:lstStyle/>
          <a:p>
            <a:pPr algn="ctr"/>
            <a:br>
              <a:rPr lang="en" sz="3600" dirty="0"/>
            </a:br>
            <a:r>
              <a:rPr lang="en" b="1" dirty="0">
                <a:solidFill>
                  <a:schemeClr val="accent1">
                    <a:lumMod val="75000"/>
                  </a:schemeClr>
                </a:solidFill>
              </a:rPr>
              <a:t>Florida Civic Advance </a:t>
            </a:r>
            <a:br>
              <a:rPr lang="en" b="1" dirty="0">
                <a:solidFill>
                  <a:schemeClr val="accent1">
                    <a:lumMod val="75000"/>
                  </a:schemeClr>
                </a:solidFill>
              </a:rPr>
            </a:br>
            <a:r>
              <a:rPr lang="en-US" sz="2800" i="1" dirty="0">
                <a:solidFill>
                  <a:schemeClr val="accent1">
                    <a:lumMod val="75000"/>
                  </a:schemeClr>
                </a:solidFill>
              </a:rPr>
              <a:t>Advancing Civic Health in Florida’s Communities</a:t>
            </a:r>
            <a:br>
              <a:rPr lang="en-US" i="1" dirty="0">
                <a:solidFill>
                  <a:schemeClr val="accent1">
                    <a:lumMod val="75000"/>
                  </a:schemeClr>
                </a:solidFill>
              </a:rPr>
            </a:br>
            <a:endParaRPr b="1" dirty="0">
              <a:solidFill>
                <a:schemeClr val="accent1">
                  <a:lumMod val="75000"/>
                </a:schemeClr>
              </a:solidFill>
            </a:endParaRPr>
          </a:p>
        </p:txBody>
      </p:sp>
      <p:sp>
        <p:nvSpPr>
          <p:cNvPr id="136" name="Google Shape;136;p26"/>
          <p:cNvSpPr txBox="1">
            <a:spLocks noGrp="1"/>
          </p:cNvSpPr>
          <p:nvPr>
            <p:ph type="body" idx="1"/>
          </p:nvPr>
        </p:nvSpPr>
        <p:spPr>
          <a:xfrm>
            <a:off x="-368718" y="3303656"/>
            <a:ext cx="15863727" cy="10843186"/>
          </a:xfrm>
          <a:prstGeom prst="rect">
            <a:avLst/>
          </a:prstGeom>
        </p:spPr>
        <p:txBody>
          <a:bodyPr spcFirstLastPara="1" vert="horz" wrap="square" lIns="121900" tIns="121900" rIns="121900" bIns="121900" rtlCol="0" anchor="ctr" anchorCtr="0">
            <a:noAutofit/>
          </a:bodyPr>
          <a:lstStyle/>
          <a:p>
            <a:pPr marL="0" indent="0" algn="ctr">
              <a:buNone/>
            </a:pPr>
            <a:endParaRPr lang="en-US" sz="3600" b="1" dirty="0">
              <a:cs typeface="Calibri" panose="020F0502020204030204" pitchFamily="34" charset="0"/>
            </a:endParaRPr>
          </a:p>
          <a:p>
            <a:pPr marL="0" indent="0" algn="ctr">
              <a:buNone/>
            </a:pPr>
            <a:r>
              <a:rPr lang="en-US" sz="4000" b="1" dirty="0">
                <a:cs typeface="Calibri" panose="020F0502020204030204" pitchFamily="34" charset="0"/>
              </a:rPr>
              <a:t>   </a:t>
            </a:r>
            <a:endParaRPr lang="en-US" sz="4000" dirty="0">
              <a:cs typeface="Calibri" panose="020F0502020204030204" pitchFamily="34" charset="0"/>
            </a:endParaRPr>
          </a:p>
          <a:p>
            <a:pPr marL="0" indent="0" algn="ctr">
              <a:buNone/>
            </a:pPr>
            <a:r>
              <a:rPr lang="en-US" sz="4000" b="1" dirty="0">
                <a:cs typeface="Calibri" panose="020F0502020204030204" pitchFamily="34" charset="0"/>
              </a:rPr>
              <a:t>            </a:t>
            </a:r>
          </a:p>
          <a:p>
            <a:pPr marL="0" indent="0" algn="ctr">
              <a:buNone/>
            </a:pPr>
            <a:endParaRPr lang="en-US" sz="1400" b="1" dirty="0">
              <a:cs typeface="Calibri" panose="020F0502020204030204" pitchFamily="34" charset="0"/>
            </a:endParaRPr>
          </a:p>
          <a:p>
            <a:pPr marL="0" indent="0" algn="ctr">
              <a:buNone/>
            </a:pPr>
            <a:endParaRPr lang="en-US" sz="4000" b="1" dirty="0">
              <a:cs typeface="Calibri" panose="020F0502020204030204" pitchFamily="34" charset="0"/>
            </a:endParaRPr>
          </a:p>
          <a:p>
            <a:pPr marL="0" indent="0" algn="ctr">
              <a:buNone/>
            </a:pPr>
            <a:endParaRPr lang="en-US" sz="3200" b="1" i="1" dirty="0">
              <a:latin typeface="+mj-lt"/>
              <a:cs typeface="Calibri" panose="020F0502020204030204" pitchFamily="34" charset="0"/>
            </a:endParaRPr>
          </a:p>
        </p:txBody>
      </p:sp>
      <p:sp>
        <p:nvSpPr>
          <p:cNvPr id="138" name="Google Shape;138;p26"/>
          <p:cNvSpPr txBox="1">
            <a:spLocks noGrp="1"/>
          </p:cNvSpPr>
          <p:nvPr>
            <p:ph type="sldNum" idx="12"/>
          </p:nvPr>
        </p:nvSpPr>
        <p:spPr>
          <a:xfrm>
            <a:off x="5730200" y="6479803"/>
            <a:ext cx="731600" cy="378400"/>
          </a:xfrm>
          <a:prstGeom prst="rect">
            <a:avLst/>
          </a:prstGeom>
        </p:spPr>
        <p:txBody>
          <a:bodyPr spcFirstLastPara="1" vert="horz" wrap="square" lIns="121900" tIns="121900" rIns="121900" bIns="121900" rtlCol="0" anchor="t" anchorCtr="0">
            <a:noAutofit/>
          </a:bodyPr>
          <a:lstStyle/>
          <a:p>
            <a:pPr algn="ctr"/>
            <a:fld id="{00000000-1234-1234-1234-123412341234}" type="slidenum">
              <a:rPr lang="en"/>
              <a:pPr algn="ctr"/>
              <a:t>35</a:t>
            </a:fld>
            <a:endParaRPr dirty="0"/>
          </a:p>
        </p:txBody>
      </p:sp>
      <p:pic>
        <p:nvPicPr>
          <p:cNvPr id="4" name="Picture 3" descr="A blurry image of a conference&#10;&#10;Description automatically generated">
            <a:extLst>
              <a:ext uri="{FF2B5EF4-FFF2-40B4-BE49-F238E27FC236}">
                <a16:creationId xmlns:a16="http://schemas.microsoft.com/office/drawing/2014/main" id="{5AE41780-881A-ED22-D6BD-C422B734DFFF}"/>
              </a:ext>
            </a:extLst>
          </p:cNvPr>
          <p:cNvPicPr>
            <a:picLocks noChangeAspect="1"/>
          </p:cNvPicPr>
          <p:nvPr/>
        </p:nvPicPr>
        <p:blipFill>
          <a:blip r:embed="rId3"/>
          <a:stretch>
            <a:fillRect/>
          </a:stretch>
        </p:blipFill>
        <p:spPr>
          <a:xfrm>
            <a:off x="0" y="0"/>
            <a:ext cx="2631664" cy="1757869"/>
          </a:xfrm>
          <a:prstGeom prst="rect">
            <a:avLst/>
          </a:prstGeom>
        </p:spPr>
      </p:pic>
      <p:sp>
        <p:nvSpPr>
          <p:cNvPr id="6" name="Rectangle 2">
            <a:extLst>
              <a:ext uri="{FF2B5EF4-FFF2-40B4-BE49-F238E27FC236}">
                <a16:creationId xmlns:a16="http://schemas.microsoft.com/office/drawing/2014/main" id="{7DA2D32D-D741-85F1-B8FC-5596F0F52B1A}"/>
              </a:ext>
            </a:extLst>
          </p:cNvPr>
          <p:cNvSpPr>
            <a:spLocks noChangeArrowheads="1"/>
          </p:cNvSpPr>
          <p:nvPr/>
        </p:nvSpPr>
        <p:spPr bwMode="auto">
          <a:xfrm>
            <a:off x="641350" y="2425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a:extLst>
              <a:ext uri="{FF2B5EF4-FFF2-40B4-BE49-F238E27FC236}">
                <a16:creationId xmlns:a16="http://schemas.microsoft.com/office/drawing/2014/main" id="{47C9DA0C-E150-5304-ECC2-EC3237B0D54C}"/>
              </a:ext>
            </a:extLst>
          </p:cNvPr>
          <p:cNvSpPr>
            <a:spLocks noChangeArrowheads="1"/>
          </p:cNvSpPr>
          <p:nvPr/>
        </p:nvSpPr>
        <p:spPr bwMode="auto">
          <a:xfrm>
            <a:off x="839983" y="26667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TextBox 2">
            <a:extLst>
              <a:ext uri="{FF2B5EF4-FFF2-40B4-BE49-F238E27FC236}">
                <a16:creationId xmlns:a16="http://schemas.microsoft.com/office/drawing/2014/main" id="{CFAF13E3-C255-5223-FA87-4A7F982A30EB}"/>
              </a:ext>
            </a:extLst>
          </p:cNvPr>
          <p:cNvSpPr txBox="1"/>
          <p:nvPr/>
        </p:nvSpPr>
        <p:spPr>
          <a:xfrm>
            <a:off x="3177789" y="1849171"/>
            <a:ext cx="8890000" cy="5078313"/>
          </a:xfrm>
          <a:prstGeom prst="rect">
            <a:avLst/>
          </a:prstGeom>
          <a:noFill/>
        </p:spPr>
        <p:txBody>
          <a:bodyPr wrap="square">
            <a:spAutoFit/>
          </a:bodyPr>
          <a:lstStyle/>
          <a:p>
            <a:pPr marL="61913" marR="0" algn="ctr">
              <a:spcBef>
                <a:spcPts val="0"/>
              </a:spcBef>
              <a:spcAft>
                <a:spcPts val="0"/>
              </a:spcAft>
            </a:pPr>
            <a:r>
              <a:rPr lang="en-US" sz="4000" b="1" dirty="0">
                <a:solidFill>
                  <a:schemeClr val="accent1"/>
                </a:solidFill>
                <a:effectLst/>
                <a:latin typeface="+mj-lt"/>
                <a:ea typeface="Times New Roman" panose="02020603050405020304" pitchFamily="18" charset="0"/>
              </a:rPr>
              <a:t>Lunch Keynote</a:t>
            </a:r>
            <a:endParaRPr lang="en-US" sz="4000" dirty="0">
              <a:solidFill>
                <a:schemeClr val="accent1"/>
              </a:solidFill>
              <a:effectLst/>
              <a:latin typeface="+mj-lt"/>
              <a:ea typeface="Times New Roman" panose="02020603050405020304" pitchFamily="18" charset="0"/>
            </a:endParaRPr>
          </a:p>
          <a:p>
            <a:pPr marL="61913" marR="0">
              <a:spcBef>
                <a:spcPts val="0"/>
              </a:spcBef>
              <a:spcAft>
                <a:spcPts val="0"/>
              </a:spcAft>
            </a:pPr>
            <a:r>
              <a:rPr lang="en-US" sz="3600" b="1" dirty="0">
                <a:effectLst/>
                <a:latin typeface="+mj-lt"/>
                <a:ea typeface="Times New Roman" panose="02020603050405020304" pitchFamily="18" charset="0"/>
              </a:rPr>
              <a:t>Expanding Civic Health in Florida- Thoughts on the Media, Communication and Community</a:t>
            </a:r>
          </a:p>
          <a:p>
            <a:pPr marL="61913" marR="0">
              <a:spcBef>
                <a:spcPts val="0"/>
              </a:spcBef>
              <a:spcAft>
                <a:spcPts val="0"/>
              </a:spcAft>
            </a:pPr>
            <a:endParaRPr lang="en-US" sz="3600" b="1" dirty="0">
              <a:solidFill>
                <a:srgbClr val="4F81BD"/>
              </a:solidFill>
              <a:latin typeface="+mj-lt"/>
              <a:ea typeface="Times New Roman" panose="02020603050405020304" pitchFamily="18" charset="0"/>
            </a:endParaRPr>
          </a:p>
          <a:p>
            <a:pPr marL="61913" marR="0">
              <a:spcBef>
                <a:spcPts val="0"/>
              </a:spcBef>
              <a:spcAft>
                <a:spcPts val="0"/>
              </a:spcAft>
            </a:pPr>
            <a:r>
              <a:rPr lang="en-US" sz="3600" dirty="0">
                <a:solidFill>
                  <a:srgbClr val="4F81BD"/>
                </a:solidFill>
                <a:effectLst/>
                <a:latin typeface="+mj-lt"/>
                <a:ea typeface="Times New Roman" panose="02020603050405020304" pitchFamily="18" charset="0"/>
              </a:rPr>
              <a:t>Cameron Hickey</a:t>
            </a:r>
            <a:r>
              <a:rPr lang="en-US" sz="3600" dirty="0">
                <a:effectLst/>
                <a:latin typeface="+mj-lt"/>
                <a:ea typeface="Times New Roman" panose="02020603050405020304" pitchFamily="18" charset="0"/>
              </a:rPr>
              <a:t>, CEO National Conference on Citizenship, </a:t>
            </a:r>
          </a:p>
          <a:p>
            <a:pPr marL="61913" marR="0">
              <a:spcBef>
                <a:spcPts val="0"/>
              </a:spcBef>
              <a:spcAft>
                <a:spcPts val="0"/>
              </a:spcAft>
            </a:pPr>
            <a:r>
              <a:rPr lang="en-US" sz="3200" dirty="0">
                <a:effectLst/>
                <a:latin typeface="+mj-lt"/>
                <a:ea typeface="Times New Roman" panose="02020603050405020304" pitchFamily="18" charset="0"/>
              </a:rPr>
              <a:t>Introduced by </a:t>
            </a:r>
            <a:r>
              <a:rPr lang="en-US" sz="3200" dirty="0">
                <a:solidFill>
                  <a:srgbClr val="4F81BD"/>
                </a:solidFill>
                <a:effectLst/>
                <a:latin typeface="+mj-lt"/>
                <a:ea typeface="Times New Roman" panose="02020603050405020304" pitchFamily="18" charset="0"/>
              </a:rPr>
              <a:t>Dennis Ross</a:t>
            </a:r>
            <a:r>
              <a:rPr lang="en-US" sz="3200" dirty="0">
                <a:effectLst/>
                <a:latin typeface="+mj-lt"/>
                <a:ea typeface="Times New Roman" panose="02020603050405020304" pitchFamily="18" charset="0"/>
              </a:rPr>
              <a:t>, FCA Board Member</a:t>
            </a:r>
          </a:p>
          <a:p>
            <a:pPr marL="61913" marR="0">
              <a:spcBef>
                <a:spcPts val="0"/>
              </a:spcBef>
              <a:spcAft>
                <a:spcPts val="0"/>
              </a:spcAft>
            </a:pPr>
            <a:r>
              <a:rPr lang="en-US" sz="3600" b="1" dirty="0">
                <a:effectLst/>
                <a:latin typeface="+mj-lt"/>
                <a:ea typeface="Times New Roman" panose="02020603050405020304" pitchFamily="18" charset="0"/>
              </a:rPr>
              <a:t> </a:t>
            </a:r>
            <a:endParaRPr lang="en-US" sz="3600" dirty="0">
              <a:effectLst/>
              <a:latin typeface="+mj-lt"/>
              <a:ea typeface="Times New Roman" panose="02020603050405020304" pitchFamily="18" charset="0"/>
            </a:endParaRPr>
          </a:p>
        </p:txBody>
      </p:sp>
      <p:sp>
        <p:nvSpPr>
          <p:cNvPr id="7" name="Rectangle 4">
            <a:extLst>
              <a:ext uri="{FF2B5EF4-FFF2-40B4-BE49-F238E27FC236}">
                <a16:creationId xmlns:a16="http://schemas.microsoft.com/office/drawing/2014/main" id="{B9F0C4F9-DFA1-4EED-A68E-70D6A15C1656}"/>
              </a:ext>
            </a:extLst>
          </p:cNvPr>
          <p:cNvSpPr>
            <a:spLocks noChangeArrowheads="1"/>
          </p:cNvSpPr>
          <p:nvPr/>
        </p:nvSpPr>
        <p:spPr bwMode="auto">
          <a:xfrm>
            <a:off x="424936" y="2311399"/>
            <a:ext cx="1642914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2">
            <a:extLst>
              <a:ext uri="{FF2B5EF4-FFF2-40B4-BE49-F238E27FC236}">
                <a16:creationId xmlns:a16="http://schemas.microsoft.com/office/drawing/2014/main" id="{3402D009-6F0E-485F-E1C8-6A9BEE24C791}"/>
              </a:ext>
            </a:extLst>
          </p:cNvPr>
          <p:cNvSpPr>
            <a:spLocks noChangeArrowheads="1"/>
          </p:cNvSpPr>
          <p:nvPr/>
        </p:nvSpPr>
        <p:spPr bwMode="auto">
          <a:xfrm>
            <a:off x="-1010098" y="2285998"/>
            <a:ext cx="18351543" cy="58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2" name="Picture 11">
            <a:extLst>
              <a:ext uri="{FF2B5EF4-FFF2-40B4-BE49-F238E27FC236}">
                <a16:creationId xmlns:a16="http://schemas.microsoft.com/office/drawing/2014/main" id="{DE127142-275C-9AEB-2D21-7AF8AD9EF3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987" y="2017044"/>
            <a:ext cx="2765334" cy="2193450"/>
          </a:xfrm>
          <a:prstGeom prst="rect">
            <a:avLst/>
          </a:prstGeom>
        </p:spPr>
      </p:pic>
      <p:pic>
        <p:nvPicPr>
          <p:cNvPr id="14" name="Picture 13" descr="A person in a suit smiling&#10;&#10;Description automatically generated">
            <a:extLst>
              <a:ext uri="{FF2B5EF4-FFF2-40B4-BE49-F238E27FC236}">
                <a16:creationId xmlns:a16="http://schemas.microsoft.com/office/drawing/2014/main" id="{2913930F-37BB-F4C5-49F6-1E31C16CCB7E}"/>
              </a:ext>
            </a:extLst>
          </p:cNvPr>
          <p:cNvPicPr>
            <a:picLocks noChangeAspect="1"/>
          </p:cNvPicPr>
          <p:nvPr/>
        </p:nvPicPr>
        <p:blipFill>
          <a:blip r:embed="rId5"/>
          <a:stretch>
            <a:fillRect/>
          </a:stretch>
        </p:blipFill>
        <p:spPr>
          <a:xfrm>
            <a:off x="719731" y="4736735"/>
            <a:ext cx="1692497" cy="1692497"/>
          </a:xfrm>
          <a:prstGeom prst="rect">
            <a:avLst/>
          </a:prstGeom>
        </p:spPr>
      </p:pic>
    </p:spTree>
    <p:extLst>
      <p:ext uri="{BB962C8B-B14F-4D97-AF65-F5344CB8AC3E}">
        <p14:creationId xmlns:p14="http://schemas.microsoft.com/office/powerpoint/2010/main" val="8998402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title"/>
          </p:nvPr>
        </p:nvSpPr>
        <p:spPr>
          <a:xfrm>
            <a:off x="1227864" y="50897"/>
            <a:ext cx="10972800" cy="1143200"/>
          </a:xfrm>
          <a:prstGeom prst="rect">
            <a:avLst/>
          </a:prstGeom>
        </p:spPr>
        <p:txBody>
          <a:bodyPr spcFirstLastPara="1" vert="horz" wrap="square" lIns="121900" tIns="121900" rIns="121900" bIns="121900" rtlCol="0" anchor="ctr" anchorCtr="0">
            <a:noAutofit/>
          </a:bodyPr>
          <a:lstStyle/>
          <a:p>
            <a:pPr algn="ctr"/>
            <a:br>
              <a:rPr lang="en" sz="3600" dirty="0"/>
            </a:br>
            <a:r>
              <a:rPr lang="en" b="1" dirty="0">
                <a:solidFill>
                  <a:schemeClr val="accent1">
                    <a:lumMod val="75000"/>
                  </a:schemeClr>
                </a:solidFill>
              </a:rPr>
              <a:t>Florida Civic Advance </a:t>
            </a:r>
            <a:br>
              <a:rPr lang="en" b="1" dirty="0">
                <a:solidFill>
                  <a:schemeClr val="accent1">
                    <a:lumMod val="75000"/>
                  </a:schemeClr>
                </a:solidFill>
              </a:rPr>
            </a:br>
            <a:r>
              <a:rPr lang="en-US" sz="2800" i="1" dirty="0">
                <a:solidFill>
                  <a:schemeClr val="accent1">
                    <a:lumMod val="75000"/>
                  </a:schemeClr>
                </a:solidFill>
              </a:rPr>
              <a:t>Advancing Civic Health in Florida’s Communities</a:t>
            </a:r>
            <a:br>
              <a:rPr lang="en-US" i="1" dirty="0">
                <a:solidFill>
                  <a:schemeClr val="accent1">
                    <a:lumMod val="75000"/>
                  </a:schemeClr>
                </a:solidFill>
              </a:rPr>
            </a:br>
            <a:endParaRPr b="1" dirty="0">
              <a:solidFill>
                <a:schemeClr val="accent1">
                  <a:lumMod val="75000"/>
                </a:schemeClr>
              </a:solidFill>
            </a:endParaRPr>
          </a:p>
        </p:txBody>
      </p:sp>
      <p:sp>
        <p:nvSpPr>
          <p:cNvPr id="136" name="Google Shape;136;p26"/>
          <p:cNvSpPr txBox="1">
            <a:spLocks noGrp="1"/>
          </p:cNvSpPr>
          <p:nvPr>
            <p:ph type="body" idx="1"/>
          </p:nvPr>
        </p:nvSpPr>
        <p:spPr>
          <a:xfrm>
            <a:off x="-368718" y="3303656"/>
            <a:ext cx="15863727" cy="10843186"/>
          </a:xfrm>
          <a:prstGeom prst="rect">
            <a:avLst/>
          </a:prstGeom>
        </p:spPr>
        <p:txBody>
          <a:bodyPr spcFirstLastPara="1" vert="horz" wrap="square" lIns="121900" tIns="121900" rIns="121900" bIns="121900" rtlCol="0" anchor="ctr" anchorCtr="0">
            <a:noAutofit/>
          </a:bodyPr>
          <a:lstStyle/>
          <a:p>
            <a:pPr marL="0" indent="0" algn="ctr">
              <a:buNone/>
            </a:pPr>
            <a:endParaRPr lang="en-US" sz="3600" b="1" dirty="0">
              <a:cs typeface="Calibri" panose="020F0502020204030204" pitchFamily="34" charset="0"/>
            </a:endParaRPr>
          </a:p>
          <a:p>
            <a:pPr marL="0" indent="0" algn="ctr">
              <a:buNone/>
            </a:pPr>
            <a:r>
              <a:rPr lang="en-US" sz="4000" b="1" dirty="0">
                <a:cs typeface="Calibri" panose="020F0502020204030204" pitchFamily="34" charset="0"/>
              </a:rPr>
              <a:t>   </a:t>
            </a:r>
            <a:endParaRPr lang="en-US" sz="4000" dirty="0">
              <a:cs typeface="Calibri" panose="020F0502020204030204" pitchFamily="34" charset="0"/>
            </a:endParaRPr>
          </a:p>
          <a:p>
            <a:pPr marL="0" indent="0" algn="ctr">
              <a:buNone/>
            </a:pPr>
            <a:r>
              <a:rPr lang="en-US" sz="4000" b="1" dirty="0">
                <a:cs typeface="Calibri" panose="020F0502020204030204" pitchFamily="34" charset="0"/>
              </a:rPr>
              <a:t>            </a:t>
            </a:r>
          </a:p>
          <a:p>
            <a:pPr marL="0" indent="0" algn="ctr">
              <a:buNone/>
            </a:pPr>
            <a:endParaRPr lang="en-US" sz="1400" b="1" dirty="0">
              <a:cs typeface="Calibri" panose="020F0502020204030204" pitchFamily="34" charset="0"/>
            </a:endParaRPr>
          </a:p>
          <a:p>
            <a:pPr marL="0" indent="0" algn="ctr">
              <a:buNone/>
            </a:pPr>
            <a:endParaRPr lang="en-US" sz="4000" b="1" dirty="0">
              <a:cs typeface="Calibri" panose="020F0502020204030204" pitchFamily="34" charset="0"/>
            </a:endParaRPr>
          </a:p>
          <a:p>
            <a:pPr marL="0" indent="0" algn="ctr">
              <a:buNone/>
            </a:pPr>
            <a:endParaRPr lang="en-US" sz="3200" b="1" i="1" dirty="0">
              <a:latin typeface="+mj-lt"/>
              <a:cs typeface="Calibri" panose="020F0502020204030204" pitchFamily="34" charset="0"/>
            </a:endParaRPr>
          </a:p>
        </p:txBody>
      </p:sp>
      <p:sp>
        <p:nvSpPr>
          <p:cNvPr id="138" name="Google Shape;138;p26"/>
          <p:cNvSpPr txBox="1">
            <a:spLocks noGrp="1"/>
          </p:cNvSpPr>
          <p:nvPr>
            <p:ph type="sldNum" idx="12"/>
          </p:nvPr>
        </p:nvSpPr>
        <p:spPr>
          <a:xfrm>
            <a:off x="5730200" y="6479803"/>
            <a:ext cx="731600" cy="378400"/>
          </a:xfrm>
          <a:prstGeom prst="rect">
            <a:avLst/>
          </a:prstGeom>
        </p:spPr>
        <p:txBody>
          <a:bodyPr spcFirstLastPara="1" vert="horz" wrap="square" lIns="121900" tIns="121900" rIns="121900" bIns="121900" rtlCol="0" anchor="t" anchorCtr="0">
            <a:noAutofit/>
          </a:bodyPr>
          <a:lstStyle/>
          <a:p>
            <a:pPr algn="ctr"/>
            <a:fld id="{00000000-1234-1234-1234-123412341234}" type="slidenum">
              <a:rPr lang="en"/>
              <a:pPr algn="ctr"/>
              <a:t>36</a:t>
            </a:fld>
            <a:endParaRPr dirty="0"/>
          </a:p>
        </p:txBody>
      </p:sp>
      <p:pic>
        <p:nvPicPr>
          <p:cNvPr id="4" name="Picture 3" descr="A blurry image of a conference&#10;&#10;Description automatically generated">
            <a:extLst>
              <a:ext uri="{FF2B5EF4-FFF2-40B4-BE49-F238E27FC236}">
                <a16:creationId xmlns:a16="http://schemas.microsoft.com/office/drawing/2014/main" id="{5AE41780-881A-ED22-D6BD-C422B734DFFF}"/>
              </a:ext>
            </a:extLst>
          </p:cNvPr>
          <p:cNvPicPr>
            <a:picLocks noChangeAspect="1"/>
          </p:cNvPicPr>
          <p:nvPr/>
        </p:nvPicPr>
        <p:blipFill>
          <a:blip r:embed="rId3"/>
          <a:stretch>
            <a:fillRect/>
          </a:stretch>
        </p:blipFill>
        <p:spPr>
          <a:xfrm>
            <a:off x="0" y="0"/>
            <a:ext cx="2631664" cy="1757869"/>
          </a:xfrm>
          <a:prstGeom prst="rect">
            <a:avLst/>
          </a:prstGeom>
        </p:spPr>
      </p:pic>
      <p:sp>
        <p:nvSpPr>
          <p:cNvPr id="6" name="Rectangle 2">
            <a:extLst>
              <a:ext uri="{FF2B5EF4-FFF2-40B4-BE49-F238E27FC236}">
                <a16:creationId xmlns:a16="http://schemas.microsoft.com/office/drawing/2014/main" id="{7DA2D32D-D741-85F1-B8FC-5596F0F52B1A}"/>
              </a:ext>
            </a:extLst>
          </p:cNvPr>
          <p:cNvSpPr>
            <a:spLocks noChangeArrowheads="1"/>
          </p:cNvSpPr>
          <p:nvPr/>
        </p:nvSpPr>
        <p:spPr bwMode="auto">
          <a:xfrm>
            <a:off x="641350" y="2425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a:extLst>
              <a:ext uri="{FF2B5EF4-FFF2-40B4-BE49-F238E27FC236}">
                <a16:creationId xmlns:a16="http://schemas.microsoft.com/office/drawing/2014/main" id="{47C9DA0C-E150-5304-ECC2-EC3237B0D54C}"/>
              </a:ext>
            </a:extLst>
          </p:cNvPr>
          <p:cNvSpPr>
            <a:spLocks noChangeArrowheads="1"/>
          </p:cNvSpPr>
          <p:nvPr/>
        </p:nvSpPr>
        <p:spPr bwMode="auto">
          <a:xfrm>
            <a:off x="839983" y="26667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TextBox 2">
            <a:extLst>
              <a:ext uri="{FF2B5EF4-FFF2-40B4-BE49-F238E27FC236}">
                <a16:creationId xmlns:a16="http://schemas.microsoft.com/office/drawing/2014/main" id="{CFAF13E3-C255-5223-FA87-4A7F982A30EB}"/>
              </a:ext>
            </a:extLst>
          </p:cNvPr>
          <p:cNvSpPr txBox="1"/>
          <p:nvPr/>
        </p:nvSpPr>
        <p:spPr>
          <a:xfrm>
            <a:off x="641350" y="1420106"/>
            <a:ext cx="11715169" cy="1815882"/>
          </a:xfrm>
          <a:prstGeom prst="rect">
            <a:avLst/>
          </a:prstGeom>
          <a:noFill/>
        </p:spPr>
        <p:txBody>
          <a:bodyPr wrap="square">
            <a:spAutoFit/>
          </a:bodyPr>
          <a:lstStyle/>
          <a:p>
            <a:pPr marL="61913" marR="0">
              <a:spcBef>
                <a:spcPts val="0"/>
              </a:spcBef>
              <a:spcAft>
                <a:spcPts val="0"/>
              </a:spcAft>
            </a:pPr>
            <a:endParaRPr lang="en-US" sz="3600" b="1" dirty="0">
              <a:effectLst/>
              <a:latin typeface="+mj-lt"/>
              <a:ea typeface="Times New Roman" panose="02020603050405020304" pitchFamily="18" charset="0"/>
            </a:endParaRPr>
          </a:p>
          <a:p>
            <a:pPr marL="61913" marR="0" algn="ctr">
              <a:spcBef>
                <a:spcPts val="0"/>
              </a:spcBef>
              <a:spcAft>
                <a:spcPts val="0"/>
              </a:spcAft>
            </a:pPr>
            <a:r>
              <a:rPr lang="en-US" sz="4000" b="1" dirty="0">
                <a:effectLst/>
                <a:latin typeface="+mj-lt"/>
                <a:ea typeface="Times New Roman" panose="02020603050405020304" pitchFamily="18" charset="0"/>
              </a:rPr>
              <a:t>Mayor Ken Welch, St. Petersburg, Florida</a:t>
            </a:r>
            <a:endParaRPr lang="en-US" sz="4000" dirty="0">
              <a:effectLst/>
              <a:latin typeface="+mj-lt"/>
              <a:ea typeface="Times New Roman" panose="02020603050405020304" pitchFamily="18" charset="0"/>
            </a:endParaRPr>
          </a:p>
          <a:p>
            <a:pPr marL="61913" marR="0">
              <a:spcBef>
                <a:spcPts val="0"/>
              </a:spcBef>
              <a:spcAft>
                <a:spcPts val="0"/>
              </a:spcAft>
            </a:pPr>
            <a:r>
              <a:rPr lang="en-US" sz="3600" b="1" dirty="0">
                <a:effectLst/>
                <a:latin typeface="+mj-lt"/>
                <a:ea typeface="Times New Roman" panose="02020603050405020304" pitchFamily="18" charset="0"/>
              </a:rPr>
              <a:t> </a:t>
            </a:r>
            <a:endParaRPr lang="en-US" sz="3600" dirty="0">
              <a:effectLst/>
              <a:latin typeface="+mj-lt"/>
              <a:ea typeface="Times New Roman" panose="02020603050405020304" pitchFamily="18" charset="0"/>
            </a:endParaRPr>
          </a:p>
        </p:txBody>
      </p:sp>
      <p:sp>
        <p:nvSpPr>
          <p:cNvPr id="7" name="Rectangle 4">
            <a:extLst>
              <a:ext uri="{FF2B5EF4-FFF2-40B4-BE49-F238E27FC236}">
                <a16:creationId xmlns:a16="http://schemas.microsoft.com/office/drawing/2014/main" id="{B9F0C4F9-DFA1-4EED-A68E-70D6A15C1656}"/>
              </a:ext>
            </a:extLst>
          </p:cNvPr>
          <p:cNvSpPr>
            <a:spLocks noChangeArrowheads="1"/>
          </p:cNvSpPr>
          <p:nvPr/>
        </p:nvSpPr>
        <p:spPr bwMode="auto">
          <a:xfrm>
            <a:off x="424936" y="2311399"/>
            <a:ext cx="1642914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2">
            <a:extLst>
              <a:ext uri="{FF2B5EF4-FFF2-40B4-BE49-F238E27FC236}">
                <a16:creationId xmlns:a16="http://schemas.microsoft.com/office/drawing/2014/main" id="{3402D009-6F0E-485F-E1C8-6A9BEE24C791}"/>
              </a:ext>
            </a:extLst>
          </p:cNvPr>
          <p:cNvSpPr>
            <a:spLocks noChangeArrowheads="1"/>
          </p:cNvSpPr>
          <p:nvPr/>
        </p:nvSpPr>
        <p:spPr bwMode="auto">
          <a:xfrm>
            <a:off x="-1010098" y="2285998"/>
            <a:ext cx="18351543" cy="58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9" name="Picture 8" descr="A person in a suit and tie&#10;&#10;Description automatically generated">
            <a:extLst>
              <a:ext uri="{FF2B5EF4-FFF2-40B4-BE49-F238E27FC236}">
                <a16:creationId xmlns:a16="http://schemas.microsoft.com/office/drawing/2014/main" id="{627FBB8A-C9B3-0BEC-C238-5E855F2878EC}"/>
              </a:ext>
            </a:extLst>
          </p:cNvPr>
          <p:cNvPicPr>
            <a:picLocks noChangeAspect="1"/>
          </p:cNvPicPr>
          <p:nvPr/>
        </p:nvPicPr>
        <p:blipFill>
          <a:blip r:embed="rId4"/>
          <a:stretch>
            <a:fillRect/>
          </a:stretch>
        </p:blipFill>
        <p:spPr>
          <a:xfrm>
            <a:off x="4514517" y="3372239"/>
            <a:ext cx="3162965" cy="3162965"/>
          </a:xfrm>
          <a:prstGeom prst="rect">
            <a:avLst/>
          </a:prstGeom>
        </p:spPr>
      </p:pic>
    </p:spTree>
    <p:extLst>
      <p:ext uri="{BB962C8B-B14F-4D97-AF65-F5344CB8AC3E}">
        <p14:creationId xmlns:p14="http://schemas.microsoft.com/office/powerpoint/2010/main" val="11016817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title"/>
          </p:nvPr>
        </p:nvSpPr>
        <p:spPr>
          <a:xfrm>
            <a:off x="1227864" y="50897"/>
            <a:ext cx="10972800" cy="1143200"/>
          </a:xfrm>
          <a:prstGeom prst="rect">
            <a:avLst/>
          </a:prstGeom>
        </p:spPr>
        <p:txBody>
          <a:bodyPr spcFirstLastPara="1" vert="horz" wrap="square" lIns="121900" tIns="121900" rIns="121900" bIns="121900" rtlCol="0" anchor="ctr" anchorCtr="0">
            <a:noAutofit/>
          </a:bodyPr>
          <a:lstStyle/>
          <a:p>
            <a:pPr algn="ctr"/>
            <a:br>
              <a:rPr lang="en" sz="3600" dirty="0"/>
            </a:br>
            <a:r>
              <a:rPr lang="en" b="1" dirty="0">
                <a:solidFill>
                  <a:schemeClr val="accent1">
                    <a:lumMod val="75000"/>
                  </a:schemeClr>
                </a:solidFill>
              </a:rPr>
              <a:t>Florida Civic Advance </a:t>
            </a:r>
            <a:br>
              <a:rPr lang="en" b="1" dirty="0">
                <a:solidFill>
                  <a:schemeClr val="accent1">
                    <a:lumMod val="75000"/>
                  </a:schemeClr>
                </a:solidFill>
              </a:rPr>
            </a:br>
            <a:r>
              <a:rPr lang="en-US" sz="2800" i="1" dirty="0">
                <a:solidFill>
                  <a:schemeClr val="accent1">
                    <a:lumMod val="75000"/>
                  </a:schemeClr>
                </a:solidFill>
              </a:rPr>
              <a:t>Advancing Civic Health in Florida’s Communities</a:t>
            </a:r>
            <a:br>
              <a:rPr lang="en-US" i="1" dirty="0">
                <a:solidFill>
                  <a:schemeClr val="accent1">
                    <a:lumMod val="75000"/>
                  </a:schemeClr>
                </a:solidFill>
              </a:rPr>
            </a:br>
            <a:endParaRPr b="1" dirty="0">
              <a:solidFill>
                <a:schemeClr val="accent1">
                  <a:lumMod val="75000"/>
                </a:schemeClr>
              </a:solidFill>
            </a:endParaRPr>
          </a:p>
        </p:txBody>
      </p:sp>
      <p:sp>
        <p:nvSpPr>
          <p:cNvPr id="136" name="Google Shape;136;p26"/>
          <p:cNvSpPr txBox="1">
            <a:spLocks noGrp="1"/>
          </p:cNvSpPr>
          <p:nvPr>
            <p:ph type="body" idx="1"/>
          </p:nvPr>
        </p:nvSpPr>
        <p:spPr>
          <a:xfrm>
            <a:off x="-368718" y="3303656"/>
            <a:ext cx="15863727" cy="10843186"/>
          </a:xfrm>
          <a:prstGeom prst="rect">
            <a:avLst/>
          </a:prstGeom>
        </p:spPr>
        <p:txBody>
          <a:bodyPr spcFirstLastPara="1" vert="horz" wrap="square" lIns="121900" tIns="121900" rIns="121900" bIns="121900" rtlCol="0" anchor="ctr" anchorCtr="0">
            <a:noAutofit/>
          </a:bodyPr>
          <a:lstStyle/>
          <a:p>
            <a:pPr marL="0" indent="0" algn="ctr">
              <a:buNone/>
            </a:pPr>
            <a:endParaRPr lang="en-US" sz="3600" b="1" dirty="0">
              <a:cs typeface="Calibri" panose="020F0502020204030204" pitchFamily="34" charset="0"/>
            </a:endParaRPr>
          </a:p>
          <a:p>
            <a:pPr marL="0" indent="0" algn="ctr">
              <a:buNone/>
            </a:pPr>
            <a:r>
              <a:rPr lang="en-US" sz="4000" b="1" dirty="0">
                <a:cs typeface="Calibri" panose="020F0502020204030204" pitchFamily="34" charset="0"/>
              </a:rPr>
              <a:t>   </a:t>
            </a:r>
            <a:endParaRPr lang="en-US" sz="4000" dirty="0">
              <a:cs typeface="Calibri" panose="020F0502020204030204" pitchFamily="34" charset="0"/>
            </a:endParaRPr>
          </a:p>
          <a:p>
            <a:pPr marL="0" indent="0" algn="ctr">
              <a:buNone/>
            </a:pPr>
            <a:r>
              <a:rPr lang="en-US" sz="4000" b="1" dirty="0">
                <a:cs typeface="Calibri" panose="020F0502020204030204" pitchFamily="34" charset="0"/>
              </a:rPr>
              <a:t>            </a:t>
            </a:r>
          </a:p>
          <a:p>
            <a:pPr marL="0" indent="0" algn="ctr">
              <a:buNone/>
            </a:pPr>
            <a:endParaRPr lang="en-US" sz="1400" b="1" dirty="0">
              <a:cs typeface="Calibri" panose="020F0502020204030204" pitchFamily="34" charset="0"/>
            </a:endParaRPr>
          </a:p>
          <a:p>
            <a:pPr marL="0" indent="0" algn="ctr">
              <a:buNone/>
            </a:pPr>
            <a:endParaRPr lang="en-US" sz="4000" b="1" dirty="0">
              <a:cs typeface="Calibri" panose="020F0502020204030204" pitchFamily="34" charset="0"/>
            </a:endParaRPr>
          </a:p>
          <a:p>
            <a:pPr marL="0" indent="0" algn="ctr">
              <a:buNone/>
            </a:pPr>
            <a:endParaRPr lang="en-US" sz="3200" b="1" i="1" dirty="0">
              <a:latin typeface="+mj-lt"/>
              <a:cs typeface="Calibri" panose="020F0502020204030204" pitchFamily="34" charset="0"/>
            </a:endParaRPr>
          </a:p>
        </p:txBody>
      </p:sp>
      <p:sp>
        <p:nvSpPr>
          <p:cNvPr id="138" name="Google Shape;138;p26"/>
          <p:cNvSpPr txBox="1">
            <a:spLocks noGrp="1"/>
          </p:cNvSpPr>
          <p:nvPr>
            <p:ph type="sldNum" idx="12"/>
          </p:nvPr>
        </p:nvSpPr>
        <p:spPr>
          <a:xfrm>
            <a:off x="5730200" y="6479803"/>
            <a:ext cx="731600" cy="378400"/>
          </a:xfrm>
          <a:prstGeom prst="rect">
            <a:avLst/>
          </a:prstGeom>
        </p:spPr>
        <p:txBody>
          <a:bodyPr spcFirstLastPara="1" vert="horz" wrap="square" lIns="121900" tIns="121900" rIns="121900" bIns="121900" rtlCol="0" anchor="t" anchorCtr="0">
            <a:noAutofit/>
          </a:bodyPr>
          <a:lstStyle/>
          <a:p>
            <a:pPr algn="ctr"/>
            <a:fld id="{00000000-1234-1234-1234-123412341234}" type="slidenum">
              <a:rPr lang="en"/>
              <a:pPr algn="ctr"/>
              <a:t>37</a:t>
            </a:fld>
            <a:endParaRPr dirty="0"/>
          </a:p>
        </p:txBody>
      </p:sp>
      <p:pic>
        <p:nvPicPr>
          <p:cNvPr id="4" name="Picture 3" descr="A blurry image of a conference&#10;&#10;Description automatically generated">
            <a:extLst>
              <a:ext uri="{FF2B5EF4-FFF2-40B4-BE49-F238E27FC236}">
                <a16:creationId xmlns:a16="http://schemas.microsoft.com/office/drawing/2014/main" id="{5AE41780-881A-ED22-D6BD-C422B734DFFF}"/>
              </a:ext>
            </a:extLst>
          </p:cNvPr>
          <p:cNvPicPr>
            <a:picLocks noChangeAspect="1"/>
          </p:cNvPicPr>
          <p:nvPr/>
        </p:nvPicPr>
        <p:blipFill>
          <a:blip r:embed="rId3"/>
          <a:stretch>
            <a:fillRect/>
          </a:stretch>
        </p:blipFill>
        <p:spPr>
          <a:xfrm>
            <a:off x="0" y="0"/>
            <a:ext cx="2631664" cy="1757869"/>
          </a:xfrm>
          <a:prstGeom prst="rect">
            <a:avLst/>
          </a:prstGeom>
        </p:spPr>
      </p:pic>
      <p:sp>
        <p:nvSpPr>
          <p:cNvPr id="6" name="Rectangle 2">
            <a:extLst>
              <a:ext uri="{FF2B5EF4-FFF2-40B4-BE49-F238E27FC236}">
                <a16:creationId xmlns:a16="http://schemas.microsoft.com/office/drawing/2014/main" id="{7DA2D32D-D741-85F1-B8FC-5596F0F52B1A}"/>
              </a:ext>
            </a:extLst>
          </p:cNvPr>
          <p:cNvSpPr>
            <a:spLocks noChangeArrowheads="1"/>
          </p:cNvSpPr>
          <p:nvPr/>
        </p:nvSpPr>
        <p:spPr bwMode="auto">
          <a:xfrm>
            <a:off x="641350" y="2425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2">
            <a:extLst>
              <a:ext uri="{FF2B5EF4-FFF2-40B4-BE49-F238E27FC236}">
                <a16:creationId xmlns:a16="http://schemas.microsoft.com/office/drawing/2014/main" id="{47C9DA0C-E150-5304-ECC2-EC3237B0D54C}"/>
              </a:ext>
            </a:extLst>
          </p:cNvPr>
          <p:cNvSpPr>
            <a:spLocks noChangeArrowheads="1"/>
          </p:cNvSpPr>
          <p:nvPr/>
        </p:nvSpPr>
        <p:spPr bwMode="auto">
          <a:xfrm>
            <a:off x="153987" y="1808766"/>
            <a:ext cx="12125692"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sz="3600" b="1" dirty="0"/>
              <a:t>Next Steps, Closing Thoughts, Thanks, and Summit Evaluations</a:t>
            </a:r>
          </a:p>
          <a:p>
            <a:endParaRPr lang="en-US" sz="3600" b="1" dirty="0"/>
          </a:p>
          <a:p>
            <a:endParaRPr lang="en-US" sz="3600" b="1" dirty="0"/>
          </a:p>
          <a:p>
            <a:r>
              <a:rPr lang="en-US" sz="3600" b="1" kern="0" dirty="0">
                <a:effectLst/>
                <a:latin typeface="+mj-lt"/>
                <a:ea typeface="Times New Roman" panose="02020603050405020304" pitchFamily="18" charset="0"/>
              </a:rPr>
              <a:t>FCA Civic Health Index Initiative 2024 Launch Announcement </a:t>
            </a:r>
          </a:p>
          <a:p>
            <a:pPr algn="ctr"/>
            <a:r>
              <a:rPr lang="en-US" sz="3600" b="1" kern="0" dirty="0">
                <a:latin typeface="+mj-lt"/>
              </a:rPr>
              <a:t>&amp; Florida Local Health Guide</a:t>
            </a:r>
            <a:endParaRPr lang="en-US" sz="3600" dirty="0">
              <a:latin typeface="+mj-lt"/>
            </a:endParaRPr>
          </a:p>
        </p:txBody>
      </p:sp>
      <p:sp>
        <p:nvSpPr>
          <p:cNvPr id="7" name="Rectangle 4">
            <a:extLst>
              <a:ext uri="{FF2B5EF4-FFF2-40B4-BE49-F238E27FC236}">
                <a16:creationId xmlns:a16="http://schemas.microsoft.com/office/drawing/2014/main" id="{B9F0C4F9-DFA1-4EED-A68E-70D6A15C1656}"/>
              </a:ext>
            </a:extLst>
          </p:cNvPr>
          <p:cNvSpPr>
            <a:spLocks noChangeArrowheads="1"/>
          </p:cNvSpPr>
          <p:nvPr/>
        </p:nvSpPr>
        <p:spPr bwMode="auto">
          <a:xfrm>
            <a:off x="424936" y="2311399"/>
            <a:ext cx="1642914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2">
            <a:extLst>
              <a:ext uri="{FF2B5EF4-FFF2-40B4-BE49-F238E27FC236}">
                <a16:creationId xmlns:a16="http://schemas.microsoft.com/office/drawing/2014/main" id="{3402D009-6F0E-485F-E1C8-6A9BEE24C791}"/>
              </a:ext>
            </a:extLst>
          </p:cNvPr>
          <p:cNvSpPr>
            <a:spLocks noChangeArrowheads="1"/>
          </p:cNvSpPr>
          <p:nvPr/>
        </p:nvSpPr>
        <p:spPr bwMode="auto">
          <a:xfrm>
            <a:off x="-1010098" y="2285998"/>
            <a:ext cx="18351543" cy="58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5" name="Picture 4">
            <a:extLst>
              <a:ext uri="{FF2B5EF4-FFF2-40B4-BE49-F238E27FC236}">
                <a16:creationId xmlns:a16="http://schemas.microsoft.com/office/drawing/2014/main" id="{6B462349-1368-10E1-CFD2-31D726D2B94D}"/>
              </a:ext>
            </a:extLst>
          </p:cNvPr>
          <p:cNvPicPr>
            <a:picLocks noChangeAspect="1"/>
          </p:cNvPicPr>
          <p:nvPr/>
        </p:nvPicPr>
        <p:blipFill>
          <a:blip r:embed="rId4"/>
          <a:stretch>
            <a:fillRect/>
          </a:stretch>
        </p:blipFill>
        <p:spPr>
          <a:xfrm>
            <a:off x="1679164" y="4860592"/>
            <a:ext cx="1905000" cy="1054100"/>
          </a:xfrm>
          <a:prstGeom prst="rect">
            <a:avLst/>
          </a:prstGeom>
        </p:spPr>
      </p:pic>
      <p:pic>
        <p:nvPicPr>
          <p:cNvPr id="10" name="Picture 9">
            <a:extLst>
              <a:ext uri="{FF2B5EF4-FFF2-40B4-BE49-F238E27FC236}">
                <a16:creationId xmlns:a16="http://schemas.microsoft.com/office/drawing/2014/main" id="{C2F6A3DA-AF24-94AD-1123-A572E079D5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08299" y="4696489"/>
            <a:ext cx="1504537" cy="1257886"/>
          </a:xfrm>
          <a:prstGeom prst="rect">
            <a:avLst/>
          </a:prstGeom>
        </p:spPr>
      </p:pic>
    </p:spTree>
    <p:extLst>
      <p:ext uri="{BB962C8B-B14F-4D97-AF65-F5344CB8AC3E}">
        <p14:creationId xmlns:p14="http://schemas.microsoft.com/office/powerpoint/2010/main" val="41155036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title"/>
          </p:nvPr>
        </p:nvSpPr>
        <p:spPr>
          <a:xfrm>
            <a:off x="1315832" y="2799"/>
            <a:ext cx="11408229" cy="1143200"/>
          </a:xfrm>
          <a:prstGeom prst="rect">
            <a:avLst/>
          </a:prstGeom>
        </p:spPr>
        <p:txBody>
          <a:bodyPr spcFirstLastPara="1" vert="horz" wrap="square" lIns="121900" tIns="121900" rIns="121900" bIns="121900" rtlCol="0" anchor="ctr" anchorCtr="0">
            <a:noAutofit/>
          </a:bodyPr>
          <a:lstStyle/>
          <a:p>
            <a:pPr marL="415925" marR="0" algn="ctr">
              <a:spcBef>
                <a:spcPts val="0"/>
              </a:spcBef>
              <a:spcAft>
                <a:spcPts val="0"/>
              </a:spcAft>
            </a:pPr>
            <a:br>
              <a:rPr lang="en-US" sz="3200" b="1" kern="0" dirty="0">
                <a:effectLst/>
                <a:ea typeface="Times New Roman" panose="02020603050405020304" pitchFamily="18" charset="0"/>
              </a:rPr>
            </a:br>
            <a:br>
              <a:rPr lang="en-US" sz="3200" b="1" kern="0" dirty="0">
                <a:effectLst/>
                <a:ea typeface="Times New Roman" panose="02020603050405020304" pitchFamily="18" charset="0"/>
              </a:rPr>
            </a:br>
            <a:br>
              <a:rPr lang="en-US" sz="3200" b="1" kern="0" dirty="0">
                <a:effectLst/>
                <a:ea typeface="Times New Roman" panose="02020603050405020304" pitchFamily="18" charset="0"/>
              </a:rPr>
            </a:br>
            <a:br>
              <a:rPr lang="en-US" sz="3200" b="1" kern="0" dirty="0">
                <a:effectLst/>
                <a:ea typeface="Times New Roman" panose="02020603050405020304" pitchFamily="18" charset="0"/>
              </a:rPr>
            </a:br>
            <a:r>
              <a:rPr lang="en-US" sz="3200" b="1" kern="0" dirty="0">
                <a:solidFill>
                  <a:schemeClr val="accent1"/>
                </a:solidFill>
                <a:effectLst/>
                <a:ea typeface="Times New Roman" panose="02020603050405020304" pitchFamily="18" charset="0"/>
              </a:rPr>
              <a:t>Town Hall- Civic Health and the Whole Community</a:t>
            </a:r>
            <a:br>
              <a:rPr lang="en-US" sz="3200" b="1" kern="0" dirty="0">
                <a:solidFill>
                  <a:schemeClr val="accent1"/>
                </a:solidFill>
                <a:effectLst/>
                <a:ea typeface="Times New Roman" panose="02020603050405020304" pitchFamily="18" charset="0"/>
              </a:rPr>
            </a:br>
            <a:r>
              <a:rPr lang="en-US" sz="3200" b="1" kern="0" dirty="0">
                <a:effectLst/>
                <a:ea typeface="Times New Roman" panose="02020603050405020304" pitchFamily="18" charset="0"/>
              </a:rPr>
              <a:t>       </a:t>
            </a:r>
            <a:br>
              <a:rPr lang="en-US" sz="3200" b="1" kern="0" dirty="0">
                <a:effectLst/>
                <a:ea typeface="Times New Roman" panose="02020603050405020304" pitchFamily="18" charset="0"/>
              </a:rPr>
            </a:br>
            <a:r>
              <a:rPr lang="en-US" sz="3200" b="1" kern="0" dirty="0">
                <a:solidFill>
                  <a:srgbClr val="000000"/>
                </a:solidFill>
                <a:effectLst/>
                <a:ea typeface="Times New Roman" panose="02020603050405020304" pitchFamily="18" charset="0"/>
              </a:rPr>
              <a:t>Civic Health and My Home Community</a:t>
            </a:r>
            <a:br>
              <a:rPr lang="en-US" sz="3200" b="1" kern="0" dirty="0">
                <a:solidFill>
                  <a:srgbClr val="000000"/>
                </a:solidFill>
                <a:effectLst/>
                <a:ea typeface="Times New Roman" panose="02020603050405020304" pitchFamily="18" charset="0"/>
              </a:rPr>
            </a:br>
            <a:r>
              <a:rPr lang="en-US" sz="3200" b="1" kern="0" dirty="0">
                <a:solidFill>
                  <a:srgbClr val="000000"/>
                </a:solidFill>
                <a:effectLst/>
                <a:ea typeface="Times New Roman" panose="02020603050405020304" pitchFamily="18" charset="0"/>
              </a:rPr>
              <a:t>What We’re Learning </a:t>
            </a:r>
            <a:r>
              <a:rPr lang="en-US" sz="3200" kern="0" dirty="0">
                <a:solidFill>
                  <a:srgbClr val="000000"/>
                </a:solidFill>
                <a:effectLst/>
                <a:ea typeface="Times New Roman" panose="02020603050405020304" pitchFamily="18" charset="0"/>
              </a:rPr>
              <a:t>&amp; Next Steps</a:t>
            </a:r>
            <a:r>
              <a:rPr lang="en-US" sz="3200" b="1" kern="0" dirty="0">
                <a:effectLst/>
                <a:ea typeface="Times New Roman" panose="02020603050405020304" pitchFamily="18" charset="0"/>
              </a:rPr>
              <a:t>- </a:t>
            </a:r>
            <a:r>
              <a:rPr lang="en-US" sz="3200" kern="0" dirty="0">
                <a:effectLst/>
                <a:ea typeface="Times New Roman" panose="02020603050405020304" pitchFamily="18" charset="0"/>
              </a:rPr>
              <a:t>World Café Hosts.</a:t>
            </a:r>
            <a:r>
              <a:rPr lang="en-US" sz="3200" kern="0" dirty="0">
                <a:effectLst/>
                <a:latin typeface="Calibri Light" panose="020F0302020204030204" pitchFamily="34" charset="0"/>
                <a:ea typeface="Times New Roman" panose="02020603050405020304" pitchFamily="18" charset="0"/>
              </a:rPr>
              <a:t> </a:t>
            </a:r>
            <a:endParaRPr lang="en-US" sz="3200" dirty="0">
              <a:effectLst/>
              <a:ea typeface="Times New Roman" panose="02020603050405020304" pitchFamily="18" charset="0"/>
            </a:endParaRPr>
          </a:p>
        </p:txBody>
      </p:sp>
      <p:sp>
        <p:nvSpPr>
          <p:cNvPr id="138" name="Google Shape;138;p26"/>
          <p:cNvSpPr txBox="1">
            <a:spLocks noGrp="1"/>
          </p:cNvSpPr>
          <p:nvPr>
            <p:ph type="sldNum" idx="12"/>
          </p:nvPr>
        </p:nvSpPr>
        <p:spPr>
          <a:xfrm>
            <a:off x="5730200" y="6479803"/>
            <a:ext cx="731600" cy="378400"/>
          </a:xfrm>
          <a:prstGeom prst="rect">
            <a:avLst/>
          </a:prstGeom>
        </p:spPr>
        <p:txBody>
          <a:bodyPr spcFirstLastPara="1" vert="horz" wrap="square" lIns="121900" tIns="121900" rIns="121900" bIns="121900" rtlCol="0" anchor="t" anchorCtr="0">
            <a:noAutofit/>
          </a:bodyPr>
          <a:lstStyle/>
          <a:p>
            <a:pPr algn="ctr"/>
            <a:fld id="{00000000-1234-1234-1234-123412341234}" type="slidenum">
              <a:rPr lang="en"/>
              <a:pPr algn="ctr"/>
              <a:t>38</a:t>
            </a:fld>
            <a:endParaRPr dirty="0"/>
          </a:p>
        </p:txBody>
      </p:sp>
      <p:sp>
        <p:nvSpPr>
          <p:cNvPr id="12" name="TextBox 11">
            <a:extLst>
              <a:ext uri="{FF2B5EF4-FFF2-40B4-BE49-F238E27FC236}">
                <a16:creationId xmlns:a16="http://schemas.microsoft.com/office/drawing/2014/main" id="{3D780D62-099D-EE2E-23D1-86A2FEADC4E9}"/>
              </a:ext>
            </a:extLst>
          </p:cNvPr>
          <p:cNvSpPr txBox="1"/>
          <p:nvPr/>
        </p:nvSpPr>
        <p:spPr>
          <a:xfrm>
            <a:off x="7817669" y="4696121"/>
            <a:ext cx="2577539" cy="1569660"/>
          </a:xfrm>
          <a:prstGeom prst="rect">
            <a:avLst/>
          </a:prstGeom>
          <a:noFill/>
        </p:spPr>
        <p:txBody>
          <a:bodyPr wrap="square" rtlCol="0">
            <a:spAutoFit/>
          </a:bodyPr>
          <a:lstStyle/>
          <a:p>
            <a:r>
              <a:rPr lang="en-US" sz="2400" b="1" dirty="0">
                <a:solidFill>
                  <a:schemeClr val="tx2"/>
                </a:solidFill>
                <a:latin typeface="+mj-lt"/>
              </a:rPr>
              <a:t>Danae </a:t>
            </a:r>
            <a:r>
              <a:rPr lang="en-US" sz="2400" b="1" dirty="0" err="1">
                <a:solidFill>
                  <a:schemeClr val="tx2"/>
                </a:solidFill>
                <a:latin typeface="+mj-lt"/>
              </a:rPr>
              <a:t>Aicher</a:t>
            </a:r>
            <a:r>
              <a:rPr lang="en-US" sz="2400" b="1" dirty="0">
                <a:solidFill>
                  <a:schemeClr val="tx2"/>
                </a:solidFill>
                <a:latin typeface="+mj-lt"/>
              </a:rPr>
              <a:t>, World Café Co-host, </a:t>
            </a:r>
          </a:p>
          <a:p>
            <a:r>
              <a:rPr lang="en-US" sz="2400" b="0" i="0" u="none" strike="noStrike" dirty="0">
                <a:effectLst/>
                <a:latin typeface="-apple-system"/>
              </a:rPr>
              <a:t>Oviedo, Florida</a:t>
            </a:r>
            <a:endParaRPr lang="en-US" sz="2400" b="0" i="0" u="none" strike="noStrike" dirty="0">
              <a:effectLst/>
              <a:latin typeface="+mj-lt"/>
            </a:endParaRPr>
          </a:p>
        </p:txBody>
      </p:sp>
      <p:sp>
        <p:nvSpPr>
          <p:cNvPr id="15" name="TextBox 14">
            <a:extLst>
              <a:ext uri="{FF2B5EF4-FFF2-40B4-BE49-F238E27FC236}">
                <a16:creationId xmlns:a16="http://schemas.microsoft.com/office/drawing/2014/main" id="{F311C16F-EA01-D007-403A-97B21235DC1E}"/>
              </a:ext>
            </a:extLst>
          </p:cNvPr>
          <p:cNvSpPr txBox="1"/>
          <p:nvPr/>
        </p:nvSpPr>
        <p:spPr>
          <a:xfrm>
            <a:off x="1649100" y="4696121"/>
            <a:ext cx="2412537" cy="2215991"/>
          </a:xfrm>
          <a:prstGeom prst="rect">
            <a:avLst/>
          </a:prstGeom>
          <a:noFill/>
        </p:spPr>
        <p:txBody>
          <a:bodyPr wrap="square" rtlCol="0">
            <a:spAutoFit/>
          </a:bodyPr>
          <a:lstStyle/>
          <a:p>
            <a:pPr marL="57150" marR="0">
              <a:spcBef>
                <a:spcPts val="0"/>
              </a:spcBef>
              <a:spcAft>
                <a:spcPts val="0"/>
              </a:spcAft>
            </a:pPr>
            <a:r>
              <a:rPr lang="en-US" sz="2400" dirty="0">
                <a:solidFill>
                  <a:schemeClr val="tx2"/>
                </a:solidFill>
                <a:effectLst/>
                <a:latin typeface="Calibri" panose="020F0502020204030204" pitchFamily="34" charset="0"/>
                <a:ea typeface="Times New Roman" panose="02020603050405020304" pitchFamily="18" charset="0"/>
              </a:rPr>
              <a:t>Ashley Cooper, World Café Co-host, Ashville, North Carolina</a:t>
            </a:r>
          </a:p>
          <a:p>
            <a:pPr marL="57150" marR="0">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a:p>
            <a:endParaRPr lang="en-US" b="0" i="0" u="none" strike="noStrike" dirty="0">
              <a:solidFill>
                <a:srgbClr val="000000"/>
              </a:solidFill>
              <a:effectLst/>
              <a:latin typeface="+mj-lt"/>
            </a:endParaRPr>
          </a:p>
        </p:txBody>
      </p:sp>
      <p:pic>
        <p:nvPicPr>
          <p:cNvPr id="8" name="Picture 7" descr="A person smiling at the camera&#10;&#10;Description automatically generated">
            <a:extLst>
              <a:ext uri="{FF2B5EF4-FFF2-40B4-BE49-F238E27FC236}">
                <a16:creationId xmlns:a16="http://schemas.microsoft.com/office/drawing/2014/main" id="{BEEF7A68-E339-5426-4C26-1460FA974D73}"/>
              </a:ext>
            </a:extLst>
          </p:cNvPr>
          <p:cNvPicPr>
            <a:picLocks noChangeAspect="1"/>
          </p:cNvPicPr>
          <p:nvPr/>
        </p:nvPicPr>
        <p:blipFill>
          <a:blip r:embed="rId3"/>
          <a:stretch>
            <a:fillRect/>
          </a:stretch>
        </p:blipFill>
        <p:spPr>
          <a:xfrm>
            <a:off x="8018289" y="2388992"/>
            <a:ext cx="2082642" cy="2279905"/>
          </a:xfrm>
          <a:prstGeom prst="rect">
            <a:avLst/>
          </a:prstGeom>
        </p:spPr>
      </p:pic>
      <p:pic>
        <p:nvPicPr>
          <p:cNvPr id="10" name="Picture 9" descr="A person smiling at the camera&#10;&#10;Description automatically generated">
            <a:extLst>
              <a:ext uri="{FF2B5EF4-FFF2-40B4-BE49-F238E27FC236}">
                <a16:creationId xmlns:a16="http://schemas.microsoft.com/office/drawing/2014/main" id="{721F5F53-4901-340E-5DA5-4195DD86DABF}"/>
              </a:ext>
            </a:extLst>
          </p:cNvPr>
          <p:cNvPicPr>
            <a:picLocks noChangeAspect="1"/>
          </p:cNvPicPr>
          <p:nvPr/>
        </p:nvPicPr>
        <p:blipFill>
          <a:blip r:embed="rId4"/>
          <a:stretch>
            <a:fillRect/>
          </a:stretch>
        </p:blipFill>
        <p:spPr>
          <a:xfrm>
            <a:off x="1796792" y="2460262"/>
            <a:ext cx="1863216" cy="2235859"/>
          </a:xfrm>
          <a:prstGeom prst="rect">
            <a:avLst/>
          </a:prstGeom>
        </p:spPr>
      </p:pic>
      <p:pic>
        <p:nvPicPr>
          <p:cNvPr id="5" name="Picture 4">
            <a:extLst>
              <a:ext uri="{FF2B5EF4-FFF2-40B4-BE49-F238E27FC236}">
                <a16:creationId xmlns:a16="http://schemas.microsoft.com/office/drawing/2014/main" id="{3343AFEB-2721-3F9F-798D-F134A0B9F1AD}"/>
              </a:ext>
            </a:extLst>
          </p:cNvPr>
          <p:cNvPicPr>
            <a:picLocks noChangeAspect="1"/>
          </p:cNvPicPr>
          <p:nvPr/>
        </p:nvPicPr>
        <p:blipFill>
          <a:blip r:embed="rId5"/>
          <a:stretch>
            <a:fillRect/>
          </a:stretch>
        </p:blipFill>
        <p:spPr>
          <a:xfrm>
            <a:off x="4173712" y="3237656"/>
            <a:ext cx="3360042" cy="3242147"/>
          </a:xfrm>
          <a:prstGeom prst="rect">
            <a:avLst/>
          </a:prstGeom>
        </p:spPr>
      </p:pic>
      <p:pic>
        <p:nvPicPr>
          <p:cNvPr id="6" name="Picture 5" descr="A blurry image of a conference&#10;&#10;Description automatically generated">
            <a:extLst>
              <a:ext uri="{FF2B5EF4-FFF2-40B4-BE49-F238E27FC236}">
                <a16:creationId xmlns:a16="http://schemas.microsoft.com/office/drawing/2014/main" id="{5C739A5F-5017-A3D8-12BE-6C6550A67DD8}"/>
              </a:ext>
            </a:extLst>
          </p:cNvPr>
          <p:cNvPicPr>
            <a:picLocks noChangeAspect="1"/>
          </p:cNvPicPr>
          <p:nvPr/>
        </p:nvPicPr>
        <p:blipFill>
          <a:blip r:embed="rId6"/>
          <a:stretch>
            <a:fillRect/>
          </a:stretch>
        </p:blipFill>
        <p:spPr>
          <a:xfrm>
            <a:off x="0" y="-101862"/>
            <a:ext cx="2631664" cy="1757869"/>
          </a:xfrm>
          <a:prstGeom prst="rect">
            <a:avLst/>
          </a:prstGeom>
        </p:spPr>
      </p:pic>
    </p:spTree>
    <p:extLst>
      <p:ext uri="{BB962C8B-B14F-4D97-AF65-F5344CB8AC3E}">
        <p14:creationId xmlns:p14="http://schemas.microsoft.com/office/powerpoint/2010/main" val="1997418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title"/>
          </p:nvPr>
        </p:nvSpPr>
        <p:spPr>
          <a:xfrm>
            <a:off x="609600" y="114555"/>
            <a:ext cx="10972800" cy="1143200"/>
          </a:xfrm>
          <a:prstGeom prst="rect">
            <a:avLst/>
          </a:prstGeom>
        </p:spPr>
        <p:txBody>
          <a:bodyPr spcFirstLastPara="1" vert="horz" wrap="square" lIns="121900" tIns="121900" rIns="121900" bIns="121900" rtlCol="0" anchor="ctr" anchorCtr="0">
            <a:noAutofit/>
          </a:bodyPr>
          <a:lstStyle/>
          <a:p>
            <a:pPr algn="ctr"/>
            <a:br>
              <a:rPr lang="en" sz="3600" dirty="0"/>
            </a:br>
            <a:r>
              <a:rPr lang="en" b="1" dirty="0">
                <a:solidFill>
                  <a:schemeClr val="accent1">
                    <a:lumMod val="75000"/>
                  </a:schemeClr>
                </a:solidFill>
              </a:rPr>
              <a:t>Florida Civic Advance </a:t>
            </a:r>
            <a:br>
              <a:rPr lang="en" b="1" dirty="0">
                <a:solidFill>
                  <a:schemeClr val="accent1">
                    <a:lumMod val="75000"/>
                  </a:schemeClr>
                </a:solidFill>
              </a:rPr>
            </a:br>
            <a:r>
              <a:rPr lang="en-US" sz="2800" i="1" dirty="0">
                <a:solidFill>
                  <a:schemeClr val="accent1">
                    <a:lumMod val="75000"/>
                  </a:schemeClr>
                </a:solidFill>
              </a:rPr>
              <a:t>Advancing </a:t>
            </a:r>
            <a:r>
              <a:rPr lang="en-US" sz="2800" i="1">
                <a:solidFill>
                  <a:schemeClr val="accent1">
                    <a:lumMod val="75000"/>
                  </a:schemeClr>
                </a:solidFill>
              </a:rPr>
              <a:t>Civic Health </a:t>
            </a:r>
            <a:r>
              <a:rPr lang="en-US" sz="2800" i="1" dirty="0">
                <a:solidFill>
                  <a:schemeClr val="accent1">
                    <a:lumMod val="75000"/>
                  </a:schemeClr>
                </a:solidFill>
              </a:rPr>
              <a:t>in Florida’s Communities</a:t>
            </a:r>
            <a:br>
              <a:rPr lang="en-US" i="1" dirty="0">
                <a:solidFill>
                  <a:schemeClr val="accent1">
                    <a:lumMod val="75000"/>
                  </a:schemeClr>
                </a:solidFill>
              </a:rPr>
            </a:br>
            <a:endParaRPr b="1" dirty="0">
              <a:solidFill>
                <a:schemeClr val="accent1">
                  <a:lumMod val="75000"/>
                </a:schemeClr>
              </a:solidFill>
            </a:endParaRPr>
          </a:p>
        </p:txBody>
      </p:sp>
      <p:sp>
        <p:nvSpPr>
          <p:cNvPr id="138" name="Google Shape;138;p26"/>
          <p:cNvSpPr txBox="1">
            <a:spLocks noGrp="1"/>
          </p:cNvSpPr>
          <p:nvPr>
            <p:ph type="sldNum" idx="12"/>
          </p:nvPr>
        </p:nvSpPr>
        <p:spPr>
          <a:xfrm>
            <a:off x="5730200" y="6479803"/>
            <a:ext cx="731600" cy="378400"/>
          </a:xfrm>
          <a:prstGeom prst="rect">
            <a:avLst/>
          </a:prstGeom>
        </p:spPr>
        <p:txBody>
          <a:bodyPr spcFirstLastPara="1" vert="horz" wrap="square" lIns="121900" tIns="121900" rIns="121900" bIns="121900" rtlCol="0" anchor="t" anchorCtr="0">
            <a:noAutofit/>
          </a:bodyPr>
          <a:lstStyle/>
          <a:p>
            <a:pPr algn="ctr"/>
            <a:fld id="{00000000-1234-1234-1234-123412341234}" type="slidenum">
              <a:rPr lang="en"/>
              <a:pPr algn="ctr"/>
              <a:t>39</a:t>
            </a:fld>
            <a:endParaRPr dirty="0"/>
          </a:p>
        </p:txBody>
      </p:sp>
      <p:pic>
        <p:nvPicPr>
          <p:cNvPr id="10" name="Picture 9">
            <a:extLst>
              <a:ext uri="{FF2B5EF4-FFF2-40B4-BE49-F238E27FC236}">
                <a16:creationId xmlns:a16="http://schemas.microsoft.com/office/drawing/2014/main" id="{0A25AC44-6580-5E5D-CC6F-9F8D137C06E5}"/>
              </a:ext>
            </a:extLst>
          </p:cNvPr>
          <p:cNvPicPr>
            <a:picLocks noChangeAspect="1"/>
          </p:cNvPicPr>
          <p:nvPr/>
        </p:nvPicPr>
        <p:blipFill>
          <a:blip r:embed="rId3"/>
          <a:stretch>
            <a:fillRect/>
          </a:stretch>
        </p:blipFill>
        <p:spPr>
          <a:xfrm>
            <a:off x="-724821" y="1270034"/>
            <a:ext cx="3543154" cy="3936676"/>
          </a:xfrm>
          <a:prstGeom prst="rect">
            <a:avLst/>
          </a:prstGeom>
        </p:spPr>
      </p:pic>
      <p:sp>
        <p:nvSpPr>
          <p:cNvPr id="4" name="Text Placeholder 3">
            <a:extLst>
              <a:ext uri="{FF2B5EF4-FFF2-40B4-BE49-F238E27FC236}">
                <a16:creationId xmlns:a16="http://schemas.microsoft.com/office/drawing/2014/main" id="{7DDF3F88-8797-182B-35CA-ED6C753669C3}"/>
              </a:ext>
            </a:extLst>
          </p:cNvPr>
          <p:cNvSpPr>
            <a:spLocks noGrp="1"/>
          </p:cNvSpPr>
          <p:nvPr>
            <p:ph type="body" idx="1"/>
          </p:nvPr>
        </p:nvSpPr>
        <p:spPr>
          <a:xfrm>
            <a:off x="2147488" y="1663569"/>
            <a:ext cx="9434911" cy="4967600"/>
          </a:xfrm>
        </p:spPr>
        <p:txBody>
          <a:bodyPr/>
          <a:lstStyle/>
          <a:p>
            <a:pPr marL="101598" indent="0">
              <a:buNone/>
            </a:pPr>
            <a:r>
              <a:rPr lang="en-US" sz="3000" b="1" dirty="0"/>
              <a:t>Join us in advancing civic health in Florida’s communities!</a:t>
            </a:r>
          </a:p>
          <a:p>
            <a:pPr marL="101598" indent="0" algn="ctr">
              <a:buNone/>
            </a:pPr>
            <a:endParaRPr lang="en-US" sz="1000" b="1" dirty="0">
              <a:solidFill>
                <a:schemeClr val="accent1">
                  <a:lumMod val="75000"/>
                </a:schemeClr>
              </a:solidFill>
              <a:latin typeface="+mj-lt"/>
            </a:endParaRPr>
          </a:p>
          <a:p>
            <a:pPr marL="101598" indent="0" algn="ctr">
              <a:buNone/>
            </a:pPr>
            <a:r>
              <a:rPr lang="en-US" sz="3600" b="1" dirty="0">
                <a:solidFill>
                  <a:schemeClr val="accent1">
                    <a:lumMod val="75000"/>
                  </a:schemeClr>
                </a:solidFill>
                <a:latin typeface="+mj-lt"/>
              </a:rPr>
              <a:t>Florida Civic Advance Membership</a:t>
            </a:r>
          </a:p>
          <a:p>
            <a:pPr marL="101598" indent="0">
              <a:buNone/>
            </a:pPr>
            <a:r>
              <a:rPr lang="en-US" sz="3200" dirty="0">
                <a:solidFill>
                  <a:schemeClr val="accent1">
                    <a:lumMod val="75000"/>
                  </a:schemeClr>
                </a:solidFill>
                <a:latin typeface="+mj-lt"/>
              </a:rPr>
              <a:t>We welcome organizations and individuals to join as FCA members to build together a new nonprofit membership network dedicated to increasing civic practices and advancing civic health in Florida’s communities</a:t>
            </a:r>
          </a:p>
          <a:p>
            <a:endParaRPr lang="en-US" sz="1200" dirty="0"/>
          </a:p>
          <a:p>
            <a:pPr marL="101598" indent="0" algn="ctr">
              <a:buNone/>
            </a:pPr>
            <a:r>
              <a:rPr lang="en-US" sz="3600" dirty="0">
                <a:hlinkClick r:id="rId4"/>
              </a:rPr>
              <a:t>https://floridacivicadvance.com/membership/</a:t>
            </a:r>
            <a:endParaRPr lang="en-US" sz="3600" dirty="0"/>
          </a:p>
          <a:p>
            <a:pPr marL="101598" indent="0" algn="ctr">
              <a:buNone/>
            </a:pPr>
            <a:endParaRPr lang="en-US" dirty="0"/>
          </a:p>
          <a:p>
            <a:pPr marL="101598" indent="0">
              <a:buNone/>
            </a:pPr>
            <a:endParaRPr lang="en-US" dirty="0"/>
          </a:p>
        </p:txBody>
      </p:sp>
    </p:spTree>
    <p:extLst>
      <p:ext uri="{BB962C8B-B14F-4D97-AF65-F5344CB8AC3E}">
        <p14:creationId xmlns:p14="http://schemas.microsoft.com/office/powerpoint/2010/main" val="1987638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title"/>
          </p:nvPr>
        </p:nvSpPr>
        <p:spPr>
          <a:xfrm>
            <a:off x="783771" y="3259836"/>
            <a:ext cx="11408229" cy="1143200"/>
          </a:xfrm>
          <a:prstGeom prst="rect">
            <a:avLst/>
          </a:prstGeom>
        </p:spPr>
        <p:txBody>
          <a:bodyPr spcFirstLastPara="1" vert="horz" wrap="square" lIns="121900" tIns="121900" rIns="121900" bIns="121900" rtlCol="0" anchor="ctr" anchorCtr="0">
            <a:noAutofit/>
          </a:bodyPr>
          <a:lstStyle/>
          <a:p>
            <a:br>
              <a:rPr lang="en" sz="3600" dirty="0"/>
            </a:br>
            <a:r>
              <a:rPr lang="en-US" sz="1800" i="1" dirty="0">
                <a:solidFill>
                  <a:schemeClr val="accent1">
                    <a:lumMod val="75000"/>
                  </a:schemeClr>
                </a:solidFill>
              </a:rPr>
              <a:t>        </a:t>
            </a:r>
            <a:r>
              <a:rPr lang="en-US" i="1" dirty="0">
                <a:solidFill>
                  <a:schemeClr val="accent1">
                    <a:lumMod val="75000"/>
                  </a:schemeClr>
                </a:solidFill>
              </a:rPr>
              <a:t>    </a:t>
            </a:r>
            <a:br>
              <a:rPr lang="en-US" sz="3600" b="1" i="0" u="none" strike="noStrike" dirty="0">
                <a:solidFill>
                  <a:schemeClr val="accent1">
                    <a:lumMod val="75000"/>
                  </a:schemeClr>
                </a:solidFill>
                <a:effectLst/>
                <a:latin typeface="+mj-lt"/>
              </a:rPr>
            </a:br>
            <a:r>
              <a:rPr lang="en-US" sz="3600" b="1" i="0" u="none" strike="noStrike" dirty="0">
                <a:solidFill>
                  <a:schemeClr val="accent1">
                    <a:lumMod val="75000"/>
                  </a:schemeClr>
                </a:solidFill>
                <a:effectLst/>
                <a:latin typeface="+mj-lt"/>
              </a:rPr>
              <a:t>Welcome and Introductions</a:t>
            </a:r>
            <a:br>
              <a:rPr lang="en-US" sz="3600" b="1" i="0" u="none" strike="noStrike" dirty="0">
                <a:solidFill>
                  <a:schemeClr val="accent1">
                    <a:lumMod val="75000"/>
                  </a:schemeClr>
                </a:solidFill>
                <a:effectLst/>
                <a:latin typeface="+mj-lt"/>
              </a:rPr>
            </a:br>
            <a:br>
              <a:rPr lang="en-US" sz="3600" b="1" i="0" u="none" strike="noStrike" dirty="0">
                <a:solidFill>
                  <a:schemeClr val="accent1">
                    <a:lumMod val="75000"/>
                  </a:schemeClr>
                </a:solidFill>
                <a:effectLst/>
                <a:latin typeface="+mj-lt"/>
              </a:rPr>
            </a:br>
            <a:r>
              <a:rPr lang="en-US" sz="3200" dirty="0">
                <a:solidFill>
                  <a:srgbClr val="000000"/>
                </a:solidFill>
                <a:effectLst/>
                <a:ea typeface="Times New Roman" panose="02020603050405020304" pitchFamily="18" charset="0"/>
              </a:rPr>
              <a:t>Welcome on behalf of Florida Civic Advance</a:t>
            </a:r>
            <a:br>
              <a:rPr lang="en-US" sz="3200" dirty="0">
                <a:solidFill>
                  <a:srgbClr val="000000"/>
                </a:solidFill>
                <a:effectLst/>
                <a:ea typeface="Times New Roman" panose="02020603050405020304" pitchFamily="18" charset="0"/>
              </a:rPr>
            </a:br>
            <a:br>
              <a:rPr lang="en-US" sz="3200" dirty="0">
                <a:solidFill>
                  <a:srgbClr val="000000"/>
                </a:solidFill>
                <a:effectLst/>
                <a:ea typeface="Times New Roman" panose="02020603050405020304" pitchFamily="18" charset="0"/>
              </a:rPr>
            </a:br>
            <a:r>
              <a:rPr lang="en-US" sz="3200" kern="0" dirty="0">
                <a:solidFill>
                  <a:srgbClr val="000000"/>
                </a:solidFill>
                <a:effectLst/>
                <a:ea typeface="Times New Roman" panose="02020603050405020304" pitchFamily="18" charset="0"/>
              </a:rPr>
              <a:t>The Florida Civic Advance’s mission is to advance the civic health in Florida communities</a:t>
            </a:r>
            <a:br>
              <a:rPr lang="en-US" sz="3200" kern="0" dirty="0">
                <a:solidFill>
                  <a:srgbClr val="000000"/>
                </a:solidFill>
                <a:effectLst/>
                <a:ea typeface="Times New Roman" panose="02020603050405020304" pitchFamily="18" charset="0"/>
              </a:rPr>
            </a:br>
            <a:br>
              <a:rPr lang="en-US" sz="3200" kern="0" dirty="0">
                <a:solidFill>
                  <a:srgbClr val="000000"/>
                </a:solidFill>
                <a:effectLst/>
                <a:ea typeface="Times New Roman" panose="02020603050405020304" pitchFamily="18" charset="0"/>
              </a:rPr>
            </a:br>
            <a:r>
              <a:rPr lang="en-US" sz="3200" kern="0" dirty="0">
                <a:solidFill>
                  <a:srgbClr val="000000"/>
                </a:solidFill>
                <a:effectLst/>
                <a:ea typeface="Times New Roman" panose="02020603050405020304" pitchFamily="18" charset="0"/>
              </a:rPr>
              <a:t>We are a nonpartisan Florida nonprofi</a:t>
            </a:r>
            <a:r>
              <a:rPr lang="en-US" sz="3200" kern="0" dirty="0">
                <a:solidFill>
                  <a:srgbClr val="000000"/>
                </a:solidFill>
                <a:ea typeface="Times New Roman" panose="02020603050405020304" pitchFamily="18" charset="0"/>
              </a:rPr>
              <a:t>t membership organization </a:t>
            </a:r>
            <a:br>
              <a:rPr lang="en-US" sz="3200" kern="0" dirty="0">
                <a:solidFill>
                  <a:srgbClr val="000000"/>
                </a:solidFill>
                <a:ea typeface="Times New Roman" panose="02020603050405020304" pitchFamily="18" charset="0"/>
              </a:rPr>
            </a:br>
            <a:br>
              <a:rPr lang="en-US" sz="3200" kern="0" dirty="0">
                <a:solidFill>
                  <a:srgbClr val="000000"/>
                </a:solidFill>
                <a:ea typeface="Times New Roman" panose="02020603050405020304" pitchFamily="18" charset="0"/>
              </a:rPr>
            </a:br>
            <a:r>
              <a:rPr lang="en-US" sz="3200" dirty="0">
                <a:solidFill>
                  <a:srgbClr val="000000"/>
                </a:solidFill>
                <a:effectLst/>
                <a:ea typeface="Times New Roman" panose="02020603050405020304" pitchFamily="18" charset="0"/>
              </a:rPr>
              <a:t>We are having this important conversation about civic health in Florida’s communities the midst of crisis and polarization</a:t>
            </a:r>
            <a:br>
              <a:rPr lang="en-US" sz="3200" dirty="0">
                <a:solidFill>
                  <a:srgbClr val="000000"/>
                </a:solidFill>
                <a:effectLst/>
                <a:ea typeface="Times New Roman" panose="02020603050405020304" pitchFamily="18" charset="0"/>
              </a:rPr>
            </a:br>
            <a:br>
              <a:rPr lang="en-US" sz="3200" dirty="0">
                <a:solidFill>
                  <a:srgbClr val="000000"/>
                </a:solidFill>
                <a:effectLst/>
                <a:ea typeface="Times New Roman" panose="02020603050405020304" pitchFamily="18" charset="0"/>
              </a:rPr>
            </a:br>
            <a:r>
              <a:rPr lang="en-US" sz="3200" dirty="0">
                <a:solidFill>
                  <a:srgbClr val="000000"/>
                </a:solidFill>
                <a:effectLst/>
                <a:ea typeface="Times New Roman" panose="02020603050405020304" pitchFamily="18" charset="0"/>
              </a:rPr>
              <a:t>Together </a:t>
            </a:r>
            <a:r>
              <a:rPr lang="en-US" sz="3200" dirty="0">
                <a:solidFill>
                  <a:srgbClr val="000000"/>
                </a:solidFill>
                <a:ea typeface="Times New Roman" panose="02020603050405020304" pitchFamily="18" charset="0"/>
              </a:rPr>
              <a:t>we </a:t>
            </a:r>
            <a:r>
              <a:rPr lang="en-US" sz="3200" dirty="0">
                <a:solidFill>
                  <a:srgbClr val="000000"/>
                </a:solidFill>
                <a:effectLst/>
                <a:ea typeface="Times New Roman" panose="02020603050405020304" pitchFamily="18" charset="0"/>
              </a:rPr>
              <a:t>will explore and identify civic strategies and tools you can take home to advance the civic health of your community</a:t>
            </a:r>
            <a:br>
              <a:rPr lang="en-US" sz="3200" dirty="0">
                <a:effectLst/>
                <a:ea typeface="Times New Roman" panose="02020603050405020304" pitchFamily="18" charset="0"/>
              </a:rPr>
            </a:br>
            <a:br>
              <a:rPr lang="en-US" sz="3200" dirty="0">
                <a:solidFill>
                  <a:srgbClr val="000000"/>
                </a:solidFill>
                <a:effectLst/>
                <a:ea typeface="Times New Roman" panose="02020603050405020304" pitchFamily="18" charset="0"/>
              </a:rPr>
            </a:br>
            <a:r>
              <a:rPr lang="en-US" sz="3200" kern="0" dirty="0">
                <a:solidFill>
                  <a:srgbClr val="000000"/>
                </a:solidFill>
                <a:ea typeface="Times New Roman" panose="02020603050405020304" pitchFamily="18" charset="0"/>
              </a:rPr>
              <a:t>.</a:t>
            </a:r>
            <a:br>
              <a:rPr lang="en-US" sz="3200" dirty="0">
                <a:effectLst/>
                <a:ea typeface="Times New Roman" panose="02020603050405020304" pitchFamily="18" charset="0"/>
              </a:rPr>
            </a:br>
            <a:br>
              <a:rPr lang="en-US" sz="3200" dirty="0">
                <a:solidFill>
                  <a:schemeClr val="accent1">
                    <a:lumMod val="75000"/>
                  </a:schemeClr>
                </a:solidFill>
              </a:rPr>
            </a:br>
            <a:endParaRPr sz="3200" b="1" dirty="0">
              <a:solidFill>
                <a:schemeClr val="accent1">
                  <a:lumMod val="75000"/>
                </a:schemeClr>
              </a:solidFill>
            </a:endParaRPr>
          </a:p>
        </p:txBody>
      </p:sp>
      <p:sp>
        <p:nvSpPr>
          <p:cNvPr id="138" name="Google Shape;138;p26"/>
          <p:cNvSpPr txBox="1">
            <a:spLocks noGrp="1"/>
          </p:cNvSpPr>
          <p:nvPr>
            <p:ph type="sldNum" idx="12"/>
          </p:nvPr>
        </p:nvSpPr>
        <p:spPr>
          <a:xfrm>
            <a:off x="5730200" y="6479803"/>
            <a:ext cx="731600" cy="378400"/>
          </a:xfrm>
          <a:prstGeom prst="rect">
            <a:avLst/>
          </a:prstGeom>
        </p:spPr>
        <p:txBody>
          <a:bodyPr spcFirstLastPara="1" vert="horz" wrap="square" lIns="121900" tIns="121900" rIns="121900" bIns="121900" rtlCol="0" anchor="t" anchorCtr="0">
            <a:noAutofit/>
          </a:bodyPr>
          <a:lstStyle/>
          <a:p>
            <a:pPr algn="ctr"/>
            <a:fld id="{00000000-1234-1234-1234-123412341234}" type="slidenum">
              <a:rPr lang="en"/>
              <a:pPr algn="ctr"/>
              <a:t>4</a:t>
            </a:fld>
            <a:endParaRPr dirty="0"/>
          </a:p>
        </p:txBody>
      </p:sp>
      <p:pic>
        <p:nvPicPr>
          <p:cNvPr id="2" name="Picture 1" descr="A map of the state of florida&#10;&#10;Description automatically generated with medium confidence">
            <a:extLst>
              <a:ext uri="{FF2B5EF4-FFF2-40B4-BE49-F238E27FC236}">
                <a16:creationId xmlns:a16="http://schemas.microsoft.com/office/drawing/2014/main" id="{D98E2B27-3646-6BFA-BB4C-C3EA7D954D23}"/>
              </a:ext>
            </a:extLst>
          </p:cNvPr>
          <p:cNvPicPr>
            <a:picLocks noChangeAspect="1"/>
          </p:cNvPicPr>
          <p:nvPr/>
        </p:nvPicPr>
        <p:blipFill>
          <a:blip r:embed="rId3"/>
          <a:stretch>
            <a:fillRect/>
          </a:stretch>
        </p:blipFill>
        <p:spPr>
          <a:xfrm>
            <a:off x="10034954" y="0"/>
            <a:ext cx="2157046" cy="1803155"/>
          </a:xfrm>
          <a:prstGeom prst="rect">
            <a:avLst/>
          </a:prstGeom>
        </p:spPr>
      </p:pic>
    </p:spTree>
    <p:extLst>
      <p:ext uri="{BB962C8B-B14F-4D97-AF65-F5344CB8AC3E}">
        <p14:creationId xmlns:p14="http://schemas.microsoft.com/office/powerpoint/2010/main" val="1107935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title"/>
          </p:nvPr>
        </p:nvSpPr>
        <p:spPr>
          <a:xfrm>
            <a:off x="609600" y="114555"/>
            <a:ext cx="10972800" cy="1143200"/>
          </a:xfrm>
          <a:prstGeom prst="rect">
            <a:avLst/>
          </a:prstGeom>
        </p:spPr>
        <p:txBody>
          <a:bodyPr spcFirstLastPara="1" vert="horz" wrap="square" lIns="121900" tIns="121900" rIns="121900" bIns="121900" rtlCol="0" anchor="ctr" anchorCtr="0">
            <a:noAutofit/>
          </a:bodyPr>
          <a:lstStyle/>
          <a:p>
            <a:pPr algn="ctr"/>
            <a:br>
              <a:rPr lang="en" sz="3600" dirty="0"/>
            </a:br>
            <a:r>
              <a:rPr lang="en" b="1" dirty="0">
                <a:solidFill>
                  <a:schemeClr val="accent1">
                    <a:lumMod val="75000"/>
                  </a:schemeClr>
                </a:solidFill>
              </a:rPr>
              <a:t>Florida Civic Advance </a:t>
            </a:r>
            <a:br>
              <a:rPr lang="en" b="1" dirty="0">
                <a:solidFill>
                  <a:schemeClr val="accent1">
                    <a:lumMod val="75000"/>
                  </a:schemeClr>
                </a:solidFill>
              </a:rPr>
            </a:br>
            <a:r>
              <a:rPr lang="en-US" sz="2800" i="1" dirty="0">
                <a:solidFill>
                  <a:schemeClr val="accent1">
                    <a:lumMod val="75000"/>
                  </a:schemeClr>
                </a:solidFill>
              </a:rPr>
              <a:t>Advancing Civic Health in Florida’s Communities</a:t>
            </a:r>
            <a:br>
              <a:rPr lang="en-US" i="1" dirty="0">
                <a:solidFill>
                  <a:schemeClr val="accent1">
                    <a:lumMod val="75000"/>
                  </a:schemeClr>
                </a:solidFill>
              </a:rPr>
            </a:br>
            <a:endParaRPr b="1" dirty="0">
              <a:solidFill>
                <a:schemeClr val="accent1">
                  <a:lumMod val="75000"/>
                </a:schemeClr>
              </a:solidFill>
            </a:endParaRPr>
          </a:p>
        </p:txBody>
      </p:sp>
      <p:sp>
        <p:nvSpPr>
          <p:cNvPr id="136" name="Google Shape;136;p26"/>
          <p:cNvSpPr txBox="1">
            <a:spLocks noGrp="1"/>
          </p:cNvSpPr>
          <p:nvPr>
            <p:ph type="body" idx="1"/>
          </p:nvPr>
        </p:nvSpPr>
        <p:spPr>
          <a:xfrm>
            <a:off x="424937" y="1017657"/>
            <a:ext cx="9936480" cy="4878831"/>
          </a:xfrm>
          <a:prstGeom prst="rect">
            <a:avLst/>
          </a:prstGeom>
        </p:spPr>
        <p:txBody>
          <a:bodyPr spcFirstLastPara="1" vert="horz" wrap="square" lIns="121900" tIns="121900" rIns="121900" bIns="121900" rtlCol="0" anchor="ctr" anchorCtr="0">
            <a:noAutofit/>
          </a:bodyPr>
          <a:lstStyle/>
          <a:p>
            <a:pPr marL="0" indent="0" algn="ctr">
              <a:buNone/>
            </a:pPr>
            <a:endParaRPr lang="en-US" sz="3600" b="1" dirty="0">
              <a:cs typeface="Calibri" panose="020F0502020204030204" pitchFamily="34" charset="0"/>
            </a:endParaRPr>
          </a:p>
          <a:p>
            <a:pPr marL="0" indent="0" algn="ctr">
              <a:buNone/>
            </a:pPr>
            <a:r>
              <a:rPr lang="en-US" sz="3600" b="1" dirty="0">
                <a:cs typeface="Calibri" panose="020F0502020204030204" pitchFamily="34" charset="0"/>
              </a:rPr>
              <a:t>Summit Sponsors</a:t>
            </a:r>
          </a:p>
          <a:p>
            <a:pPr marL="0" indent="0" algn="ctr">
              <a:buNone/>
            </a:pPr>
            <a:r>
              <a:rPr lang="en-US" sz="4000" b="1" dirty="0">
                <a:cs typeface="Calibri" panose="020F0502020204030204" pitchFamily="34" charset="0"/>
              </a:rPr>
              <a:t>   </a:t>
            </a:r>
            <a:endParaRPr lang="en-US" sz="4000" dirty="0">
              <a:cs typeface="Calibri" panose="020F0502020204030204" pitchFamily="34" charset="0"/>
            </a:endParaRPr>
          </a:p>
          <a:p>
            <a:pPr marL="0" indent="0" algn="ctr">
              <a:buNone/>
            </a:pPr>
            <a:r>
              <a:rPr lang="en-US" sz="4000" b="1" dirty="0">
                <a:cs typeface="Calibri" panose="020F0502020204030204" pitchFamily="34" charset="0"/>
              </a:rPr>
              <a:t>            </a:t>
            </a:r>
          </a:p>
          <a:p>
            <a:pPr marL="0" indent="0" algn="ctr">
              <a:buNone/>
            </a:pPr>
            <a:endParaRPr lang="en-US" sz="1400" b="1" dirty="0">
              <a:cs typeface="Calibri" panose="020F0502020204030204" pitchFamily="34" charset="0"/>
            </a:endParaRPr>
          </a:p>
          <a:p>
            <a:pPr marL="0" indent="0" algn="ctr">
              <a:buNone/>
            </a:pPr>
            <a:endParaRPr lang="en-US" sz="4000" b="1" dirty="0">
              <a:cs typeface="Calibri" panose="020F0502020204030204" pitchFamily="34" charset="0"/>
            </a:endParaRPr>
          </a:p>
          <a:p>
            <a:pPr marL="0" indent="0" algn="ctr">
              <a:buNone/>
            </a:pPr>
            <a:endParaRPr lang="en-US" sz="3200" b="1" i="1" dirty="0">
              <a:latin typeface="+mj-lt"/>
              <a:cs typeface="Calibri" panose="020F0502020204030204" pitchFamily="34" charset="0"/>
            </a:endParaRPr>
          </a:p>
        </p:txBody>
      </p:sp>
      <p:sp>
        <p:nvSpPr>
          <p:cNvPr id="138" name="Google Shape;138;p26"/>
          <p:cNvSpPr txBox="1">
            <a:spLocks noGrp="1"/>
          </p:cNvSpPr>
          <p:nvPr>
            <p:ph type="sldNum" idx="12"/>
          </p:nvPr>
        </p:nvSpPr>
        <p:spPr>
          <a:xfrm>
            <a:off x="5730200" y="6479803"/>
            <a:ext cx="731600" cy="378400"/>
          </a:xfrm>
          <a:prstGeom prst="rect">
            <a:avLst/>
          </a:prstGeom>
        </p:spPr>
        <p:txBody>
          <a:bodyPr spcFirstLastPara="1" vert="horz" wrap="square" lIns="121900" tIns="121900" rIns="121900" bIns="121900" rtlCol="0" anchor="t" anchorCtr="0">
            <a:noAutofit/>
          </a:bodyPr>
          <a:lstStyle/>
          <a:p>
            <a:pPr algn="ctr"/>
            <a:fld id="{00000000-1234-1234-1234-123412341234}" type="slidenum">
              <a:rPr lang="en"/>
              <a:pPr algn="ctr"/>
              <a:t>40</a:t>
            </a:fld>
            <a:endParaRPr dirty="0"/>
          </a:p>
        </p:txBody>
      </p:sp>
      <p:pic>
        <p:nvPicPr>
          <p:cNvPr id="2" name="Picture 1">
            <a:extLst>
              <a:ext uri="{FF2B5EF4-FFF2-40B4-BE49-F238E27FC236}">
                <a16:creationId xmlns:a16="http://schemas.microsoft.com/office/drawing/2014/main" id="{7DB4B373-74F6-F3B7-7081-BB718F8399BA}"/>
              </a:ext>
            </a:extLst>
          </p:cNvPr>
          <p:cNvPicPr>
            <a:picLocks noChangeAspect="1"/>
          </p:cNvPicPr>
          <p:nvPr/>
        </p:nvPicPr>
        <p:blipFill>
          <a:blip r:embed="rId3"/>
          <a:stretch>
            <a:fillRect/>
          </a:stretch>
        </p:blipFill>
        <p:spPr>
          <a:xfrm>
            <a:off x="10510786" y="1257755"/>
            <a:ext cx="1895515" cy="2106041"/>
          </a:xfrm>
          <a:prstGeom prst="rect">
            <a:avLst/>
          </a:prstGeom>
        </p:spPr>
      </p:pic>
      <p:pic>
        <p:nvPicPr>
          <p:cNvPr id="4" name="Picture 3" descr="A blurry image of a conference&#10;&#10;Description automatically generated">
            <a:extLst>
              <a:ext uri="{FF2B5EF4-FFF2-40B4-BE49-F238E27FC236}">
                <a16:creationId xmlns:a16="http://schemas.microsoft.com/office/drawing/2014/main" id="{5AE41780-881A-ED22-D6BD-C422B734DFFF}"/>
              </a:ext>
            </a:extLst>
          </p:cNvPr>
          <p:cNvPicPr>
            <a:picLocks noChangeAspect="1"/>
          </p:cNvPicPr>
          <p:nvPr/>
        </p:nvPicPr>
        <p:blipFill>
          <a:blip r:embed="rId4"/>
          <a:stretch>
            <a:fillRect/>
          </a:stretch>
        </p:blipFill>
        <p:spPr>
          <a:xfrm>
            <a:off x="405826" y="1673861"/>
            <a:ext cx="2631664" cy="1757869"/>
          </a:xfrm>
          <a:prstGeom prst="rect">
            <a:avLst/>
          </a:prstGeom>
        </p:spPr>
      </p:pic>
      <p:pic>
        <p:nvPicPr>
          <p:cNvPr id="10" name="Picture 9" descr="A blue and green logo&#10;&#10;Description automatically generated">
            <a:extLst>
              <a:ext uri="{FF2B5EF4-FFF2-40B4-BE49-F238E27FC236}">
                <a16:creationId xmlns:a16="http://schemas.microsoft.com/office/drawing/2014/main" id="{0469BACF-DD13-2B42-595C-C0DE647948E8}"/>
              </a:ext>
            </a:extLst>
          </p:cNvPr>
          <p:cNvPicPr>
            <a:picLocks noChangeAspect="1"/>
          </p:cNvPicPr>
          <p:nvPr/>
        </p:nvPicPr>
        <p:blipFill>
          <a:blip r:embed="rId5"/>
          <a:stretch>
            <a:fillRect/>
          </a:stretch>
        </p:blipFill>
        <p:spPr>
          <a:xfrm>
            <a:off x="4742837" y="2858009"/>
            <a:ext cx="2848463" cy="1810809"/>
          </a:xfrm>
          <a:prstGeom prst="rect">
            <a:avLst/>
          </a:prstGeom>
        </p:spPr>
      </p:pic>
      <p:pic>
        <p:nvPicPr>
          <p:cNvPr id="14" name="Picture 13" descr="A close-up of a logo&#10;&#10;Description automatically generated">
            <a:extLst>
              <a:ext uri="{FF2B5EF4-FFF2-40B4-BE49-F238E27FC236}">
                <a16:creationId xmlns:a16="http://schemas.microsoft.com/office/drawing/2014/main" id="{4954572E-D893-738B-C685-9C3733A82683}"/>
              </a:ext>
            </a:extLst>
          </p:cNvPr>
          <p:cNvPicPr>
            <a:picLocks noChangeAspect="1"/>
          </p:cNvPicPr>
          <p:nvPr/>
        </p:nvPicPr>
        <p:blipFill>
          <a:blip r:embed="rId6"/>
          <a:stretch>
            <a:fillRect/>
          </a:stretch>
        </p:blipFill>
        <p:spPr>
          <a:xfrm>
            <a:off x="405327" y="5341471"/>
            <a:ext cx="3530551" cy="1219981"/>
          </a:xfrm>
          <a:prstGeom prst="rect">
            <a:avLst/>
          </a:prstGeom>
        </p:spPr>
      </p:pic>
      <p:pic>
        <p:nvPicPr>
          <p:cNvPr id="23" name="Picture 22" descr="A white circle with black text and a black square with a map in the center&#10;&#10;Description automatically generated">
            <a:extLst>
              <a:ext uri="{FF2B5EF4-FFF2-40B4-BE49-F238E27FC236}">
                <a16:creationId xmlns:a16="http://schemas.microsoft.com/office/drawing/2014/main" id="{5F0CA60C-8963-FC5B-EA85-5219623590F4}"/>
              </a:ext>
            </a:extLst>
          </p:cNvPr>
          <p:cNvPicPr>
            <a:picLocks noChangeAspect="1"/>
          </p:cNvPicPr>
          <p:nvPr/>
        </p:nvPicPr>
        <p:blipFill>
          <a:blip r:embed="rId7"/>
          <a:stretch>
            <a:fillRect/>
          </a:stretch>
        </p:blipFill>
        <p:spPr>
          <a:xfrm>
            <a:off x="1942513" y="3504789"/>
            <a:ext cx="1905133" cy="1905133"/>
          </a:xfrm>
          <a:prstGeom prst="rect">
            <a:avLst/>
          </a:prstGeom>
        </p:spPr>
      </p:pic>
      <p:pic>
        <p:nvPicPr>
          <p:cNvPr id="29" name="Picture 28" descr="A close-up of a logo&#10;&#10;Description automatically generated">
            <a:extLst>
              <a:ext uri="{FF2B5EF4-FFF2-40B4-BE49-F238E27FC236}">
                <a16:creationId xmlns:a16="http://schemas.microsoft.com/office/drawing/2014/main" id="{B8210B66-9382-85E7-D5BE-EC644702FF56}"/>
              </a:ext>
            </a:extLst>
          </p:cNvPr>
          <p:cNvPicPr>
            <a:picLocks noChangeAspect="1"/>
          </p:cNvPicPr>
          <p:nvPr/>
        </p:nvPicPr>
        <p:blipFill>
          <a:blip r:embed="rId8"/>
          <a:stretch>
            <a:fillRect/>
          </a:stretch>
        </p:blipFill>
        <p:spPr>
          <a:xfrm>
            <a:off x="4742837" y="4647746"/>
            <a:ext cx="2848463" cy="1595139"/>
          </a:xfrm>
          <a:prstGeom prst="rect">
            <a:avLst/>
          </a:prstGeom>
        </p:spPr>
      </p:pic>
      <p:pic>
        <p:nvPicPr>
          <p:cNvPr id="31" name="Picture 30" descr="A logo for a member of the company&#10;&#10;Description automatically generated">
            <a:extLst>
              <a:ext uri="{FF2B5EF4-FFF2-40B4-BE49-F238E27FC236}">
                <a16:creationId xmlns:a16="http://schemas.microsoft.com/office/drawing/2014/main" id="{9732154C-6BFC-6129-8347-3D42B61B5CC7}"/>
              </a:ext>
            </a:extLst>
          </p:cNvPr>
          <p:cNvPicPr>
            <a:picLocks noChangeAspect="1"/>
          </p:cNvPicPr>
          <p:nvPr/>
        </p:nvPicPr>
        <p:blipFill>
          <a:blip r:embed="rId9"/>
          <a:stretch>
            <a:fillRect/>
          </a:stretch>
        </p:blipFill>
        <p:spPr>
          <a:xfrm>
            <a:off x="8291839" y="4884064"/>
            <a:ext cx="3290561" cy="1432362"/>
          </a:xfrm>
          <a:prstGeom prst="rect">
            <a:avLst/>
          </a:prstGeom>
        </p:spPr>
      </p:pic>
      <p:sp>
        <p:nvSpPr>
          <p:cNvPr id="32" name="TextBox 31">
            <a:extLst>
              <a:ext uri="{FF2B5EF4-FFF2-40B4-BE49-F238E27FC236}">
                <a16:creationId xmlns:a16="http://schemas.microsoft.com/office/drawing/2014/main" id="{8A12D9B9-1912-6DF2-616E-34E64442B1FE}"/>
              </a:ext>
            </a:extLst>
          </p:cNvPr>
          <p:cNvSpPr txBox="1"/>
          <p:nvPr/>
        </p:nvSpPr>
        <p:spPr>
          <a:xfrm>
            <a:off x="4028374" y="5909780"/>
            <a:ext cx="3386376" cy="461665"/>
          </a:xfrm>
          <a:prstGeom prst="rect">
            <a:avLst/>
          </a:prstGeom>
          <a:noFill/>
        </p:spPr>
        <p:txBody>
          <a:bodyPr wrap="none" rtlCol="0">
            <a:spAutoFit/>
          </a:bodyPr>
          <a:lstStyle/>
          <a:p>
            <a:r>
              <a:rPr lang="en-US" sz="2400" dirty="0"/>
              <a:t>Stuart Langton Associates</a:t>
            </a:r>
          </a:p>
        </p:txBody>
      </p:sp>
      <p:pic>
        <p:nvPicPr>
          <p:cNvPr id="34" name="Picture 33" descr="A white background with yellow orange green and blue text&#10;&#10;Description automatically generated">
            <a:extLst>
              <a:ext uri="{FF2B5EF4-FFF2-40B4-BE49-F238E27FC236}">
                <a16:creationId xmlns:a16="http://schemas.microsoft.com/office/drawing/2014/main" id="{BFF773D9-59E3-B0AE-ABFA-8CF929A02711}"/>
              </a:ext>
            </a:extLst>
          </p:cNvPr>
          <p:cNvPicPr>
            <a:picLocks noChangeAspect="1"/>
          </p:cNvPicPr>
          <p:nvPr/>
        </p:nvPicPr>
        <p:blipFill>
          <a:blip r:embed="rId10"/>
          <a:stretch>
            <a:fillRect/>
          </a:stretch>
        </p:blipFill>
        <p:spPr>
          <a:xfrm>
            <a:off x="8075299" y="2310775"/>
            <a:ext cx="2146581" cy="2146581"/>
          </a:xfrm>
          <a:prstGeom prst="rect">
            <a:avLst/>
          </a:prstGeom>
        </p:spPr>
      </p:pic>
    </p:spTree>
    <p:extLst>
      <p:ext uri="{BB962C8B-B14F-4D97-AF65-F5344CB8AC3E}">
        <p14:creationId xmlns:p14="http://schemas.microsoft.com/office/powerpoint/2010/main" val="23094229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title"/>
          </p:nvPr>
        </p:nvSpPr>
        <p:spPr>
          <a:xfrm>
            <a:off x="609600" y="114555"/>
            <a:ext cx="10972800" cy="1143200"/>
          </a:xfrm>
          <a:prstGeom prst="rect">
            <a:avLst/>
          </a:prstGeom>
        </p:spPr>
        <p:txBody>
          <a:bodyPr spcFirstLastPara="1" vert="horz" wrap="square" lIns="121900" tIns="121900" rIns="121900" bIns="121900" rtlCol="0" anchor="ctr" anchorCtr="0">
            <a:noAutofit/>
          </a:bodyPr>
          <a:lstStyle/>
          <a:p>
            <a:pPr algn="ctr"/>
            <a:br>
              <a:rPr lang="en" sz="3600" dirty="0"/>
            </a:br>
            <a:r>
              <a:rPr lang="en" b="1" dirty="0">
                <a:solidFill>
                  <a:schemeClr val="accent1">
                    <a:lumMod val="75000"/>
                  </a:schemeClr>
                </a:solidFill>
              </a:rPr>
              <a:t>Florida Civic Advance </a:t>
            </a:r>
            <a:br>
              <a:rPr lang="en" b="1" dirty="0">
                <a:solidFill>
                  <a:schemeClr val="accent1">
                    <a:lumMod val="75000"/>
                  </a:schemeClr>
                </a:solidFill>
              </a:rPr>
            </a:br>
            <a:r>
              <a:rPr lang="en-US" sz="2800" i="1" dirty="0">
                <a:solidFill>
                  <a:schemeClr val="accent1">
                    <a:lumMod val="75000"/>
                  </a:schemeClr>
                </a:solidFill>
              </a:rPr>
              <a:t>Advancing </a:t>
            </a:r>
            <a:r>
              <a:rPr lang="en-US" sz="2800" i="1">
                <a:solidFill>
                  <a:schemeClr val="accent1">
                    <a:lumMod val="75000"/>
                  </a:schemeClr>
                </a:solidFill>
              </a:rPr>
              <a:t>Civic Health </a:t>
            </a:r>
            <a:r>
              <a:rPr lang="en-US" sz="2800" i="1" dirty="0">
                <a:solidFill>
                  <a:schemeClr val="accent1">
                    <a:lumMod val="75000"/>
                  </a:schemeClr>
                </a:solidFill>
              </a:rPr>
              <a:t>in Florida’s Communities</a:t>
            </a:r>
            <a:br>
              <a:rPr lang="en-US" i="1" dirty="0">
                <a:solidFill>
                  <a:schemeClr val="accent1">
                    <a:lumMod val="75000"/>
                  </a:schemeClr>
                </a:solidFill>
              </a:rPr>
            </a:br>
            <a:endParaRPr b="1" dirty="0">
              <a:solidFill>
                <a:schemeClr val="accent1">
                  <a:lumMod val="75000"/>
                </a:schemeClr>
              </a:solidFill>
            </a:endParaRPr>
          </a:p>
        </p:txBody>
      </p:sp>
      <p:sp>
        <p:nvSpPr>
          <p:cNvPr id="138" name="Google Shape;138;p26"/>
          <p:cNvSpPr txBox="1">
            <a:spLocks noGrp="1"/>
          </p:cNvSpPr>
          <p:nvPr>
            <p:ph type="sldNum" idx="12"/>
          </p:nvPr>
        </p:nvSpPr>
        <p:spPr>
          <a:xfrm>
            <a:off x="5730200" y="6479803"/>
            <a:ext cx="731600" cy="378400"/>
          </a:xfrm>
          <a:prstGeom prst="rect">
            <a:avLst/>
          </a:prstGeom>
        </p:spPr>
        <p:txBody>
          <a:bodyPr spcFirstLastPara="1" vert="horz" wrap="square" lIns="121900" tIns="121900" rIns="121900" bIns="121900" rtlCol="0" anchor="t" anchorCtr="0">
            <a:noAutofit/>
          </a:bodyPr>
          <a:lstStyle/>
          <a:p>
            <a:pPr algn="ctr"/>
            <a:fld id="{00000000-1234-1234-1234-123412341234}" type="slidenum">
              <a:rPr lang="en"/>
              <a:pPr algn="ctr"/>
              <a:t>41</a:t>
            </a:fld>
            <a:endParaRPr dirty="0"/>
          </a:p>
        </p:txBody>
      </p:sp>
      <p:pic>
        <p:nvPicPr>
          <p:cNvPr id="10" name="Picture 9">
            <a:extLst>
              <a:ext uri="{FF2B5EF4-FFF2-40B4-BE49-F238E27FC236}">
                <a16:creationId xmlns:a16="http://schemas.microsoft.com/office/drawing/2014/main" id="{0A25AC44-6580-5E5D-CC6F-9F8D137C06E5}"/>
              </a:ext>
            </a:extLst>
          </p:cNvPr>
          <p:cNvPicPr>
            <a:picLocks noChangeAspect="1"/>
          </p:cNvPicPr>
          <p:nvPr/>
        </p:nvPicPr>
        <p:blipFill>
          <a:blip r:embed="rId3"/>
          <a:stretch>
            <a:fillRect/>
          </a:stretch>
        </p:blipFill>
        <p:spPr>
          <a:xfrm>
            <a:off x="-724821" y="1270034"/>
            <a:ext cx="3543154" cy="3936676"/>
          </a:xfrm>
          <a:prstGeom prst="rect">
            <a:avLst/>
          </a:prstGeom>
        </p:spPr>
      </p:pic>
      <p:sp>
        <p:nvSpPr>
          <p:cNvPr id="4" name="Text Placeholder 3">
            <a:extLst>
              <a:ext uri="{FF2B5EF4-FFF2-40B4-BE49-F238E27FC236}">
                <a16:creationId xmlns:a16="http://schemas.microsoft.com/office/drawing/2014/main" id="{7DDF3F88-8797-182B-35CA-ED6C753669C3}"/>
              </a:ext>
            </a:extLst>
          </p:cNvPr>
          <p:cNvSpPr>
            <a:spLocks noGrp="1"/>
          </p:cNvSpPr>
          <p:nvPr>
            <p:ph type="body" idx="1"/>
          </p:nvPr>
        </p:nvSpPr>
        <p:spPr>
          <a:xfrm>
            <a:off x="2147488" y="1663569"/>
            <a:ext cx="9434911" cy="4967600"/>
          </a:xfrm>
        </p:spPr>
        <p:txBody>
          <a:bodyPr/>
          <a:lstStyle/>
          <a:p>
            <a:pPr marL="101598" indent="0">
              <a:buNone/>
            </a:pPr>
            <a:r>
              <a:rPr lang="en-US" sz="3000" b="1" dirty="0"/>
              <a:t>Join us in advancing civic health in Florida’s communities!</a:t>
            </a:r>
          </a:p>
          <a:p>
            <a:pPr marL="101598" indent="0" algn="ctr">
              <a:buNone/>
            </a:pPr>
            <a:endParaRPr lang="en-US" sz="1000" b="1" dirty="0">
              <a:solidFill>
                <a:schemeClr val="accent1">
                  <a:lumMod val="75000"/>
                </a:schemeClr>
              </a:solidFill>
              <a:latin typeface="+mj-lt"/>
            </a:endParaRPr>
          </a:p>
          <a:p>
            <a:pPr marL="101598" indent="0" algn="ctr">
              <a:buNone/>
            </a:pPr>
            <a:r>
              <a:rPr lang="en-US" sz="3600" b="1" dirty="0">
                <a:solidFill>
                  <a:schemeClr val="accent1">
                    <a:lumMod val="75000"/>
                  </a:schemeClr>
                </a:solidFill>
                <a:latin typeface="+mj-lt"/>
              </a:rPr>
              <a:t>Florida Civic Advance Membership</a:t>
            </a:r>
          </a:p>
          <a:p>
            <a:pPr marL="101598" indent="0">
              <a:buNone/>
            </a:pPr>
            <a:r>
              <a:rPr lang="en-US" sz="3200" dirty="0">
                <a:solidFill>
                  <a:schemeClr val="accent1">
                    <a:lumMod val="75000"/>
                  </a:schemeClr>
                </a:solidFill>
                <a:latin typeface="+mj-lt"/>
              </a:rPr>
              <a:t>We welcome organizations and individuals to join as FCA members to build together a new nonprofit membership network dedicated to increasing civic practices and advancing civic health in Florida’s communities</a:t>
            </a:r>
          </a:p>
          <a:p>
            <a:endParaRPr lang="en-US" sz="1200" dirty="0"/>
          </a:p>
          <a:p>
            <a:pPr marL="101598" indent="0" algn="ctr">
              <a:buNone/>
            </a:pPr>
            <a:r>
              <a:rPr lang="en-US" sz="3600" dirty="0">
                <a:hlinkClick r:id="rId4"/>
              </a:rPr>
              <a:t>https://floridacivicadvance.com/membership/</a:t>
            </a:r>
            <a:endParaRPr lang="en-US" sz="3600" dirty="0"/>
          </a:p>
          <a:p>
            <a:pPr marL="101598" indent="0" algn="ctr">
              <a:buNone/>
            </a:pPr>
            <a:endParaRPr lang="en-US" dirty="0"/>
          </a:p>
          <a:p>
            <a:pPr marL="101598" indent="0">
              <a:buNone/>
            </a:pPr>
            <a:endParaRPr lang="en-US" dirty="0"/>
          </a:p>
        </p:txBody>
      </p:sp>
    </p:spTree>
    <p:extLst>
      <p:ext uri="{BB962C8B-B14F-4D97-AF65-F5344CB8AC3E}">
        <p14:creationId xmlns:p14="http://schemas.microsoft.com/office/powerpoint/2010/main" val="24799955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title"/>
          </p:nvPr>
        </p:nvSpPr>
        <p:spPr>
          <a:xfrm>
            <a:off x="609600" y="114555"/>
            <a:ext cx="10972800" cy="1143200"/>
          </a:xfrm>
          <a:prstGeom prst="rect">
            <a:avLst/>
          </a:prstGeom>
        </p:spPr>
        <p:txBody>
          <a:bodyPr spcFirstLastPara="1" vert="horz" wrap="square" lIns="121900" tIns="121900" rIns="121900" bIns="121900" rtlCol="0" anchor="ctr" anchorCtr="0">
            <a:noAutofit/>
          </a:bodyPr>
          <a:lstStyle/>
          <a:p>
            <a:pPr algn="ctr"/>
            <a:br>
              <a:rPr lang="en" sz="3600" dirty="0"/>
            </a:br>
            <a:r>
              <a:rPr lang="en" b="1" dirty="0">
                <a:solidFill>
                  <a:schemeClr val="accent1">
                    <a:lumMod val="75000"/>
                  </a:schemeClr>
                </a:solidFill>
              </a:rPr>
              <a:t>Florida Civic Advance </a:t>
            </a:r>
            <a:br>
              <a:rPr lang="en" b="1" dirty="0">
                <a:solidFill>
                  <a:schemeClr val="accent1">
                    <a:lumMod val="75000"/>
                  </a:schemeClr>
                </a:solidFill>
              </a:rPr>
            </a:br>
            <a:r>
              <a:rPr lang="en-US" sz="2800" i="1" dirty="0">
                <a:solidFill>
                  <a:schemeClr val="accent1">
                    <a:lumMod val="75000"/>
                  </a:schemeClr>
                </a:solidFill>
              </a:rPr>
              <a:t>Advancing Civic Excellence in Florida’s Communities</a:t>
            </a:r>
            <a:br>
              <a:rPr lang="en-US" i="1" dirty="0">
                <a:solidFill>
                  <a:schemeClr val="accent1">
                    <a:lumMod val="75000"/>
                  </a:schemeClr>
                </a:solidFill>
              </a:rPr>
            </a:br>
            <a:endParaRPr b="1" dirty="0">
              <a:solidFill>
                <a:schemeClr val="accent1">
                  <a:lumMod val="75000"/>
                </a:schemeClr>
              </a:solidFill>
            </a:endParaRPr>
          </a:p>
        </p:txBody>
      </p:sp>
      <p:sp>
        <p:nvSpPr>
          <p:cNvPr id="136" name="Google Shape;136;p26"/>
          <p:cNvSpPr txBox="1">
            <a:spLocks noGrp="1"/>
          </p:cNvSpPr>
          <p:nvPr>
            <p:ph type="body" idx="1"/>
          </p:nvPr>
        </p:nvSpPr>
        <p:spPr>
          <a:xfrm>
            <a:off x="609600" y="1792551"/>
            <a:ext cx="8108725" cy="3779219"/>
          </a:xfrm>
          <a:prstGeom prst="rect">
            <a:avLst/>
          </a:prstGeom>
        </p:spPr>
        <p:txBody>
          <a:bodyPr spcFirstLastPara="1" vert="horz" wrap="square" lIns="121900" tIns="121900" rIns="121900" bIns="121900" rtlCol="0" anchor="ctr" anchorCtr="0">
            <a:noAutofit/>
          </a:bodyPr>
          <a:lstStyle/>
          <a:p>
            <a:pPr marL="0" indent="0" algn="ctr">
              <a:buNone/>
            </a:pPr>
            <a:r>
              <a:rPr lang="en-US" sz="3600" b="1" dirty="0">
                <a:cs typeface="Calibri" panose="020F0502020204030204" pitchFamily="34" charset="0"/>
              </a:rPr>
              <a:t>FCA Website</a:t>
            </a:r>
            <a:endParaRPr lang="en-US" sz="3600" b="1" u="sng" dirty="0">
              <a:hlinkClick r:id="rId3"/>
            </a:endParaRPr>
          </a:p>
          <a:p>
            <a:pPr marL="0" indent="0" algn="ctr">
              <a:buNone/>
            </a:pPr>
            <a:r>
              <a:rPr lang="en-US" sz="3600" dirty="0">
                <a:hlinkClick r:id="rId4"/>
              </a:rPr>
              <a:t>https://www.floridacivicadvance.com</a:t>
            </a:r>
            <a:r>
              <a:rPr lang="en-US" sz="3600" dirty="0"/>
              <a:t> </a:t>
            </a:r>
          </a:p>
          <a:p>
            <a:pPr marL="0" indent="0">
              <a:buNone/>
            </a:pPr>
            <a:endParaRPr lang="en-US" sz="3600" b="1" dirty="0"/>
          </a:p>
          <a:p>
            <a:pPr marL="0" indent="0">
              <a:buNone/>
            </a:pPr>
            <a:endParaRPr lang="en-US" sz="3600" b="1" dirty="0"/>
          </a:p>
          <a:p>
            <a:pPr marL="0" indent="0" algn="ctr">
              <a:buNone/>
            </a:pPr>
            <a:r>
              <a:rPr lang="en-US" sz="3600" b="1" dirty="0"/>
              <a:t>Membership Benefits and Application </a:t>
            </a:r>
          </a:p>
          <a:p>
            <a:pPr marL="101598" indent="0" algn="ctr">
              <a:buNone/>
            </a:pPr>
            <a:r>
              <a:rPr lang="en-US" sz="3200" dirty="0">
                <a:hlinkClick r:id="rId5"/>
              </a:rPr>
              <a:t>https://floridacivicadvance.com/membership/</a:t>
            </a:r>
            <a:endParaRPr lang="en-US" sz="3200" dirty="0"/>
          </a:p>
          <a:p>
            <a:pPr marL="101598" indent="0" algn="ctr">
              <a:buNone/>
            </a:pPr>
            <a:endParaRPr lang="en-US" sz="3200" dirty="0"/>
          </a:p>
          <a:p>
            <a:pPr marL="0" indent="0">
              <a:buNone/>
            </a:pPr>
            <a:endParaRPr lang="en-US" sz="3200" dirty="0">
              <a:cs typeface="Calibri" panose="020F0502020204030204" pitchFamily="34" charset="0"/>
            </a:endParaRPr>
          </a:p>
        </p:txBody>
      </p:sp>
      <p:sp>
        <p:nvSpPr>
          <p:cNvPr id="138" name="Google Shape;138;p26"/>
          <p:cNvSpPr txBox="1">
            <a:spLocks noGrp="1"/>
          </p:cNvSpPr>
          <p:nvPr>
            <p:ph type="sldNum" idx="12"/>
          </p:nvPr>
        </p:nvSpPr>
        <p:spPr>
          <a:xfrm>
            <a:off x="5730200" y="6479803"/>
            <a:ext cx="731600" cy="378400"/>
          </a:xfrm>
          <a:prstGeom prst="rect">
            <a:avLst/>
          </a:prstGeom>
        </p:spPr>
        <p:txBody>
          <a:bodyPr spcFirstLastPara="1" vert="horz" wrap="square" lIns="121900" tIns="121900" rIns="121900" bIns="121900" rtlCol="0" anchor="t" anchorCtr="0">
            <a:noAutofit/>
          </a:bodyPr>
          <a:lstStyle/>
          <a:p>
            <a:pPr algn="ctr"/>
            <a:fld id="{00000000-1234-1234-1234-123412341234}" type="slidenum">
              <a:rPr lang="en"/>
              <a:pPr algn="ctr"/>
              <a:t>42</a:t>
            </a:fld>
            <a:endParaRPr dirty="0"/>
          </a:p>
        </p:txBody>
      </p:sp>
      <p:pic>
        <p:nvPicPr>
          <p:cNvPr id="2" name="Picture 1">
            <a:extLst>
              <a:ext uri="{FF2B5EF4-FFF2-40B4-BE49-F238E27FC236}">
                <a16:creationId xmlns:a16="http://schemas.microsoft.com/office/drawing/2014/main" id="{7DB4B373-74F6-F3B7-7081-BB718F8399BA}"/>
              </a:ext>
            </a:extLst>
          </p:cNvPr>
          <p:cNvPicPr>
            <a:picLocks noChangeAspect="1"/>
          </p:cNvPicPr>
          <p:nvPr/>
        </p:nvPicPr>
        <p:blipFill>
          <a:blip r:embed="rId6"/>
          <a:stretch>
            <a:fillRect/>
          </a:stretch>
        </p:blipFill>
        <p:spPr>
          <a:xfrm>
            <a:off x="8556912" y="2246567"/>
            <a:ext cx="3401437" cy="3779219"/>
          </a:xfrm>
          <a:prstGeom prst="rect">
            <a:avLst/>
          </a:prstGeom>
        </p:spPr>
      </p:pic>
    </p:spTree>
    <p:extLst>
      <p:ext uri="{BB962C8B-B14F-4D97-AF65-F5344CB8AC3E}">
        <p14:creationId xmlns:p14="http://schemas.microsoft.com/office/powerpoint/2010/main" val="16905296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title"/>
          </p:nvPr>
        </p:nvSpPr>
        <p:spPr>
          <a:xfrm>
            <a:off x="609600" y="114555"/>
            <a:ext cx="10972800" cy="1143200"/>
          </a:xfrm>
          <a:prstGeom prst="rect">
            <a:avLst/>
          </a:prstGeom>
        </p:spPr>
        <p:txBody>
          <a:bodyPr spcFirstLastPara="1" vert="horz" wrap="square" lIns="121900" tIns="121900" rIns="121900" bIns="121900" rtlCol="0" anchor="ctr" anchorCtr="0">
            <a:noAutofit/>
          </a:bodyPr>
          <a:lstStyle/>
          <a:p>
            <a:pPr algn="ctr"/>
            <a:br>
              <a:rPr lang="en" sz="3600" dirty="0"/>
            </a:br>
            <a:r>
              <a:rPr lang="en" b="1" dirty="0">
                <a:solidFill>
                  <a:schemeClr val="accent1">
                    <a:lumMod val="75000"/>
                  </a:schemeClr>
                </a:solidFill>
              </a:rPr>
              <a:t>Florida Civic Advance </a:t>
            </a:r>
            <a:br>
              <a:rPr lang="en" b="1" dirty="0">
                <a:solidFill>
                  <a:schemeClr val="accent1">
                    <a:lumMod val="75000"/>
                  </a:schemeClr>
                </a:solidFill>
              </a:rPr>
            </a:br>
            <a:r>
              <a:rPr lang="en-US" sz="2800" i="1" dirty="0">
                <a:solidFill>
                  <a:schemeClr val="accent1">
                    <a:lumMod val="75000"/>
                  </a:schemeClr>
                </a:solidFill>
              </a:rPr>
              <a:t>Advancing Civic Health in Florida’s Communities</a:t>
            </a:r>
            <a:br>
              <a:rPr lang="en-US" i="1" dirty="0">
                <a:solidFill>
                  <a:schemeClr val="accent1">
                    <a:lumMod val="75000"/>
                  </a:schemeClr>
                </a:solidFill>
              </a:rPr>
            </a:br>
            <a:endParaRPr b="1" dirty="0">
              <a:solidFill>
                <a:schemeClr val="accent1">
                  <a:lumMod val="75000"/>
                </a:schemeClr>
              </a:solidFill>
            </a:endParaRPr>
          </a:p>
        </p:txBody>
      </p:sp>
      <p:sp>
        <p:nvSpPr>
          <p:cNvPr id="136" name="Google Shape;136;p26"/>
          <p:cNvSpPr txBox="1">
            <a:spLocks noGrp="1"/>
          </p:cNvSpPr>
          <p:nvPr>
            <p:ph type="body" idx="1"/>
          </p:nvPr>
        </p:nvSpPr>
        <p:spPr>
          <a:xfrm>
            <a:off x="609599" y="2344493"/>
            <a:ext cx="10972799" cy="4298966"/>
          </a:xfrm>
          <a:prstGeom prst="rect">
            <a:avLst/>
          </a:prstGeom>
        </p:spPr>
        <p:txBody>
          <a:bodyPr spcFirstLastPara="1" vert="horz" wrap="square" lIns="121900" tIns="121900" rIns="121900" bIns="121900" rtlCol="0" anchor="ctr" anchorCtr="0">
            <a:noAutofit/>
          </a:bodyPr>
          <a:lstStyle/>
          <a:p>
            <a:pPr marL="0" indent="0" algn="ctr">
              <a:buNone/>
            </a:pPr>
            <a:endParaRPr lang="en-US" sz="3600" dirty="0">
              <a:hlinkClick r:id="rId3"/>
            </a:endParaRPr>
          </a:p>
          <a:p>
            <a:pPr marL="0" indent="0" algn="ctr">
              <a:buNone/>
            </a:pPr>
            <a:endParaRPr lang="en-US" sz="3600" dirty="0">
              <a:hlinkClick r:id="rId3"/>
            </a:endParaRPr>
          </a:p>
          <a:p>
            <a:pPr marL="0" indent="0" algn="ctr">
              <a:buNone/>
            </a:pPr>
            <a:endParaRPr lang="en-US" sz="3600" dirty="0">
              <a:hlinkClick r:id="rId3"/>
            </a:endParaRPr>
          </a:p>
          <a:p>
            <a:pPr marL="0" indent="0" algn="ctr">
              <a:buNone/>
            </a:pPr>
            <a:endParaRPr lang="en-US" sz="3600" dirty="0">
              <a:hlinkClick r:id="rId3"/>
            </a:endParaRPr>
          </a:p>
          <a:p>
            <a:pPr marL="0" indent="0" algn="ctr">
              <a:buNone/>
            </a:pPr>
            <a:endParaRPr lang="en-US" sz="3600" dirty="0">
              <a:hlinkClick r:id="rId3"/>
            </a:endParaRPr>
          </a:p>
          <a:p>
            <a:pPr marL="0" indent="0" algn="ctr">
              <a:buNone/>
            </a:pPr>
            <a:r>
              <a:rPr lang="en-US" sz="3600" dirty="0">
                <a:hlinkClick r:id="rId4"/>
              </a:rPr>
              <a:t>https://www.floridacivicadvance.com</a:t>
            </a:r>
            <a:r>
              <a:rPr lang="en-US" sz="3600" dirty="0"/>
              <a:t> </a:t>
            </a:r>
          </a:p>
          <a:p>
            <a:pPr marL="0" indent="0">
              <a:buNone/>
            </a:pPr>
            <a:endParaRPr lang="en-US" sz="3200" dirty="0">
              <a:cs typeface="Calibri" panose="020F0502020204030204" pitchFamily="34" charset="0"/>
            </a:endParaRPr>
          </a:p>
        </p:txBody>
      </p:sp>
      <p:sp>
        <p:nvSpPr>
          <p:cNvPr id="138" name="Google Shape;138;p26"/>
          <p:cNvSpPr txBox="1">
            <a:spLocks noGrp="1"/>
          </p:cNvSpPr>
          <p:nvPr>
            <p:ph type="sldNum" idx="12"/>
          </p:nvPr>
        </p:nvSpPr>
        <p:spPr>
          <a:xfrm>
            <a:off x="5730200" y="6479803"/>
            <a:ext cx="731600" cy="378400"/>
          </a:xfrm>
          <a:prstGeom prst="rect">
            <a:avLst/>
          </a:prstGeom>
        </p:spPr>
        <p:txBody>
          <a:bodyPr spcFirstLastPara="1" vert="horz" wrap="square" lIns="121900" tIns="121900" rIns="121900" bIns="121900" rtlCol="0" anchor="t" anchorCtr="0">
            <a:noAutofit/>
          </a:bodyPr>
          <a:lstStyle/>
          <a:p>
            <a:pPr algn="ctr"/>
            <a:fld id="{00000000-1234-1234-1234-123412341234}" type="slidenum">
              <a:rPr lang="en"/>
              <a:pPr algn="ctr"/>
              <a:t>43</a:t>
            </a:fld>
            <a:endParaRPr dirty="0"/>
          </a:p>
        </p:txBody>
      </p:sp>
      <p:pic>
        <p:nvPicPr>
          <p:cNvPr id="6" name="Picture 5">
            <a:extLst>
              <a:ext uri="{FF2B5EF4-FFF2-40B4-BE49-F238E27FC236}">
                <a16:creationId xmlns:a16="http://schemas.microsoft.com/office/drawing/2014/main" id="{6B6EAE44-E3F1-423B-65FB-62E10394D2E8}"/>
              </a:ext>
            </a:extLst>
          </p:cNvPr>
          <p:cNvPicPr>
            <a:picLocks noChangeAspect="1"/>
          </p:cNvPicPr>
          <p:nvPr/>
        </p:nvPicPr>
        <p:blipFill>
          <a:blip r:embed="rId5"/>
          <a:stretch>
            <a:fillRect/>
          </a:stretch>
        </p:blipFill>
        <p:spPr>
          <a:xfrm>
            <a:off x="0" y="1257755"/>
            <a:ext cx="3615397" cy="4016944"/>
          </a:xfrm>
          <a:prstGeom prst="rect">
            <a:avLst/>
          </a:prstGeom>
        </p:spPr>
      </p:pic>
      <p:pic>
        <p:nvPicPr>
          <p:cNvPr id="7" name="Picture 6" descr="A picture containing diagram&#10;&#10;Description automatically generated">
            <a:extLst>
              <a:ext uri="{FF2B5EF4-FFF2-40B4-BE49-F238E27FC236}">
                <a16:creationId xmlns:a16="http://schemas.microsoft.com/office/drawing/2014/main" id="{0D3056C6-268C-473E-0730-F727E1EEF7E6}"/>
              </a:ext>
            </a:extLst>
          </p:cNvPr>
          <p:cNvPicPr>
            <a:picLocks noChangeAspect="1"/>
          </p:cNvPicPr>
          <p:nvPr/>
        </p:nvPicPr>
        <p:blipFill>
          <a:blip r:embed="rId6"/>
          <a:stretch>
            <a:fillRect/>
          </a:stretch>
        </p:blipFill>
        <p:spPr>
          <a:xfrm>
            <a:off x="4224996" y="1776068"/>
            <a:ext cx="5555108" cy="3190434"/>
          </a:xfrm>
          <a:prstGeom prst="rect">
            <a:avLst/>
          </a:prstGeom>
        </p:spPr>
      </p:pic>
    </p:spTree>
    <p:extLst>
      <p:ext uri="{BB962C8B-B14F-4D97-AF65-F5344CB8AC3E}">
        <p14:creationId xmlns:p14="http://schemas.microsoft.com/office/powerpoint/2010/main" val="243662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title"/>
          </p:nvPr>
        </p:nvSpPr>
        <p:spPr>
          <a:xfrm>
            <a:off x="783771" y="2892055"/>
            <a:ext cx="11408229" cy="1143200"/>
          </a:xfrm>
          <a:prstGeom prst="rect">
            <a:avLst/>
          </a:prstGeom>
        </p:spPr>
        <p:txBody>
          <a:bodyPr spcFirstLastPara="1" vert="horz" wrap="square" lIns="121900" tIns="121900" rIns="121900" bIns="121900" rtlCol="0" anchor="ctr" anchorCtr="0">
            <a:noAutofit/>
          </a:bodyPr>
          <a:lstStyle/>
          <a:p>
            <a:br>
              <a:rPr lang="en" sz="3600" dirty="0"/>
            </a:br>
            <a:r>
              <a:rPr lang="en-US" sz="1800" i="1" dirty="0">
                <a:solidFill>
                  <a:schemeClr val="accent1">
                    <a:lumMod val="75000"/>
                  </a:schemeClr>
                </a:solidFill>
              </a:rPr>
              <a:t>        </a:t>
            </a:r>
            <a:r>
              <a:rPr lang="en-US" i="1" dirty="0">
                <a:solidFill>
                  <a:schemeClr val="accent1">
                    <a:lumMod val="75000"/>
                  </a:schemeClr>
                </a:solidFill>
              </a:rPr>
              <a:t>    </a:t>
            </a:r>
            <a:br>
              <a:rPr lang="en-US" sz="3600" b="1" i="0" u="none" strike="noStrike" dirty="0">
                <a:solidFill>
                  <a:schemeClr val="accent1">
                    <a:lumMod val="75000"/>
                  </a:schemeClr>
                </a:solidFill>
                <a:effectLst/>
                <a:latin typeface="+mj-lt"/>
              </a:rPr>
            </a:br>
            <a:r>
              <a:rPr lang="en-US" sz="3600" b="1" i="0" u="none" strike="noStrike" dirty="0">
                <a:solidFill>
                  <a:schemeClr val="accent1">
                    <a:lumMod val="75000"/>
                  </a:schemeClr>
                </a:solidFill>
                <a:effectLst/>
                <a:latin typeface="+mj-lt"/>
              </a:rPr>
              <a:t>Welcome and Introductions</a:t>
            </a:r>
            <a:br>
              <a:rPr lang="en-US" sz="3600" b="1" i="0" u="none" strike="noStrike" dirty="0">
                <a:solidFill>
                  <a:schemeClr val="accent1">
                    <a:lumMod val="75000"/>
                  </a:schemeClr>
                </a:solidFill>
                <a:effectLst/>
                <a:latin typeface="+mj-lt"/>
              </a:rPr>
            </a:br>
            <a:br>
              <a:rPr lang="en-US" sz="3600" b="1" i="0" u="none" strike="noStrike" dirty="0">
                <a:solidFill>
                  <a:schemeClr val="accent1">
                    <a:lumMod val="75000"/>
                  </a:schemeClr>
                </a:solidFill>
                <a:effectLst/>
                <a:latin typeface="+mj-lt"/>
              </a:rPr>
            </a:br>
            <a:r>
              <a:rPr lang="en-US" sz="3600" b="1" i="0" u="none" strike="noStrike" dirty="0">
                <a:solidFill>
                  <a:schemeClr val="accent1">
                    <a:lumMod val="75000"/>
                  </a:schemeClr>
                </a:solidFill>
                <a:effectLst/>
                <a:latin typeface="+mj-lt"/>
              </a:rPr>
              <a:t>Thanks to the FCA Summit Planning Team</a:t>
            </a:r>
            <a:br>
              <a:rPr lang="en-US" sz="3600" b="1" i="0" u="none" strike="noStrike" dirty="0">
                <a:solidFill>
                  <a:schemeClr val="accent1">
                    <a:lumMod val="75000"/>
                  </a:schemeClr>
                </a:solidFill>
                <a:effectLst/>
                <a:latin typeface="+mj-lt"/>
              </a:rPr>
            </a:br>
            <a:br>
              <a:rPr lang="en-US" sz="3600" b="1" i="0" u="none" strike="noStrike" dirty="0">
                <a:solidFill>
                  <a:schemeClr val="accent1">
                    <a:lumMod val="75000"/>
                  </a:schemeClr>
                </a:solidFill>
                <a:effectLst/>
                <a:latin typeface="+mj-lt"/>
              </a:rPr>
            </a:br>
            <a:r>
              <a:rPr lang="en-US" sz="3200" b="1" i="0" u="none" strike="noStrike" dirty="0" err="1">
                <a:solidFill>
                  <a:srgbClr val="000000"/>
                </a:solidFill>
                <a:latin typeface="+mj-lt"/>
              </a:rPr>
              <a:t>Kyandra</a:t>
            </a:r>
            <a:r>
              <a:rPr lang="en-US" sz="3200" b="1" i="0" u="none" strike="noStrike" dirty="0">
                <a:solidFill>
                  <a:srgbClr val="000000"/>
                </a:solidFill>
                <a:latin typeface="+mj-lt"/>
              </a:rPr>
              <a:t> Darling, Center for Health Equity</a:t>
            </a:r>
            <a:br>
              <a:rPr lang="en-US" sz="3200" b="1" i="0" u="none" strike="noStrike" dirty="0">
                <a:solidFill>
                  <a:srgbClr val="000000"/>
                </a:solidFill>
                <a:latin typeface="+mj-lt"/>
              </a:rPr>
            </a:br>
            <a:r>
              <a:rPr lang="en-US" sz="3200" b="1" i="0" u="none" strike="noStrike" dirty="0">
                <a:solidFill>
                  <a:srgbClr val="000000"/>
                </a:solidFill>
                <a:latin typeface="+mj-lt"/>
              </a:rPr>
              <a:t>Bola </a:t>
            </a:r>
            <a:r>
              <a:rPr lang="en-US" sz="3200" b="1" i="0" u="none" strike="noStrike" dirty="0" err="1">
                <a:solidFill>
                  <a:srgbClr val="000000"/>
                </a:solidFill>
                <a:latin typeface="+mj-lt"/>
              </a:rPr>
              <a:t>Adeshina</a:t>
            </a:r>
            <a:r>
              <a:rPr lang="en-US" sz="3200" b="1" i="0" u="none" strike="noStrike" dirty="0">
                <a:solidFill>
                  <a:srgbClr val="000000"/>
                </a:solidFill>
                <a:latin typeface="+mj-lt"/>
              </a:rPr>
              <a:t>, The Peace Workout</a:t>
            </a:r>
            <a:br>
              <a:rPr lang="en-US" sz="3200" b="1" i="0" u="none" strike="noStrike" dirty="0">
                <a:solidFill>
                  <a:srgbClr val="000000"/>
                </a:solidFill>
                <a:latin typeface="+mj-lt"/>
              </a:rPr>
            </a:br>
            <a:r>
              <a:rPr lang="en-US" sz="3200" b="1" i="0" u="none" strike="noStrike" dirty="0">
                <a:solidFill>
                  <a:srgbClr val="000000"/>
                </a:solidFill>
                <a:latin typeface="+mj-lt"/>
              </a:rPr>
              <a:t>Ingrid </a:t>
            </a:r>
            <a:r>
              <a:rPr lang="en-US" sz="3200" b="1" i="0" u="none" strike="noStrike" dirty="0" err="1">
                <a:solidFill>
                  <a:srgbClr val="000000"/>
                </a:solidFill>
                <a:latin typeface="+mj-lt"/>
              </a:rPr>
              <a:t>Bredenburg</a:t>
            </a:r>
            <a:r>
              <a:rPr lang="en-US" sz="3200" b="1" i="0" u="none" strike="noStrike" dirty="0">
                <a:solidFill>
                  <a:srgbClr val="000000"/>
                </a:solidFill>
                <a:latin typeface="+mj-lt"/>
              </a:rPr>
              <a:t>, M.A</a:t>
            </a:r>
            <a:br>
              <a:rPr lang="en-US" sz="3200" b="1" i="0" u="none" strike="noStrike" dirty="0">
                <a:solidFill>
                  <a:srgbClr val="000000"/>
                </a:solidFill>
                <a:latin typeface="+mj-lt"/>
              </a:rPr>
            </a:br>
            <a:r>
              <a:rPr lang="en-US" sz="3200" b="1" i="0" u="none" strike="noStrike" dirty="0">
                <a:solidFill>
                  <a:srgbClr val="000000"/>
                </a:solidFill>
                <a:latin typeface="+mj-lt"/>
              </a:rPr>
              <a:t>Ashley Cooper, World Café Host</a:t>
            </a:r>
            <a:br>
              <a:rPr lang="en-US" sz="3200" b="1" i="0" u="none" strike="noStrike" dirty="0">
                <a:solidFill>
                  <a:srgbClr val="000000"/>
                </a:solidFill>
                <a:latin typeface="+mj-lt"/>
              </a:rPr>
            </a:br>
            <a:r>
              <a:rPr lang="en-US" sz="3200" b="1" i="0" u="none" strike="noStrike" dirty="0">
                <a:solidFill>
                  <a:srgbClr val="000000"/>
                </a:solidFill>
                <a:latin typeface="+mj-lt"/>
              </a:rPr>
              <a:t>Danae </a:t>
            </a:r>
            <a:r>
              <a:rPr lang="en-US" sz="3200" b="1" i="0" u="none" strike="noStrike" dirty="0" err="1">
                <a:solidFill>
                  <a:srgbClr val="000000"/>
                </a:solidFill>
                <a:latin typeface="+mj-lt"/>
              </a:rPr>
              <a:t>Aicher</a:t>
            </a:r>
            <a:r>
              <a:rPr lang="en-US" sz="3200" b="1" i="0" u="none" strike="noStrike" dirty="0">
                <a:solidFill>
                  <a:srgbClr val="000000"/>
                </a:solidFill>
                <a:latin typeface="+mj-lt"/>
              </a:rPr>
              <a:t>, World Café Host</a:t>
            </a:r>
            <a:br>
              <a:rPr lang="en-US" sz="3200" b="1" i="0" u="none" strike="noStrike" dirty="0">
                <a:solidFill>
                  <a:srgbClr val="000000"/>
                </a:solidFill>
                <a:latin typeface="+mj-lt"/>
              </a:rPr>
            </a:br>
            <a:r>
              <a:rPr lang="en-US" sz="3200" b="1" i="0" u="none" strike="noStrike" dirty="0">
                <a:solidFill>
                  <a:srgbClr val="000000"/>
                </a:solidFill>
                <a:latin typeface="+mj-lt"/>
              </a:rPr>
              <a:t>Jeff Johnson, AARP, FCA Board Member</a:t>
            </a:r>
            <a:br>
              <a:rPr lang="en-US" sz="3200" b="1" i="0" u="none" strike="noStrike" dirty="0">
                <a:solidFill>
                  <a:srgbClr val="000000"/>
                </a:solidFill>
                <a:latin typeface="+mj-lt"/>
              </a:rPr>
            </a:br>
            <a:r>
              <a:rPr lang="en-US" sz="3200" b="1" i="0" u="none" strike="noStrike" dirty="0">
                <a:solidFill>
                  <a:srgbClr val="000000"/>
                </a:solidFill>
                <a:latin typeface="+mj-lt"/>
              </a:rPr>
              <a:t>Emery </a:t>
            </a:r>
            <a:r>
              <a:rPr lang="en-US" sz="3200" b="1" i="0" u="none" strike="noStrike" dirty="0" err="1">
                <a:solidFill>
                  <a:srgbClr val="000000"/>
                </a:solidFill>
                <a:latin typeface="+mj-lt"/>
              </a:rPr>
              <a:t>Ivery</a:t>
            </a:r>
            <a:r>
              <a:rPr lang="en-US" sz="3200" b="1" i="0" u="none" strike="noStrike" dirty="0">
                <a:solidFill>
                  <a:srgbClr val="000000"/>
                </a:solidFill>
                <a:latin typeface="+mj-lt"/>
              </a:rPr>
              <a:t>, FCA Board Member</a:t>
            </a:r>
            <a:br>
              <a:rPr lang="en-US" sz="3200" b="1" i="0" u="none" strike="noStrike" dirty="0">
                <a:solidFill>
                  <a:srgbClr val="000000"/>
                </a:solidFill>
                <a:latin typeface="+mj-lt"/>
              </a:rPr>
            </a:br>
            <a:r>
              <a:rPr lang="en-US" sz="3200" b="1" i="0" u="none" strike="noStrike" dirty="0">
                <a:solidFill>
                  <a:srgbClr val="000000"/>
                </a:solidFill>
                <a:latin typeface="+mj-lt"/>
              </a:rPr>
              <a:t>Ashley Dietz, Florida Philanthropic Network, FCA Board Member</a:t>
            </a:r>
            <a:br>
              <a:rPr lang="en-US" sz="3200" b="1" i="0" u="none" strike="noStrike" dirty="0">
                <a:solidFill>
                  <a:srgbClr val="000000"/>
                </a:solidFill>
                <a:latin typeface="+mj-lt"/>
              </a:rPr>
            </a:br>
            <a:r>
              <a:rPr lang="en-US" sz="3200" b="1" i="0" u="none" strike="noStrike" dirty="0">
                <a:solidFill>
                  <a:srgbClr val="000000"/>
                </a:solidFill>
                <a:latin typeface="+mj-lt"/>
              </a:rPr>
              <a:t>Jim </a:t>
            </a:r>
            <a:r>
              <a:rPr lang="en-US" sz="3200" b="1" i="0" u="none" strike="noStrike" dirty="0" err="1">
                <a:solidFill>
                  <a:srgbClr val="000000"/>
                </a:solidFill>
                <a:latin typeface="+mj-lt"/>
              </a:rPr>
              <a:t>Murley</a:t>
            </a:r>
            <a:r>
              <a:rPr lang="en-US" sz="3200" b="1" i="0" u="none" strike="noStrike" dirty="0">
                <a:solidFill>
                  <a:srgbClr val="000000"/>
                </a:solidFill>
                <a:latin typeface="+mj-lt"/>
              </a:rPr>
              <a:t>, FCA Board President, Chief Resiliency Officer, Miami Dade County</a:t>
            </a:r>
            <a:br>
              <a:rPr lang="en-US" sz="3200" b="1" i="0" u="none" strike="noStrike" dirty="0">
                <a:solidFill>
                  <a:srgbClr val="000000"/>
                </a:solidFill>
                <a:latin typeface="+mj-lt"/>
              </a:rPr>
            </a:br>
            <a:br>
              <a:rPr lang="en-US" sz="3200" dirty="0">
                <a:effectLst/>
                <a:ea typeface="Times New Roman" panose="02020603050405020304" pitchFamily="18" charset="0"/>
              </a:rPr>
            </a:br>
            <a:br>
              <a:rPr lang="en-US" sz="3200" dirty="0">
                <a:solidFill>
                  <a:schemeClr val="accent1">
                    <a:lumMod val="75000"/>
                  </a:schemeClr>
                </a:solidFill>
              </a:rPr>
            </a:br>
            <a:endParaRPr sz="3200" b="1" dirty="0">
              <a:solidFill>
                <a:schemeClr val="accent1">
                  <a:lumMod val="75000"/>
                </a:schemeClr>
              </a:solidFill>
            </a:endParaRPr>
          </a:p>
        </p:txBody>
      </p:sp>
      <p:sp>
        <p:nvSpPr>
          <p:cNvPr id="138" name="Google Shape;138;p26"/>
          <p:cNvSpPr txBox="1">
            <a:spLocks noGrp="1"/>
          </p:cNvSpPr>
          <p:nvPr>
            <p:ph type="sldNum" idx="12"/>
          </p:nvPr>
        </p:nvSpPr>
        <p:spPr>
          <a:xfrm>
            <a:off x="5730200" y="6479803"/>
            <a:ext cx="731600" cy="378400"/>
          </a:xfrm>
          <a:prstGeom prst="rect">
            <a:avLst/>
          </a:prstGeom>
        </p:spPr>
        <p:txBody>
          <a:bodyPr spcFirstLastPara="1" vert="horz" wrap="square" lIns="121900" tIns="121900" rIns="121900" bIns="121900" rtlCol="0" anchor="t" anchorCtr="0">
            <a:noAutofit/>
          </a:bodyPr>
          <a:lstStyle/>
          <a:p>
            <a:pPr algn="ctr"/>
            <a:fld id="{00000000-1234-1234-1234-123412341234}" type="slidenum">
              <a:rPr lang="en"/>
              <a:pPr algn="ctr"/>
              <a:t>5</a:t>
            </a:fld>
            <a:endParaRPr dirty="0"/>
          </a:p>
        </p:txBody>
      </p:sp>
      <p:pic>
        <p:nvPicPr>
          <p:cNvPr id="2" name="Picture 1" descr="A map of the state of florida&#10;&#10;Description automatically generated with medium confidence">
            <a:extLst>
              <a:ext uri="{FF2B5EF4-FFF2-40B4-BE49-F238E27FC236}">
                <a16:creationId xmlns:a16="http://schemas.microsoft.com/office/drawing/2014/main" id="{D98E2B27-3646-6BFA-BB4C-C3EA7D954D23}"/>
              </a:ext>
            </a:extLst>
          </p:cNvPr>
          <p:cNvPicPr>
            <a:picLocks noChangeAspect="1"/>
          </p:cNvPicPr>
          <p:nvPr/>
        </p:nvPicPr>
        <p:blipFill>
          <a:blip r:embed="rId3"/>
          <a:stretch>
            <a:fillRect/>
          </a:stretch>
        </p:blipFill>
        <p:spPr>
          <a:xfrm>
            <a:off x="10034954" y="0"/>
            <a:ext cx="2157046" cy="1803155"/>
          </a:xfrm>
          <a:prstGeom prst="rect">
            <a:avLst/>
          </a:prstGeom>
        </p:spPr>
      </p:pic>
      <p:pic>
        <p:nvPicPr>
          <p:cNvPr id="3" name="Picture 2" descr="A picture containing diagram&#10;&#10;Description automatically generated">
            <a:extLst>
              <a:ext uri="{FF2B5EF4-FFF2-40B4-BE49-F238E27FC236}">
                <a16:creationId xmlns:a16="http://schemas.microsoft.com/office/drawing/2014/main" id="{A0B6C203-F2BD-476C-FCAE-05E91F93BFAF}"/>
              </a:ext>
            </a:extLst>
          </p:cNvPr>
          <p:cNvPicPr>
            <a:picLocks noChangeAspect="1"/>
          </p:cNvPicPr>
          <p:nvPr/>
        </p:nvPicPr>
        <p:blipFill>
          <a:blip r:embed="rId4"/>
          <a:stretch>
            <a:fillRect/>
          </a:stretch>
        </p:blipFill>
        <p:spPr>
          <a:xfrm>
            <a:off x="8564830" y="2892055"/>
            <a:ext cx="3426846" cy="1968121"/>
          </a:xfrm>
          <a:prstGeom prst="rect">
            <a:avLst/>
          </a:prstGeom>
        </p:spPr>
      </p:pic>
    </p:spTree>
    <p:extLst>
      <p:ext uri="{BB962C8B-B14F-4D97-AF65-F5344CB8AC3E}">
        <p14:creationId xmlns:p14="http://schemas.microsoft.com/office/powerpoint/2010/main" val="1757828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title"/>
          </p:nvPr>
        </p:nvSpPr>
        <p:spPr>
          <a:xfrm>
            <a:off x="609600" y="114555"/>
            <a:ext cx="10972800" cy="1143200"/>
          </a:xfrm>
          <a:prstGeom prst="rect">
            <a:avLst/>
          </a:prstGeom>
        </p:spPr>
        <p:txBody>
          <a:bodyPr spcFirstLastPara="1" vert="horz" wrap="square" lIns="121900" tIns="121900" rIns="121900" bIns="121900" rtlCol="0" anchor="ctr" anchorCtr="0">
            <a:noAutofit/>
          </a:bodyPr>
          <a:lstStyle/>
          <a:p>
            <a:pPr algn="ctr"/>
            <a:br>
              <a:rPr lang="en" sz="3600"/>
            </a:br>
            <a:r>
              <a:rPr lang="en" b="1">
                <a:solidFill>
                  <a:schemeClr val="accent1">
                    <a:lumMod val="75000"/>
                  </a:schemeClr>
                </a:solidFill>
              </a:rPr>
              <a:t>Florida Civic Advance </a:t>
            </a:r>
            <a:br>
              <a:rPr lang="en" b="1">
                <a:solidFill>
                  <a:schemeClr val="accent1">
                    <a:lumMod val="75000"/>
                  </a:schemeClr>
                </a:solidFill>
              </a:rPr>
            </a:br>
            <a:r>
              <a:rPr lang="en-US" sz="2800" i="1">
                <a:solidFill>
                  <a:schemeClr val="accent1">
                    <a:lumMod val="75000"/>
                  </a:schemeClr>
                </a:solidFill>
              </a:rPr>
              <a:t>Advancing Civic Health in Florida’s Communities</a:t>
            </a:r>
            <a:br>
              <a:rPr lang="en-US" i="1">
                <a:solidFill>
                  <a:schemeClr val="accent1">
                    <a:lumMod val="75000"/>
                  </a:schemeClr>
                </a:solidFill>
              </a:rPr>
            </a:br>
            <a:endParaRPr b="1">
              <a:solidFill>
                <a:schemeClr val="accent1">
                  <a:lumMod val="75000"/>
                </a:schemeClr>
              </a:solidFill>
            </a:endParaRPr>
          </a:p>
        </p:txBody>
      </p:sp>
      <p:sp>
        <p:nvSpPr>
          <p:cNvPr id="136" name="Google Shape;136;p26"/>
          <p:cNvSpPr txBox="1">
            <a:spLocks noGrp="1"/>
          </p:cNvSpPr>
          <p:nvPr>
            <p:ph type="body" idx="1"/>
          </p:nvPr>
        </p:nvSpPr>
        <p:spPr>
          <a:xfrm>
            <a:off x="609600" y="1716550"/>
            <a:ext cx="11992938" cy="4625520"/>
          </a:xfrm>
          <a:prstGeom prst="rect">
            <a:avLst/>
          </a:prstGeom>
        </p:spPr>
        <p:txBody>
          <a:bodyPr spcFirstLastPara="1" vert="horz" wrap="square" lIns="121900" tIns="121900" rIns="121900" bIns="121900" rtlCol="0" anchor="ctr" anchorCtr="0">
            <a:noAutofit/>
          </a:bodyPr>
          <a:lstStyle/>
          <a:p>
            <a:pPr marL="0" indent="0">
              <a:buNone/>
            </a:pPr>
            <a:endParaRPr lang="en-US" sz="2400" b="1" dirty="0">
              <a:latin typeface="+mj-lt"/>
              <a:cs typeface="Calibri" panose="020F0502020204030204" pitchFamily="34" charset="0"/>
            </a:endParaRPr>
          </a:p>
          <a:p>
            <a:pPr marL="0" marR="0" indent="0" algn="ctr">
              <a:spcBef>
                <a:spcPts val="0"/>
              </a:spcBef>
              <a:spcAft>
                <a:spcPts val="0"/>
              </a:spcAft>
              <a:buNone/>
            </a:pPr>
            <a:r>
              <a:rPr lang="en-US" sz="2400" dirty="0">
                <a:effectLst/>
                <a:latin typeface="+mj-lt"/>
                <a:ea typeface="Times New Roman" panose="02020603050405020304" pitchFamily="18" charset="0"/>
              </a:rPr>
              <a:t> </a:t>
            </a:r>
            <a:r>
              <a:rPr lang="en-US" sz="2400" b="1" dirty="0">
                <a:effectLst/>
                <a:latin typeface="+mj-lt"/>
                <a:ea typeface="Times New Roman" panose="02020603050405020304" pitchFamily="18" charset="0"/>
              </a:rPr>
              <a:t>FLORIDA CIVIC ADVANCE 2023 SUMMIT PROGRAM AT A GLANCE</a:t>
            </a:r>
            <a:endParaRPr lang="en-US" sz="2400" dirty="0">
              <a:effectLst/>
              <a:latin typeface="+mj-lt"/>
              <a:ea typeface="Times New Roman" panose="02020603050405020304" pitchFamily="18" charset="0"/>
            </a:endParaRPr>
          </a:p>
          <a:p>
            <a:pPr marL="0" marR="0" indent="0" algn="ctr">
              <a:spcBef>
                <a:spcPts val="0"/>
              </a:spcBef>
              <a:spcAft>
                <a:spcPts val="0"/>
              </a:spcAft>
              <a:buNone/>
            </a:pPr>
            <a:r>
              <a:rPr lang="en-US" sz="1800" b="1" dirty="0">
                <a:solidFill>
                  <a:srgbClr val="548DD4"/>
                </a:solidFill>
                <a:effectLst/>
                <a:latin typeface="Calibri" panose="020F0502020204030204" pitchFamily="34" charset="0"/>
                <a:ea typeface="Times New Roman" panose="02020603050405020304" pitchFamily="18" charset="0"/>
              </a:rPr>
              <a:t>Civic Health for the Whole Community: From Data to </a:t>
            </a:r>
            <a:r>
              <a:rPr lang="en-US" sz="1800" b="1" dirty="0">
                <a:solidFill>
                  <a:srgbClr val="4F81BD"/>
                </a:solidFill>
                <a:effectLst/>
                <a:latin typeface="Calibri" panose="020F0502020204030204" pitchFamily="34" charset="0"/>
                <a:ea typeface="Times New Roman" panose="02020603050405020304" pitchFamily="18" charset="0"/>
              </a:rPr>
              <a:t>Community Action and Results</a:t>
            </a:r>
            <a:r>
              <a:rPr lang="en-US" sz="1800" dirty="0">
                <a:solidFill>
                  <a:srgbClr val="4F81BD"/>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lgn="ctr">
              <a:spcBef>
                <a:spcPts val="0"/>
              </a:spcBef>
              <a:spcAft>
                <a:spcPts val="0"/>
              </a:spcAft>
              <a:buNone/>
            </a:pPr>
            <a:r>
              <a:rPr lang="en-US" sz="1800" dirty="0">
                <a:effectLst/>
                <a:latin typeface="Calibri" panose="020F0502020204030204" pitchFamily="34" charset="0"/>
                <a:ea typeface="Times New Roman" panose="02020603050405020304" pitchFamily="18" charset="0"/>
              </a:rPr>
              <a:t>October 26, 2023, 1:30 pm- 8:30 pm, October 27, 2023, 8:30 am-3:00 pm</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200" dirty="0">
                <a:solidFill>
                  <a:srgbClr val="000000"/>
                </a:solidFill>
                <a:effectLst/>
                <a:latin typeface="Calibri" panose="020F0502020204030204" pitchFamily="34" charset="0"/>
                <a:ea typeface="Times New Roman" panose="02020603050405020304" pitchFamily="18" charset="0"/>
              </a:rPr>
              <a:t> </a:t>
            </a:r>
            <a:endParaRPr lang="en-US" sz="22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200" b="1" cap="all" dirty="0">
                <a:solidFill>
                  <a:srgbClr val="548DD4"/>
                </a:solidFill>
                <a:effectLst/>
                <a:latin typeface="Calibri" panose="020F0502020204030204" pitchFamily="34" charset="0"/>
                <a:ea typeface="Times New Roman" panose="02020603050405020304" pitchFamily="18" charset="0"/>
              </a:rPr>
              <a:t>Day One, Thursday, October 26, 2023</a:t>
            </a:r>
            <a:endParaRPr lang="en-US" sz="22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i="1"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1357313" algn="l"/>
              </a:tabLst>
            </a:pPr>
            <a:r>
              <a:rPr lang="en-US" sz="1800" i="1" dirty="0">
                <a:effectLst/>
                <a:latin typeface="+mj-lt"/>
                <a:ea typeface="Times New Roman" panose="02020603050405020304" pitchFamily="18" charset="0"/>
              </a:rPr>
              <a:t>12:30 pm-	Registration, sign in, snack and afternoon refreshments</a:t>
            </a:r>
            <a:endParaRPr lang="en-US" sz="1800" dirty="0">
              <a:effectLst/>
              <a:latin typeface="+mj-lt"/>
              <a:ea typeface="Times New Roman" panose="02020603050405020304" pitchFamily="18" charset="0"/>
            </a:endParaRPr>
          </a:p>
          <a:p>
            <a:pPr marL="0" marR="0" indent="0">
              <a:spcBef>
                <a:spcPts val="0"/>
              </a:spcBef>
              <a:spcAft>
                <a:spcPts val="0"/>
              </a:spcAft>
              <a:buNone/>
              <a:tabLst>
                <a:tab pos="1357313" algn="l"/>
              </a:tabLst>
            </a:pPr>
            <a:r>
              <a:rPr lang="en-US" sz="1800" dirty="0">
                <a:effectLst/>
                <a:latin typeface="+mj-lt"/>
                <a:ea typeface="Times New Roman" panose="02020603050405020304" pitchFamily="18" charset="0"/>
              </a:rPr>
              <a:t>1:00 pm	</a:t>
            </a:r>
            <a:r>
              <a:rPr lang="en-US" sz="1800" b="1" dirty="0">
                <a:effectLst/>
                <a:latin typeface="+mj-lt"/>
                <a:ea typeface="Times New Roman" panose="02020603050405020304" pitchFamily="18" charset="0"/>
              </a:rPr>
              <a:t>Opening, Welcome Remarks and Overview of Summit Objectives and Introduction of Summit Sponsors,</a:t>
            </a:r>
          </a:p>
          <a:p>
            <a:pPr marL="0" marR="0" indent="0">
              <a:spcBef>
                <a:spcPts val="0"/>
              </a:spcBef>
              <a:spcAft>
                <a:spcPts val="0"/>
              </a:spcAft>
              <a:buNone/>
              <a:tabLst>
                <a:tab pos="1357313" algn="l"/>
              </a:tabLst>
            </a:pPr>
            <a:r>
              <a:rPr lang="en-US" sz="1800" b="1" dirty="0">
                <a:latin typeface="+mj-lt"/>
                <a:ea typeface="Times New Roman" panose="02020603050405020304" pitchFamily="18" charset="0"/>
              </a:rPr>
              <a:t>                          </a:t>
            </a:r>
            <a:r>
              <a:rPr lang="en-US" sz="1800" b="1" dirty="0">
                <a:effectLst/>
                <a:latin typeface="+mj-lt"/>
                <a:ea typeface="Times New Roman" panose="02020603050405020304" pitchFamily="18" charset="0"/>
              </a:rPr>
              <a:t>Introduction of World Café Host Team </a:t>
            </a:r>
          </a:p>
          <a:p>
            <a:pPr marL="0" marR="304800" indent="0" algn="l">
              <a:spcBef>
                <a:spcPts val="0"/>
              </a:spcBef>
              <a:spcAft>
                <a:spcPts val="0"/>
              </a:spcAft>
              <a:buNone/>
              <a:tabLst>
                <a:tab pos="1357313" algn="l"/>
              </a:tabLst>
            </a:pPr>
            <a:r>
              <a:rPr lang="en-US" sz="1800" b="0" kern="0" dirty="0">
                <a:effectLst/>
                <a:latin typeface="+mj-lt"/>
                <a:ea typeface="Arial" panose="020B0604020202020204" pitchFamily="34" charset="0"/>
              </a:rPr>
              <a:t>1:15	</a:t>
            </a:r>
            <a:r>
              <a:rPr lang="en-US" sz="1800" b="1" kern="0" dirty="0">
                <a:solidFill>
                  <a:srgbClr val="000000"/>
                </a:solidFill>
                <a:effectLst/>
                <a:latin typeface="+mj-lt"/>
                <a:ea typeface="Arial" panose="020B0604020202020204" pitchFamily="34" charset="0"/>
              </a:rPr>
              <a:t>Understanding Civic Health - How to Measure It, Why It Matters, and How It Can Transform Democracy</a:t>
            </a:r>
            <a:r>
              <a:rPr lang="en-US" sz="1800" b="1" kern="0" dirty="0">
                <a:effectLst/>
                <a:latin typeface="+mj-lt"/>
                <a:ea typeface="Arial" panose="020B0604020202020204" pitchFamily="34" charset="0"/>
              </a:rPr>
              <a:t> </a:t>
            </a:r>
            <a:r>
              <a:rPr lang="en-US" sz="1800" b="0" kern="0" dirty="0">
                <a:effectLst/>
                <a:latin typeface="+mj-lt"/>
                <a:ea typeface="Arial" panose="020B0604020202020204" pitchFamily="34" charset="0"/>
              </a:rPr>
              <a:t>–</a:t>
            </a:r>
          </a:p>
          <a:p>
            <a:pPr marL="0" marR="304800" indent="0" algn="l">
              <a:spcBef>
                <a:spcPts val="0"/>
              </a:spcBef>
              <a:spcAft>
                <a:spcPts val="0"/>
              </a:spcAft>
              <a:buNone/>
              <a:tabLst>
                <a:tab pos="1357313" algn="l"/>
              </a:tabLst>
            </a:pPr>
            <a:r>
              <a:rPr lang="en-US" sz="1800" kern="0" dirty="0">
                <a:latin typeface="+mj-lt"/>
                <a:ea typeface="Arial" panose="020B0604020202020204" pitchFamily="34" charset="0"/>
              </a:rPr>
              <a:t>                          </a:t>
            </a:r>
            <a:r>
              <a:rPr lang="en-US" sz="1800" b="0" kern="0" dirty="0">
                <a:effectLst/>
                <a:latin typeface="+mj-lt"/>
                <a:ea typeface="Arial" panose="020B0604020202020204" pitchFamily="34" charset="0"/>
              </a:rPr>
              <a:t> </a:t>
            </a:r>
            <a:r>
              <a:rPr lang="en-US" sz="1800" b="0" kern="0" dirty="0" err="1">
                <a:solidFill>
                  <a:srgbClr val="548DD4"/>
                </a:solidFill>
                <a:effectLst/>
                <a:latin typeface="+mj-lt"/>
                <a:ea typeface="Arial" panose="020B0604020202020204" pitchFamily="34" charset="0"/>
              </a:rPr>
              <a:t>Quixada</a:t>
            </a:r>
            <a:r>
              <a:rPr lang="en-US" sz="1800" b="0" kern="0" dirty="0">
                <a:solidFill>
                  <a:srgbClr val="548DD4"/>
                </a:solidFill>
                <a:effectLst/>
                <a:latin typeface="+mj-lt"/>
                <a:ea typeface="Arial" panose="020B0604020202020204" pitchFamily="34" charset="0"/>
              </a:rPr>
              <a:t> Moore-</a:t>
            </a:r>
            <a:r>
              <a:rPr lang="en-US" sz="1800" b="0" kern="0" dirty="0" err="1">
                <a:solidFill>
                  <a:srgbClr val="548DD4"/>
                </a:solidFill>
                <a:effectLst/>
                <a:latin typeface="+mj-lt"/>
                <a:ea typeface="Arial" panose="020B0604020202020204" pitchFamily="34" charset="0"/>
              </a:rPr>
              <a:t>Vissing</a:t>
            </a:r>
            <a:r>
              <a:rPr lang="en-US" sz="1800" b="0" kern="0" dirty="0">
                <a:solidFill>
                  <a:srgbClr val="548DD4"/>
                </a:solidFill>
                <a:effectLst/>
                <a:latin typeface="+mj-lt"/>
                <a:ea typeface="Arial" panose="020B0604020202020204" pitchFamily="34" charset="0"/>
              </a:rPr>
              <a:t>, PhD </a:t>
            </a:r>
            <a:endParaRPr lang="en-US" sz="1800" b="1" kern="0" dirty="0">
              <a:effectLst/>
              <a:latin typeface="+mj-lt"/>
              <a:ea typeface="Arial" panose="020B0604020202020204" pitchFamily="34" charset="0"/>
            </a:endParaRPr>
          </a:p>
          <a:p>
            <a:pPr marL="0" marR="304800" indent="0" algn="l">
              <a:spcBef>
                <a:spcPts val="0"/>
              </a:spcBef>
              <a:spcAft>
                <a:spcPts val="0"/>
              </a:spcAft>
              <a:buNone/>
              <a:tabLst>
                <a:tab pos="1357313" algn="l"/>
              </a:tabLst>
            </a:pPr>
            <a:r>
              <a:rPr lang="en-US" sz="1800" b="0" kern="0" dirty="0">
                <a:effectLst/>
                <a:latin typeface="+mj-lt"/>
                <a:ea typeface="Arial" panose="020B0604020202020204" pitchFamily="34" charset="0"/>
              </a:rPr>
              <a:t>2:15	</a:t>
            </a:r>
            <a:r>
              <a:rPr lang="en-US" sz="1800" b="1" kern="0" dirty="0">
                <a:solidFill>
                  <a:srgbClr val="000000"/>
                </a:solidFill>
                <a:effectLst/>
                <a:latin typeface="+mj-lt"/>
                <a:ea typeface="Arial" panose="020B0604020202020204" pitchFamily="34" charset="0"/>
              </a:rPr>
              <a:t>Equity in Measurements of Civic Health and Infrastructure</a:t>
            </a:r>
            <a:r>
              <a:rPr lang="en-US" sz="1800" b="0" kern="0" dirty="0">
                <a:effectLst/>
                <a:latin typeface="+mj-lt"/>
                <a:ea typeface="Arial" panose="020B0604020202020204" pitchFamily="34" charset="0"/>
              </a:rPr>
              <a:t>, </a:t>
            </a:r>
            <a:r>
              <a:rPr lang="en-US" sz="1800" b="0" kern="0" dirty="0">
                <a:solidFill>
                  <a:srgbClr val="548DD4"/>
                </a:solidFill>
                <a:effectLst/>
                <a:latin typeface="+mj-lt"/>
                <a:ea typeface="Arial" panose="020B0604020202020204" pitchFamily="34" charset="0"/>
              </a:rPr>
              <a:t>Joseph K. </a:t>
            </a:r>
            <a:r>
              <a:rPr lang="en-US" sz="1800" b="0" kern="0" dirty="0" err="1">
                <a:solidFill>
                  <a:srgbClr val="548DD4"/>
                </a:solidFill>
                <a:effectLst/>
                <a:latin typeface="+mj-lt"/>
                <a:ea typeface="Arial" panose="020B0604020202020204" pitchFamily="34" charset="0"/>
              </a:rPr>
              <a:t>Hoereth</a:t>
            </a:r>
            <a:r>
              <a:rPr lang="en-US" sz="1800" b="0" kern="0" dirty="0">
                <a:solidFill>
                  <a:srgbClr val="363636"/>
                </a:solidFill>
                <a:effectLst/>
                <a:latin typeface="+mj-lt"/>
                <a:ea typeface="Arial" panose="020B0604020202020204" pitchFamily="34" charset="0"/>
              </a:rPr>
              <a:t>, </a:t>
            </a:r>
            <a:r>
              <a:rPr lang="en-US" sz="1800" b="0" kern="0" dirty="0">
                <a:solidFill>
                  <a:srgbClr val="4F81BD"/>
                </a:solidFill>
                <a:effectLst/>
                <a:latin typeface="+mj-lt"/>
                <a:ea typeface="Arial" panose="020B0604020202020204" pitchFamily="34" charset="0"/>
              </a:rPr>
              <a:t>PhD,</a:t>
            </a:r>
            <a:r>
              <a:rPr lang="en-US" sz="1800" b="0" kern="0" dirty="0">
                <a:solidFill>
                  <a:srgbClr val="363636"/>
                </a:solidFill>
                <a:effectLst/>
                <a:latin typeface="+mj-lt"/>
                <a:ea typeface="Arial" panose="020B0604020202020204" pitchFamily="34" charset="0"/>
              </a:rPr>
              <a:t> </a:t>
            </a:r>
            <a:endParaRPr lang="en-US" sz="1800" b="1" kern="0" dirty="0">
              <a:effectLst/>
              <a:latin typeface="+mj-lt"/>
              <a:ea typeface="Arial" panose="020B0604020202020204" pitchFamily="34" charset="0"/>
            </a:endParaRPr>
          </a:p>
          <a:p>
            <a:pPr marL="0" marR="0" indent="0">
              <a:spcBef>
                <a:spcPts val="0"/>
              </a:spcBef>
              <a:spcAft>
                <a:spcPts val="0"/>
              </a:spcAft>
              <a:buNone/>
              <a:tabLst>
                <a:tab pos="1357313" algn="l"/>
              </a:tabLst>
            </a:pPr>
            <a:r>
              <a:rPr lang="en-US" sz="1800" i="1" dirty="0">
                <a:effectLst/>
                <a:latin typeface="+mj-lt"/>
                <a:ea typeface="Times New Roman" panose="02020603050405020304" pitchFamily="18" charset="0"/>
              </a:rPr>
              <a:t>3:00	</a:t>
            </a:r>
            <a:r>
              <a:rPr lang="en-US" sz="1800" b="1" i="1" dirty="0">
                <a:effectLst/>
                <a:latin typeface="+mj-lt"/>
                <a:ea typeface="Times New Roman" panose="02020603050405020304" pitchFamily="18" charset="0"/>
              </a:rPr>
              <a:t>Coffee Break- </a:t>
            </a:r>
            <a:r>
              <a:rPr lang="en-US" sz="1800" i="1" dirty="0">
                <a:effectLst/>
                <a:latin typeface="+mj-lt"/>
                <a:ea typeface="Times New Roman" panose="02020603050405020304" pitchFamily="18" charset="0"/>
              </a:rPr>
              <a:t>Sponsored by the</a:t>
            </a:r>
            <a:r>
              <a:rPr lang="en-US" sz="1800" dirty="0">
                <a:effectLst/>
                <a:latin typeface="+mj-lt"/>
                <a:ea typeface="Times New Roman" panose="02020603050405020304" pitchFamily="18" charset="0"/>
              </a:rPr>
              <a:t> </a:t>
            </a:r>
            <a:r>
              <a:rPr lang="en-US" sz="1800" i="1" dirty="0">
                <a:solidFill>
                  <a:srgbClr val="548DD4"/>
                </a:solidFill>
                <a:effectLst/>
                <a:latin typeface="+mj-lt"/>
                <a:ea typeface="Times New Roman" panose="02020603050405020304" pitchFamily="18" charset="0"/>
              </a:rPr>
              <a:t>Allegany Franciscan Ministries</a:t>
            </a:r>
            <a:endParaRPr lang="en-US" sz="1800" dirty="0">
              <a:effectLst/>
              <a:latin typeface="+mj-lt"/>
              <a:ea typeface="Times New Roman" panose="02020603050405020304" pitchFamily="18" charset="0"/>
            </a:endParaRPr>
          </a:p>
          <a:p>
            <a:pPr marL="0" marR="0" indent="0">
              <a:spcBef>
                <a:spcPts val="0"/>
              </a:spcBef>
              <a:spcAft>
                <a:spcPts val="0"/>
              </a:spcAft>
              <a:buNone/>
              <a:tabLst>
                <a:tab pos="1357313" algn="l"/>
              </a:tabLst>
            </a:pPr>
            <a:r>
              <a:rPr lang="en-US" sz="1800" dirty="0">
                <a:effectLst/>
                <a:latin typeface="+mj-lt"/>
                <a:ea typeface="Times New Roman" panose="02020603050405020304" pitchFamily="18" charset="0"/>
              </a:rPr>
              <a:t>3:15	</a:t>
            </a:r>
            <a:r>
              <a:rPr lang="en-US" sz="1800" b="1" dirty="0">
                <a:effectLst/>
                <a:latin typeface="+mj-lt"/>
                <a:ea typeface="Times New Roman" panose="02020603050405020304" pitchFamily="18" charset="0"/>
              </a:rPr>
              <a:t>Case Study- Miami Dade County Thrive 305 Initiative and Civic Health</a:t>
            </a:r>
            <a:r>
              <a:rPr lang="en-US" sz="1800" dirty="0">
                <a:effectLst/>
                <a:latin typeface="+mj-lt"/>
                <a:ea typeface="Times New Roman" panose="02020603050405020304" pitchFamily="18" charset="0"/>
              </a:rPr>
              <a:t>, </a:t>
            </a:r>
            <a:r>
              <a:rPr lang="en-US" sz="1800" dirty="0">
                <a:solidFill>
                  <a:srgbClr val="548DD4"/>
                </a:solidFill>
                <a:effectLst/>
                <a:latin typeface="+mj-lt"/>
                <a:ea typeface="Times New Roman" panose="02020603050405020304" pitchFamily="18" charset="0"/>
              </a:rPr>
              <a:t>Patrick Morris</a:t>
            </a:r>
            <a:r>
              <a:rPr lang="en-US" sz="1800" dirty="0">
                <a:effectLst/>
                <a:latin typeface="+mj-lt"/>
                <a:ea typeface="Times New Roman" panose="02020603050405020304" pitchFamily="18" charset="0"/>
              </a:rPr>
              <a:t>, </a:t>
            </a:r>
            <a:r>
              <a:rPr lang="en-US" sz="1800" dirty="0">
                <a:solidFill>
                  <a:srgbClr val="000000"/>
                </a:solidFill>
                <a:effectLst/>
                <a:latin typeface="+mj-lt"/>
                <a:ea typeface="Times New Roman" panose="02020603050405020304" pitchFamily="18" charset="0"/>
              </a:rPr>
              <a:t>Senior </a:t>
            </a:r>
            <a:r>
              <a:rPr lang="en-US" sz="1800" dirty="0">
                <a:effectLst/>
                <a:latin typeface="+mj-lt"/>
                <a:ea typeface="Times New Roman" panose="02020603050405020304" pitchFamily="18" charset="0"/>
              </a:rPr>
              <a:t>&amp; </a:t>
            </a:r>
            <a:r>
              <a:rPr lang="en-US" sz="1800" dirty="0">
                <a:solidFill>
                  <a:srgbClr val="548DD4"/>
                </a:solidFill>
                <a:effectLst/>
                <a:latin typeface="+mj-lt"/>
                <a:ea typeface="Times New Roman" panose="02020603050405020304" pitchFamily="18" charset="0"/>
              </a:rPr>
              <a:t>Jim </a:t>
            </a:r>
            <a:r>
              <a:rPr lang="en-US" sz="1800" dirty="0" err="1">
                <a:solidFill>
                  <a:srgbClr val="548DD4"/>
                </a:solidFill>
                <a:effectLst/>
                <a:latin typeface="+mj-lt"/>
                <a:ea typeface="Times New Roman" panose="02020603050405020304" pitchFamily="18" charset="0"/>
              </a:rPr>
              <a:t>Murley</a:t>
            </a:r>
            <a:endParaRPr lang="en-US" sz="1800" dirty="0">
              <a:effectLst/>
              <a:latin typeface="+mj-lt"/>
              <a:ea typeface="Times New Roman" panose="02020603050405020304" pitchFamily="18" charset="0"/>
            </a:endParaRPr>
          </a:p>
          <a:p>
            <a:pPr marL="0" marR="0" indent="0">
              <a:spcBef>
                <a:spcPts val="0"/>
              </a:spcBef>
              <a:spcAft>
                <a:spcPts val="0"/>
              </a:spcAft>
              <a:buNone/>
              <a:tabLst>
                <a:tab pos="1357313" algn="l"/>
              </a:tabLst>
            </a:pPr>
            <a:r>
              <a:rPr lang="en-US" sz="1800" dirty="0">
                <a:effectLst/>
                <a:latin typeface="+mj-lt"/>
                <a:ea typeface="Times New Roman" panose="02020603050405020304" pitchFamily="18" charset="0"/>
              </a:rPr>
              <a:t>3:45	</a:t>
            </a:r>
            <a:r>
              <a:rPr lang="en-US" sz="1800" b="1" dirty="0">
                <a:effectLst/>
                <a:latin typeface="+mj-lt"/>
                <a:ea typeface="Times New Roman" panose="02020603050405020304" pitchFamily="18" charset="0"/>
              </a:rPr>
              <a:t>Introduction to World Caf</a:t>
            </a:r>
            <a:r>
              <a:rPr lang="en-US" sz="1800" dirty="0">
                <a:effectLst/>
                <a:latin typeface="+mj-lt"/>
                <a:ea typeface="Times New Roman" panose="02020603050405020304" pitchFamily="18" charset="0"/>
              </a:rPr>
              <a:t>é- </a:t>
            </a:r>
            <a:r>
              <a:rPr lang="en-US" sz="1800" dirty="0">
                <a:solidFill>
                  <a:srgbClr val="4F81BD"/>
                </a:solidFill>
                <a:effectLst/>
                <a:latin typeface="+mj-lt"/>
                <a:ea typeface="Times New Roman" panose="02020603050405020304" pitchFamily="18" charset="0"/>
              </a:rPr>
              <a:t>Host Team: Ashley Cooper &amp; Danae </a:t>
            </a:r>
            <a:r>
              <a:rPr lang="en-US" sz="1800" dirty="0" err="1">
                <a:solidFill>
                  <a:srgbClr val="4F81BD"/>
                </a:solidFill>
                <a:effectLst/>
                <a:latin typeface="+mj-lt"/>
                <a:ea typeface="Times New Roman" panose="02020603050405020304" pitchFamily="18" charset="0"/>
              </a:rPr>
              <a:t>Aiche</a:t>
            </a:r>
            <a:r>
              <a:rPr lang="en-US" sz="1800" dirty="0" err="1">
                <a:solidFill>
                  <a:srgbClr val="365F91"/>
                </a:solidFill>
                <a:effectLst/>
                <a:latin typeface="+mj-lt"/>
                <a:ea typeface="Times New Roman" panose="02020603050405020304" pitchFamily="18" charset="0"/>
              </a:rPr>
              <a:t>r</a:t>
            </a:r>
            <a:r>
              <a:rPr lang="en-US" sz="1800" dirty="0">
                <a:solidFill>
                  <a:srgbClr val="365F91"/>
                </a:solidFill>
                <a:effectLst/>
                <a:latin typeface="+mj-lt"/>
                <a:ea typeface="Times New Roman" panose="02020603050405020304" pitchFamily="18" charset="0"/>
              </a:rPr>
              <a:t> </a:t>
            </a:r>
            <a:endParaRPr lang="en-US" sz="1800" dirty="0">
              <a:effectLst/>
              <a:latin typeface="+mj-lt"/>
              <a:ea typeface="Times New Roman" panose="02020603050405020304" pitchFamily="18" charset="0"/>
            </a:endParaRPr>
          </a:p>
          <a:p>
            <a:pPr marL="0" marR="0" indent="0">
              <a:spcBef>
                <a:spcPts val="0"/>
              </a:spcBef>
              <a:spcAft>
                <a:spcPts val="0"/>
              </a:spcAft>
              <a:buNone/>
              <a:tabLst>
                <a:tab pos="1357313" algn="l"/>
              </a:tabLst>
            </a:pPr>
            <a:r>
              <a:rPr lang="en-US" sz="1800" i="1" dirty="0">
                <a:solidFill>
                  <a:srgbClr val="000000"/>
                </a:solidFill>
                <a:effectLst/>
                <a:latin typeface="+mj-lt"/>
                <a:ea typeface="Times New Roman" panose="02020603050405020304" pitchFamily="18" charset="0"/>
              </a:rPr>
              <a:t>5:20	</a:t>
            </a:r>
            <a:r>
              <a:rPr lang="en-US" sz="1800" b="1" i="1" dirty="0">
                <a:solidFill>
                  <a:srgbClr val="000000"/>
                </a:solidFill>
                <a:effectLst/>
                <a:latin typeface="+mj-lt"/>
                <a:ea typeface="Times New Roman" panose="02020603050405020304" pitchFamily="18" charset="0"/>
              </a:rPr>
              <a:t>Stretch Break</a:t>
            </a:r>
            <a:endParaRPr lang="en-US" sz="1800" b="1" dirty="0">
              <a:effectLst/>
              <a:latin typeface="+mj-lt"/>
              <a:ea typeface="Times New Roman" panose="02020603050405020304" pitchFamily="18" charset="0"/>
            </a:endParaRPr>
          </a:p>
          <a:p>
            <a:pPr marL="0" marR="0" indent="0">
              <a:spcBef>
                <a:spcPts val="0"/>
              </a:spcBef>
              <a:spcAft>
                <a:spcPts val="0"/>
              </a:spcAft>
              <a:buNone/>
              <a:tabLst>
                <a:tab pos="1357313" algn="l"/>
              </a:tabLst>
            </a:pPr>
            <a:r>
              <a:rPr lang="en-US" sz="1800" dirty="0">
                <a:effectLst/>
                <a:latin typeface="+mj-lt"/>
                <a:ea typeface="Times New Roman" panose="02020603050405020304" pitchFamily="18" charset="0"/>
              </a:rPr>
              <a:t>5:30	</a:t>
            </a:r>
            <a:r>
              <a:rPr lang="en-US" sz="1800" b="1" dirty="0">
                <a:effectLst/>
                <a:latin typeface="+mj-lt"/>
                <a:ea typeface="Times New Roman" panose="02020603050405020304" pitchFamily="18" charset="0"/>
              </a:rPr>
              <a:t>Keynote- The Working Cities Challenge and Civic Hea</a:t>
            </a:r>
            <a:r>
              <a:rPr lang="en-US" sz="1800" dirty="0">
                <a:effectLst/>
                <a:latin typeface="+mj-lt"/>
                <a:ea typeface="Times New Roman" panose="02020603050405020304" pitchFamily="18" charset="0"/>
              </a:rPr>
              <a:t>lth, </a:t>
            </a:r>
            <a:r>
              <a:rPr lang="en-US" sz="1800" dirty="0">
                <a:solidFill>
                  <a:srgbClr val="4F81BD"/>
                </a:solidFill>
                <a:effectLst/>
                <a:latin typeface="+mj-lt"/>
                <a:ea typeface="Times New Roman" panose="02020603050405020304" pitchFamily="18" charset="0"/>
              </a:rPr>
              <a:t>Richard C. Walker III</a:t>
            </a:r>
            <a:endParaRPr lang="en-US" sz="1800" dirty="0">
              <a:effectLst/>
              <a:latin typeface="+mj-lt"/>
              <a:ea typeface="Times New Roman" panose="02020603050405020304" pitchFamily="18" charset="0"/>
            </a:endParaRPr>
          </a:p>
          <a:p>
            <a:pPr marL="0" marR="0" indent="0">
              <a:spcBef>
                <a:spcPts val="0"/>
              </a:spcBef>
              <a:spcAft>
                <a:spcPts val="0"/>
              </a:spcAft>
              <a:buNone/>
              <a:tabLst>
                <a:tab pos="1357313" algn="l"/>
              </a:tabLst>
            </a:pPr>
            <a:r>
              <a:rPr lang="en-US" sz="1800" dirty="0">
                <a:effectLst/>
                <a:latin typeface="+mj-lt"/>
                <a:ea typeface="Times New Roman" panose="02020603050405020304" pitchFamily="18" charset="0"/>
              </a:rPr>
              <a:t>6:15	</a:t>
            </a:r>
            <a:r>
              <a:rPr lang="en-US" sz="1800" b="1" dirty="0">
                <a:effectLst/>
                <a:latin typeface="+mj-lt"/>
                <a:ea typeface="Times New Roman" panose="02020603050405020304" pitchFamily="18" charset="0"/>
              </a:rPr>
              <a:t>Reception-</a:t>
            </a:r>
            <a:r>
              <a:rPr lang="en-US" sz="1800" dirty="0">
                <a:effectLst/>
                <a:latin typeface="+mj-lt"/>
                <a:ea typeface="Times New Roman" panose="02020603050405020304" pitchFamily="18" charset="0"/>
              </a:rPr>
              <a:t> </a:t>
            </a:r>
            <a:r>
              <a:rPr lang="en-US" sz="1800" i="1" dirty="0">
                <a:solidFill>
                  <a:srgbClr val="548DD4"/>
                </a:solidFill>
                <a:effectLst/>
                <a:latin typeface="+mj-lt"/>
                <a:ea typeface="Times New Roman" panose="02020603050405020304" pitchFamily="18" charset="0"/>
              </a:rPr>
              <a:t>Sponsored by The Central Florida Foundat</a:t>
            </a:r>
            <a:r>
              <a:rPr lang="en-US" sz="1800" b="1" i="1" dirty="0">
                <a:solidFill>
                  <a:srgbClr val="548DD4"/>
                </a:solidFill>
                <a:effectLst/>
                <a:latin typeface="+mj-lt"/>
                <a:ea typeface="Times New Roman" panose="02020603050405020304" pitchFamily="18" charset="0"/>
              </a:rPr>
              <a:t>ion</a:t>
            </a:r>
            <a:endParaRPr lang="en-US" sz="1800" b="1" dirty="0">
              <a:effectLst/>
              <a:latin typeface="+mj-lt"/>
              <a:ea typeface="Times New Roman" panose="02020603050405020304" pitchFamily="18" charset="0"/>
            </a:endParaRPr>
          </a:p>
          <a:p>
            <a:pPr marL="0" marR="0" indent="0">
              <a:spcBef>
                <a:spcPts val="0"/>
              </a:spcBef>
              <a:spcAft>
                <a:spcPts val="0"/>
              </a:spcAft>
              <a:buNone/>
              <a:tabLst>
                <a:tab pos="1357313" algn="l"/>
              </a:tabLst>
            </a:pPr>
            <a:r>
              <a:rPr lang="en-US" sz="1800" b="1" dirty="0">
                <a:effectLst/>
                <a:latin typeface="+mj-lt"/>
                <a:ea typeface="Times New Roman" panose="02020603050405020304" pitchFamily="18" charset="0"/>
              </a:rPr>
              <a:t>7:00	Dinner at the Center</a:t>
            </a:r>
            <a:r>
              <a:rPr lang="en-US" sz="1800" dirty="0">
                <a:effectLst/>
                <a:latin typeface="+mj-lt"/>
                <a:ea typeface="Times New Roman" panose="02020603050405020304" pitchFamily="18" charset="0"/>
              </a:rPr>
              <a:t>- </a:t>
            </a:r>
            <a:r>
              <a:rPr lang="en-US" sz="1800" i="1" dirty="0">
                <a:solidFill>
                  <a:srgbClr val="548DD4"/>
                </a:solidFill>
                <a:effectLst/>
                <a:latin typeface="+mj-lt"/>
                <a:ea typeface="Times New Roman" panose="02020603050405020304" pitchFamily="18" charset="0"/>
              </a:rPr>
              <a:t>Sponsored by Local Voices United</a:t>
            </a:r>
            <a:endParaRPr lang="en-US" sz="1800" dirty="0">
              <a:effectLst/>
              <a:latin typeface="+mj-lt"/>
              <a:ea typeface="Times New Roman" panose="02020603050405020304" pitchFamily="18" charset="0"/>
            </a:endParaRPr>
          </a:p>
          <a:p>
            <a:pPr marL="0" marR="0" indent="0">
              <a:spcBef>
                <a:spcPts val="0"/>
              </a:spcBef>
              <a:spcAft>
                <a:spcPts val="0"/>
              </a:spcAft>
              <a:buNone/>
              <a:tabLst>
                <a:tab pos="1357313" algn="l"/>
              </a:tabLst>
            </a:pPr>
            <a:r>
              <a:rPr lang="en-US" sz="1800" dirty="0">
                <a:effectLst/>
                <a:latin typeface="+mj-lt"/>
                <a:ea typeface="Times New Roman" panose="02020603050405020304" pitchFamily="18" charset="0"/>
              </a:rPr>
              <a:t>7:30 	</a:t>
            </a:r>
            <a:r>
              <a:rPr lang="en-US" sz="1800" b="1" dirty="0">
                <a:effectLst/>
                <a:latin typeface="+mj-lt"/>
                <a:ea typeface="Times New Roman" panose="02020603050405020304" pitchFamily="18" charset="0"/>
              </a:rPr>
              <a:t>Dinner Keynote: Public Engagement on Race and Equity</a:t>
            </a:r>
            <a:r>
              <a:rPr lang="en-US" sz="1800" dirty="0">
                <a:effectLst/>
                <a:latin typeface="+mj-lt"/>
                <a:ea typeface="Times New Roman" panose="02020603050405020304" pitchFamily="18" charset="0"/>
              </a:rPr>
              <a:t>, </a:t>
            </a:r>
            <a:r>
              <a:rPr lang="en-US" sz="1800" b="1" dirty="0">
                <a:solidFill>
                  <a:srgbClr val="4F81BD"/>
                </a:solidFill>
                <a:effectLst/>
                <a:latin typeface="+mj-lt"/>
                <a:ea typeface="Times New Roman" panose="02020603050405020304" pitchFamily="18" charset="0"/>
              </a:rPr>
              <a:t>Matt </a:t>
            </a:r>
            <a:r>
              <a:rPr lang="en-US" sz="1800" b="1" dirty="0" err="1">
                <a:solidFill>
                  <a:srgbClr val="4F81BD"/>
                </a:solidFill>
                <a:effectLst/>
                <a:latin typeface="+mj-lt"/>
                <a:ea typeface="Times New Roman" panose="02020603050405020304" pitchFamily="18" charset="0"/>
              </a:rPr>
              <a:t>Leighninger</a:t>
            </a:r>
            <a:endParaRPr lang="en-US" sz="1800" dirty="0">
              <a:effectLst/>
              <a:latin typeface="+mj-lt"/>
              <a:ea typeface="Times New Roman" panose="02020603050405020304" pitchFamily="18" charset="0"/>
            </a:endParaRPr>
          </a:p>
          <a:p>
            <a:pPr marL="0" marR="0" indent="0">
              <a:spcBef>
                <a:spcPts val="0"/>
              </a:spcBef>
              <a:spcAft>
                <a:spcPts val="0"/>
              </a:spcAft>
              <a:buNone/>
              <a:tabLst>
                <a:tab pos="1357313" algn="l"/>
              </a:tabLst>
            </a:pPr>
            <a:r>
              <a:rPr lang="en-US" sz="1800" i="1" dirty="0">
                <a:effectLst/>
                <a:latin typeface="+mj-lt"/>
                <a:ea typeface="Times New Roman" panose="02020603050405020304" pitchFamily="18" charset="0"/>
              </a:rPr>
              <a:t>8:45 pm	</a:t>
            </a:r>
            <a:r>
              <a:rPr lang="en-US" sz="1800" b="1" i="1" dirty="0">
                <a:effectLst/>
                <a:latin typeface="+mj-lt"/>
                <a:ea typeface="Times New Roman" panose="02020603050405020304" pitchFamily="18" charset="0"/>
              </a:rPr>
              <a:t>Recess </a:t>
            </a:r>
            <a:endParaRPr lang="en-US" sz="1800" b="1" dirty="0">
              <a:effectLst/>
              <a:latin typeface="+mj-lt"/>
              <a:ea typeface="Times New Roman" panose="02020603050405020304" pitchFamily="18" charset="0"/>
            </a:endParaRPr>
          </a:p>
          <a:p>
            <a:pPr marL="0" marR="0" indent="0">
              <a:spcBef>
                <a:spcPts val="0"/>
              </a:spcBef>
              <a:spcAft>
                <a:spcPts val="0"/>
              </a:spcAft>
              <a:buNone/>
              <a:tabLst>
                <a:tab pos="1357313" algn="l"/>
              </a:tabLst>
            </a:pPr>
            <a:r>
              <a:rPr lang="en-US" sz="1800" cap="all" dirty="0">
                <a:effectLst/>
                <a:latin typeface="Calibri" panose="020F0502020204030204" pitchFamily="34" charset="0"/>
                <a:ea typeface="Times New Roman" panose="02020603050405020304" pitchFamily="18" charset="0"/>
              </a:rPr>
              <a:t> </a:t>
            </a:r>
            <a:endParaRPr lang="en-US" sz="3200" dirty="0">
              <a:cs typeface="Calibri" panose="020F0502020204030204" pitchFamily="34" charset="0"/>
            </a:endParaRPr>
          </a:p>
        </p:txBody>
      </p:sp>
      <p:pic>
        <p:nvPicPr>
          <p:cNvPr id="4" name="Picture 3" descr="A map of the state of florida&#10;&#10;Description automatically generated with medium confidence">
            <a:extLst>
              <a:ext uri="{FF2B5EF4-FFF2-40B4-BE49-F238E27FC236}">
                <a16:creationId xmlns:a16="http://schemas.microsoft.com/office/drawing/2014/main" id="{B9218023-8733-9787-EBCA-4A4B4634CB8A}"/>
              </a:ext>
            </a:extLst>
          </p:cNvPr>
          <p:cNvPicPr>
            <a:picLocks noChangeAspect="1"/>
          </p:cNvPicPr>
          <p:nvPr/>
        </p:nvPicPr>
        <p:blipFill>
          <a:blip r:embed="rId3"/>
          <a:stretch>
            <a:fillRect/>
          </a:stretch>
        </p:blipFill>
        <p:spPr>
          <a:xfrm>
            <a:off x="0" y="-49341"/>
            <a:ext cx="2157046" cy="1803155"/>
          </a:xfrm>
          <a:prstGeom prst="rect">
            <a:avLst/>
          </a:prstGeom>
        </p:spPr>
      </p:pic>
    </p:spTree>
    <p:extLst>
      <p:ext uri="{BB962C8B-B14F-4D97-AF65-F5344CB8AC3E}">
        <p14:creationId xmlns:p14="http://schemas.microsoft.com/office/powerpoint/2010/main" val="4187682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title"/>
          </p:nvPr>
        </p:nvSpPr>
        <p:spPr>
          <a:xfrm>
            <a:off x="1315832" y="144448"/>
            <a:ext cx="10972800" cy="1143200"/>
          </a:xfrm>
          <a:prstGeom prst="rect">
            <a:avLst/>
          </a:prstGeom>
        </p:spPr>
        <p:txBody>
          <a:bodyPr spcFirstLastPara="1" vert="horz" wrap="square" lIns="121900" tIns="121900" rIns="121900" bIns="121900" rtlCol="0" anchor="ctr" anchorCtr="0">
            <a:noAutofit/>
          </a:bodyPr>
          <a:lstStyle/>
          <a:p>
            <a:pPr algn="ctr"/>
            <a:br>
              <a:rPr lang="en" sz="3600" dirty="0"/>
            </a:br>
            <a:r>
              <a:rPr lang="en" b="1" dirty="0">
                <a:solidFill>
                  <a:schemeClr val="accent1">
                    <a:lumMod val="75000"/>
                  </a:schemeClr>
                </a:solidFill>
              </a:rPr>
              <a:t>Florida Civic Advance </a:t>
            </a:r>
            <a:br>
              <a:rPr lang="en" b="1" dirty="0">
                <a:solidFill>
                  <a:schemeClr val="accent1">
                    <a:lumMod val="75000"/>
                  </a:schemeClr>
                </a:solidFill>
              </a:rPr>
            </a:br>
            <a:r>
              <a:rPr lang="en-US" sz="2800" i="1" dirty="0">
                <a:solidFill>
                  <a:schemeClr val="accent1">
                    <a:lumMod val="75000"/>
                  </a:schemeClr>
                </a:solidFill>
              </a:rPr>
              <a:t>Advancing Civic Health in Florida’s Communities</a:t>
            </a:r>
            <a:br>
              <a:rPr lang="en-US" i="1" dirty="0">
                <a:solidFill>
                  <a:schemeClr val="accent1">
                    <a:lumMod val="75000"/>
                  </a:schemeClr>
                </a:solidFill>
              </a:rPr>
            </a:br>
            <a:endParaRPr b="1" dirty="0">
              <a:solidFill>
                <a:schemeClr val="accent1">
                  <a:lumMod val="75000"/>
                </a:schemeClr>
              </a:solidFill>
            </a:endParaRPr>
          </a:p>
        </p:txBody>
      </p:sp>
      <p:sp>
        <p:nvSpPr>
          <p:cNvPr id="136" name="Google Shape;136;p26"/>
          <p:cNvSpPr txBox="1">
            <a:spLocks noGrp="1"/>
          </p:cNvSpPr>
          <p:nvPr>
            <p:ph type="body" idx="1"/>
          </p:nvPr>
        </p:nvSpPr>
        <p:spPr>
          <a:xfrm>
            <a:off x="609600" y="1584495"/>
            <a:ext cx="11992938" cy="4625520"/>
          </a:xfrm>
          <a:prstGeom prst="rect">
            <a:avLst/>
          </a:prstGeom>
        </p:spPr>
        <p:txBody>
          <a:bodyPr spcFirstLastPara="1" vert="horz" wrap="square" lIns="121900" tIns="121900" rIns="121900" bIns="121900" rtlCol="0" anchor="ctr" anchorCtr="0">
            <a:noAutofit/>
          </a:bodyPr>
          <a:lstStyle/>
          <a:p>
            <a:pPr marL="0" indent="0">
              <a:buNone/>
            </a:pPr>
            <a:endParaRPr lang="en-US" sz="2400" b="1" dirty="0">
              <a:latin typeface="+mj-lt"/>
              <a:cs typeface="Calibri" panose="020F0502020204030204" pitchFamily="34" charset="0"/>
            </a:endParaRPr>
          </a:p>
          <a:p>
            <a:pPr marL="0" marR="0" indent="0" algn="ctr">
              <a:spcBef>
                <a:spcPts val="0"/>
              </a:spcBef>
              <a:spcAft>
                <a:spcPts val="0"/>
              </a:spcAft>
              <a:buNone/>
            </a:pPr>
            <a:r>
              <a:rPr lang="en-US" sz="2400" dirty="0">
                <a:effectLst/>
                <a:latin typeface="+mj-lt"/>
                <a:ea typeface="Times New Roman" panose="02020603050405020304" pitchFamily="18" charset="0"/>
              </a:rPr>
              <a:t> </a:t>
            </a:r>
            <a:r>
              <a:rPr lang="en-US" sz="2400" b="1" dirty="0">
                <a:effectLst/>
                <a:latin typeface="+mj-lt"/>
                <a:ea typeface="Times New Roman" panose="02020603050405020304" pitchFamily="18" charset="0"/>
              </a:rPr>
              <a:t>FLORIDA CIVIC ADVANCE 2023 SUMMIT PROGRAM AT A GLANCE</a:t>
            </a:r>
            <a:endParaRPr lang="en-US" sz="2400" dirty="0">
              <a:effectLst/>
              <a:latin typeface="+mj-lt"/>
              <a:ea typeface="Times New Roman" panose="02020603050405020304" pitchFamily="18" charset="0"/>
            </a:endParaRPr>
          </a:p>
          <a:p>
            <a:pPr marL="0" marR="0" indent="0" algn="ctr">
              <a:spcBef>
                <a:spcPts val="0"/>
              </a:spcBef>
              <a:spcAft>
                <a:spcPts val="0"/>
              </a:spcAft>
              <a:buNone/>
            </a:pPr>
            <a:r>
              <a:rPr lang="en-US" sz="1800" b="1" dirty="0">
                <a:solidFill>
                  <a:srgbClr val="548DD4"/>
                </a:solidFill>
                <a:effectLst/>
                <a:latin typeface="Calibri" panose="020F0502020204030204" pitchFamily="34" charset="0"/>
                <a:ea typeface="Times New Roman" panose="02020603050405020304" pitchFamily="18" charset="0"/>
              </a:rPr>
              <a:t>Civic Health for the Whole Community: From Data to </a:t>
            </a:r>
            <a:r>
              <a:rPr lang="en-US" sz="1800" b="1" dirty="0">
                <a:solidFill>
                  <a:srgbClr val="4F81BD"/>
                </a:solidFill>
                <a:effectLst/>
                <a:latin typeface="Calibri" panose="020F0502020204030204" pitchFamily="34" charset="0"/>
                <a:ea typeface="Times New Roman" panose="02020603050405020304" pitchFamily="18" charset="0"/>
              </a:rPr>
              <a:t>Community Action and Results</a:t>
            </a:r>
            <a:r>
              <a:rPr lang="en-US" sz="1800" dirty="0">
                <a:solidFill>
                  <a:srgbClr val="4F81BD"/>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lgn="ctr">
              <a:spcBef>
                <a:spcPts val="0"/>
              </a:spcBef>
              <a:spcAft>
                <a:spcPts val="0"/>
              </a:spcAft>
              <a:buNone/>
            </a:pPr>
            <a:r>
              <a:rPr lang="en-US" sz="1800" dirty="0">
                <a:effectLst/>
                <a:latin typeface="Calibri" panose="020F0502020204030204" pitchFamily="34" charset="0"/>
                <a:ea typeface="Times New Roman" panose="02020603050405020304" pitchFamily="18" charset="0"/>
              </a:rPr>
              <a:t>October 26, 2023, 1:30 pm- 8:30 pm, October 27, 2023, 8:30 am-3:00 pm</a:t>
            </a:r>
            <a:endParaRPr lang="en-US" sz="2200" dirty="0">
              <a:effectLst/>
              <a:latin typeface="Times New Roman" panose="02020603050405020304" pitchFamily="18" charset="0"/>
              <a:ea typeface="Times New Roman" panose="02020603050405020304" pitchFamily="18" charset="0"/>
            </a:endParaRPr>
          </a:p>
          <a:p>
            <a:pPr marL="0" marR="0" indent="0">
              <a:lnSpc>
                <a:spcPct val="100000"/>
              </a:lnSpc>
              <a:spcBef>
                <a:spcPts val="0"/>
              </a:spcBef>
              <a:spcAft>
                <a:spcPts val="0"/>
              </a:spcAft>
              <a:buNone/>
            </a:pPr>
            <a:endParaRPr lang="en-US" sz="800" b="1" cap="all" dirty="0">
              <a:solidFill>
                <a:srgbClr val="548DD4"/>
              </a:solidFill>
              <a:effectLst/>
              <a:latin typeface="Calibri" panose="020F0502020204030204" pitchFamily="34" charset="0"/>
              <a:ea typeface="Times New Roman" panose="02020603050405020304" pitchFamily="18" charset="0"/>
            </a:endParaRPr>
          </a:p>
          <a:p>
            <a:pPr marL="0" marR="0" indent="0">
              <a:spcBef>
                <a:spcPts val="0"/>
              </a:spcBef>
              <a:spcAft>
                <a:spcPts val="0"/>
              </a:spcAft>
              <a:buNone/>
            </a:pPr>
            <a:r>
              <a:rPr lang="en-US" sz="2200" b="1" cap="all" dirty="0">
                <a:solidFill>
                  <a:srgbClr val="548DD4"/>
                </a:solidFill>
                <a:effectLst/>
                <a:latin typeface="Calibri" panose="020F0502020204030204" pitchFamily="34" charset="0"/>
                <a:ea typeface="Times New Roman" panose="02020603050405020304" pitchFamily="18" charset="0"/>
              </a:rPr>
              <a:t>Day Two, Friday, October 27, 2023</a:t>
            </a:r>
          </a:p>
          <a:p>
            <a:pPr marL="0" marR="0" indent="0">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1366838" algn="l"/>
              </a:tabLst>
            </a:pPr>
            <a:r>
              <a:rPr lang="en-US" sz="1800" i="1" dirty="0">
                <a:effectLst/>
                <a:latin typeface="+mj-lt"/>
                <a:ea typeface="Times New Roman" panose="02020603050405020304" pitchFamily="18" charset="0"/>
              </a:rPr>
              <a:t>8:00 am	Registration, sign in, and continental breakfast.</a:t>
            </a:r>
            <a:endParaRPr lang="en-US" sz="1800" dirty="0">
              <a:effectLst/>
              <a:latin typeface="+mj-lt"/>
              <a:ea typeface="Times New Roman" panose="02020603050405020304" pitchFamily="18" charset="0"/>
            </a:endParaRPr>
          </a:p>
          <a:p>
            <a:pPr marL="0" marR="0" indent="0">
              <a:spcBef>
                <a:spcPts val="0"/>
              </a:spcBef>
              <a:spcAft>
                <a:spcPts val="0"/>
              </a:spcAft>
              <a:buNone/>
              <a:tabLst>
                <a:tab pos="1366838" algn="l"/>
              </a:tabLst>
            </a:pPr>
            <a:r>
              <a:rPr lang="en-US" sz="1800" dirty="0">
                <a:effectLst/>
                <a:latin typeface="+mj-lt"/>
                <a:ea typeface="Times New Roman" panose="02020603050405020304" pitchFamily="18" charset="0"/>
              </a:rPr>
              <a:t>8:30	</a:t>
            </a:r>
            <a:r>
              <a:rPr lang="en-US" sz="1800" b="1" dirty="0">
                <a:effectLst/>
                <a:latin typeface="+mj-lt"/>
                <a:ea typeface="Times New Roman" panose="02020603050405020304" pitchFamily="18" charset="0"/>
              </a:rPr>
              <a:t>Welcome, Overview of Day Two Agenda </a:t>
            </a:r>
          </a:p>
          <a:p>
            <a:pPr marL="0" marR="0" indent="0">
              <a:spcBef>
                <a:spcPts val="0"/>
              </a:spcBef>
              <a:spcAft>
                <a:spcPts val="0"/>
              </a:spcAft>
              <a:buNone/>
              <a:tabLst>
                <a:tab pos="1366838" algn="l"/>
              </a:tabLst>
            </a:pPr>
            <a:r>
              <a:rPr lang="en-US" sz="1800" dirty="0">
                <a:effectLst/>
                <a:latin typeface="+mj-lt"/>
                <a:ea typeface="Times New Roman" panose="02020603050405020304" pitchFamily="18" charset="0"/>
              </a:rPr>
              <a:t>8:35	</a:t>
            </a:r>
            <a:r>
              <a:rPr lang="en-US" sz="1800" b="1" dirty="0">
                <a:effectLst/>
                <a:latin typeface="+mj-lt"/>
                <a:ea typeface="Times New Roman" panose="02020603050405020304" pitchFamily="18" charset="0"/>
              </a:rPr>
              <a:t>Public Health, Civic Health, and Equity: What are the Connections? </a:t>
            </a:r>
            <a:r>
              <a:rPr lang="en-US" sz="1800" dirty="0">
                <a:solidFill>
                  <a:srgbClr val="548DD4"/>
                </a:solidFill>
                <a:effectLst/>
                <a:latin typeface="+mj-lt"/>
                <a:ea typeface="Times New Roman" panose="02020603050405020304" pitchFamily="18" charset="0"/>
              </a:rPr>
              <a:t>Dawn Hunter, </a:t>
            </a:r>
            <a:endParaRPr lang="en-US" sz="1800" dirty="0">
              <a:effectLst/>
              <a:latin typeface="+mj-lt"/>
              <a:ea typeface="Times New Roman" panose="02020603050405020304" pitchFamily="18" charset="0"/>
            </a:endParaRPr>
          </a:p>
          <a:p>
            <a:pPr marL="0" marR="304800" indent="0" algn="l">
              <a:spcBef>
                <a:spcPts val="0"/>
              </a:spcBef>
              <a:spcAft>
                <a:spcPts val="0"/>
              </a:spcAft>
              <a:buNone/>
              <a:tabLst>
                <a:tab pos="1366838" algn="l"/>
              </a:tabLst>
            </a:pPr>
            <a:r>
              <a:rPr lang="en-US" sz="1800" b="0" kern="0" dirty="0">
                <a:effectLst/>
                <a:latin typeface="+mj-lt"/>
                <a:ea typeface="Arial" panose="020B0604020202020204" pitchFamily="34" charset="0"/>
              </a:rPr>
              <a:t>9:15	</a:t>
            </a:r>
            <a:r>
              <a:rPr lang="en-US" sz="1800" b="1" kern="0" dirty="0">
                <a:effectLst/>
                <a:latin typeface="+mj-lt"/>
                <a:ea typeface="Arial" panose="020B0604020202020204" pitchFamily="34" charset="0"/>
              </a:rPr>
              <a:t>Case Study- 2019 St. Petersburg Civic Health Study- </a:t>
            </a:r>
            <a:r>
              <a:rPr lang="en-US" sz="1800" b="0" kern="0" dirty="0">
                <a:solidFill>
                  <a:srgbClr val="4F81BD"/>
                </a:solidFill>
                <a:effectLst/>
                <a:latin typeface="+mj-lt"/>
                <a:ea typeface="Arial" panose="020B0604020202020204" pitchFamily="34" charset="0"/>
              </a:rPr>
              <a:t>Tim Dutton</a:t>
            </a:r>
            <a:r>
              <a:rPr lang="en-US" sz="1800" b="0" kern="0" dirty="0">
                <a:effectLst/>
                <a:latin typeface="+mj-lt"/>
                <a:ea typeface="Arial" panose="020B0604020202020204" pitchFamily="34" charset="0"/>
              </a:rPr>
              <a:t>, </a:t>
            </a:r>
            <a:r>
              <a:rPr lang="en-US" sz="1800" b="0" kern="0" dirty="0">
                <a:solidFill>
                  <a:srgbClr val="4F81BD"/>
                </a:solidFill>
                <a:effectLst/>
                <a:latin typeface="+mj-lt"/>
                <a:ea typeface="Arial" panose="020B0604020202020204" pitchFamily="34" charset="0"/>
              </a:rPr>
              <a:t>Linsey Grove</a:t>
            </a:r>
            <a:r>
              <a:rPr lang="en-US" sz="1800" b="0" kern="0" dirty="0">
                <a:effectLst/>
                <a:latin typeface="+mj-lt"/>
                <a:ea typeface="Arial" panose="020B0604020202020204" pitchFamily="34" charset="0"/>
              </a:rPr>
              <a:t>, &amp; </a:t>
            </a:r>
            <a:r>
              <a:rPr lang="en-US" sz="1800" b="0" kern="0" dirty="0" err="1">
                <a:solidFill>
                  <a:srgbClr val="4F81BD"/>
                </a:solidFill>
                <a:effectLst/>
                <a:latin typeface="+mj-lt"/>
                <a:ea typeface="Arial" panose="020B0604020202020204" pitchFamily="34" charset="0"/>
              </a:rPr>
              <a:t>Veatrice</a:t>
            </a:r>
            <a:r>
              <a:rPr lang="en-US" sz="1800" b="0" kern="0" dirty="0">
                <a:solidFill>
                  <a:srgbClr val="4F81BD"/>
                </a:solidFill>
                <a:effectLst/>
                <a:latin typeface="+mj-lt"/>
                <a:ea typeface="Arial" panose="020B0604020202020204" pitchFamily="34" charset="0"/>
              </a:rPr>
              <a:t> Farrell</a:t>
            </a:r>
            <a:r>
              <a:rPr lang="en-US" sz="1800" b="0" kern="0" dirty="0">
                <a:effectLst/>
                <a:latin typeface="+mj-lt"/>
                <a:ea typeface="Arial" panose="020B0604020202020204" pitchFamily="34" charset="0"/>
              </a:rPr>
              <a:t>, </a:t>
            </a:r>
            <a:endParaRPr lang="en-US" sz="1800" b="1" kern="0" dirty="0">
              <a:effectLst/>
              <a:latin typeface="+mj-lt"/>
              <a:ea typeface="Arial" panose="020B0604020202020204" pitchFamily="34" charset="0"/>
            </a:endParaRPr>
          </a:p>
          <a:p>
            <a:pPr marL="0" marR="0" indent="0">
              <a:spcBef>
                <a:spcPts val="0"/>
              </a:spcBef>
              <a:spcAft>
                <a:spcPts val="0"/>
              </a:spcAft>
              <a:buNone/>
              <a:tabLst>
                <a:tab pos="1366838" algn="l"/>
              </a:tabLst>
            </a:pPr>
            <a:r>
              <a:rPr lang="en-US" sz="1800" dirty="0">
                <a:effectLst/>
                <a:latin typeface="+mj-lt"/>
                <a:ea typeface="Times New Roman" panose="02020603050405020304" pitchFamily="18" charset="0"/>
              </a:rPr>
              <a:t>10:05	Case Study- </a:t>
            </a:r>
            <a:r>
              <a:rPr lang="en-US" sz="1800" dirty="0">
                <a:solidFill>
                  <a:srgbClr val="000000"/>
                </a:solidFill>
                <a:effectLst/>
                <a:latin typeface="+mj-lt"/>
                <a:ea typeface="Times New Roman" panose="02020603050405020304" pitchFamily="18" charset="0"/>
              </a:rPr>
              <a:t>Gulfport on the Edge: Community Conversations bring Neighbors Together, </a:t>
            </a:r>
            <a:r>
              <a:rPr lang="en-US" sz="1800" dirty="0">
                <a:solidFill>
                  <a:srgbClr val="4F81BD"/>
                </a:solidFill>
                <a:effectLst/>
                <a:latin typeface="+mj-lt"/>
                <a:ea typeface="Times New Roman" panose="02020603050405020304" pitchFamily="18" charset="0"/>
              </a:rPr>
              <a:t>Ingrid </a:t>
            </a:r>
            <a:r>
              <a:rPr lang="en-US" sz="1800" dirty="0" err="1">
                <a:solidFill>
                  <a:srgbClr val="4F81BD"/>
                </a:solidFill>
                <a:effectLst/>
                <a:latin typeface="+mj-lt"/>
                <a:ea typeface="Times New Roman" panose="02020603050405020304" pitchFamily="18" charset="0"/>
              </a:rPr>
              <a:t>Bredenberg</a:t>
            </a:r>
            <a:r>
              <a:rPr lang="en-US" sz="1800" dirty="0">
                <a:solidFill>
                  <a:srgbClr val="000000"/>
                </a:solidFill>
                <a:effectLst/>
                <a:latin typeface="+mj-lt"/>
                <a:ea typeface="Times New Roman" panose="02020603050405020304" pitchFamily="18" charset="0"/>
              </a:rPr>
              <a:t>,</a:t>
            </a:r>
          </a:p>
          <a:p>
            <a:pPr marL="0" marR="0" indent="0">
              <a:spcBef>
                <a:spcPts val="0"/>
              </a:spcBef>
              <a:spcAft>
                <a:spcPts val="0"/>
              </a:spcAft>
              <a:buNone/>
              <a:tabLst>
                <a:tab pos="1366838" algn="l"/>
              </a:tabLst>
            </a:pPr>
            <a:r>
              <a:rPr lang="en-US" sz="1800" dirty="0">
                <a:solidFill>
                  <a:srgbClr val="000000"/>
                </a:solidFill>
                <a:latin typeface="+mj-lt"/>
                <a:ea typeface="Times New Roman" panose="02020603050405020304" pitchFamily="18" charset="0"/>
              </a:rPr>
              <a:t>                 	</a:t>
            </a:r>
            <a:r>
              <a:rPr lang="en-US" sz="1800" dirty="0" err="1">
                <a:solidFill>
                  <a:srgbClr val="000000"/>
                </a:solidFill>
                <a:effectLst/>
                <a:latin typeface="+mj-lt"/>
                <a:ea typeface="Times New Roman" panose="02020603050405020304" pitchFamily="18" charset="0"/>
              </a:rPr>
              <a:t>Bredenberg</a:t>
            </a:r>
            <a:r>
              <a:rPr lang="en-US" sz="1800" dirty="0">
                <a:solidFill>
                  <a:srgbClr val="000000"/>
                </a:solidFill>
                <a:effectLst/>
                <a:latin typeface="+mj-lt"/>
                <a:ea typeface="Times New Roman" panose="02020603050405020304" pitchFamily="18" charset="0"/>
              </a:rPr>
              <a:t> Associates</a:t>
            </a:r>
            <a:endParaRPr lang="en-US" sz="1800" dirty="0">
              <a:effectLst/>
              <a:latin typeface="+mj-lt"/>
              <a:ea typeface="Times New Roman" panose="02020603050405020304" pitchFamily="18" charset="0"/>
            </a:endParaRPr>
          </a:p>
          <a:p>
            <a:pPr marL="0" marR="0" indent="0">
              <a:spcBef>
                <a:spcPts val="0"/>
              </a:spcBef>
              <a:spcAft>
                <a:spcPts val="0"/>
              </a:spcAft>
              <a:buNone/>
              <a:tabLst>
                <a:tab pos="1366838" algn="l"/>
              </a:tabLst>
            </a:pPr>
            <a:r>
              <a:rPr lang="en-US" sz="1800" i="1" dirty="0">
                <a:effectLst/>
                <a:latin typeface="+mj-lt"/>
                <a:ea typeface="Times New Roman" panose="02020603050405020304" pitchFamily="18" charset="0"/>
              </a:rPr>
              <a:t>10:45	</a:t>
            </a:r>
            <a:r>
              <a:rPr lang="en-US" sz="1800" b="1" i="1" dirty="0">
                <a:effectLst/>
                <a:latin typeface="+mj-lt"/>
                <a:ea typeface="Times New Roman" panose="02020603050405020304" pitchFamily="18" charset="0"/>
              </a:rPr>
              <a:t>Coffee Break- </a:t>
            </a:r>
            <a:r>
              <a:rPr lang="en-US" sz="1800" i="1" dirty="0">
                <a:effectLst/>
                <a:latin typeface="+mj-lt"/>
                <a:ea typeface="Times New Roman" panose="02020603050405020304" pitchFamily="18" charset="0"/>
              </a:rPr>
              <a:t>Sponsored by the </a:t>
            </a:r>
            <a:r>
              <a:rPr lang="en-US" sz="1800" i="1" dirty="0">
                <a:solidFill>
                  <a:srgbClr val="4F81BD"/>
                </a:solidFill>
                <a:effectLst/>
                <a:latin typeface="+mj-lt"/>
                <a:ea typeface="Times New Roman" panose="02020603050405020304" pitchFamily="18" charset="0"/>
              </a:rPr>
              <a:t>Allegany Franciscan Ministries</a:t>
            </a:r>
            <a:endParaRPr lang="en-US" sz="1800" dirty="0">
              <a:effectLst/>
              <a:latin typeface="+mj-lt"/>
              <a:ea typeface="Times New Roman" panose="02020603050405020304" pitchFamily="18" charset="0"/>
            </a:endParaRPr>
          </a:p>
          <a:p>
            <a:pPr marL="0" marR="0" indent="0">
              <a:spcBef>
                <a:spcPts val="0"/>
              </a:spcBef>
              <a:spcAft>
                <a:spcPts val="0"/>
              </a:spcAft>
              <a:buNone/>
              <a:tabLst>
                <a:tab pos="1366838" algn="l"/>
              </a:tabLst>
            </a:pPr>
            <a:r>
              <a:rPr lang="en-US" sz="1800" dirty="0">
                <a:effectLst/>
                <a:latin typeface="+mj-lt"/>
                <a:ea typeface="Times New Roman" panose="02020603050405020304" pitchFamily="18" charset="0"/>
              </a:rPr>
              <a:t>11:00	</a:t>
            </a:r>
            <a:r>
              <a:rPr lang="en-US" sz="1800" b="1" dirty="0">
                <a:effectLst/>
                <a:latin typeface="+mj-lt"/>
                <a:ea typeface="Times New Roman" panose="02020603050405020304" pitchFamily="18" charset="0"/>
              </a:rPr>
              <a:t>World Café- Round Table Conversations-</a:t>
            </a:r>
            <a:r>
              <a:rPr lang="en-US" sz="1800" b="1" dirty="0">
                <a:solidFill>
                  <a:srgbClr val="000000"/>
                </a:solidFill>
                <a:effectLst/>
                <a:latin typeface="+mj-lt"/>
                <a:ea typeface="Times New Roman" panose="02020603050405020304" pitchFamily="18" charset="0"/>
              </a:rPr>
              <a:t> </a:t>
            </a:r>
            <a:r>
              <a:rPr lang="en-US" sz="1800" dirty="0">
                <a:solidFill>
                  <a:srgbClr val="000000"/>
                </a:solidFill>
                <a:effectLst/>
                <a:latin typeface="+mj-lt"/>
                <a:ea typeface="Times New Roman" panose="02020603050405020304" pitchFamily="18" charset="0"/>
              </a:rPr>
              <a:t>Civic Health and My Home Community - Possibilities for Action</a:t>
            </a:r>
            <a:endParaRPr lang="en-US" sz="1800" dirty="0">
              <a:effectLst/>
              <a:latin typeface="+mj-lt"/>
              <a:ea typeface="Times New Roman" panose="02020603050405020304" pitchFamily="18" charset="0"/>
            </a:endParaRPr>
          </a:p>
          <a:p>
            <a:pPr marL="0" marR="0" indent="0">
              <a:spcBef>
                <a:spcPts val="0"/>
              </a:spcBef>
              <a:spcAft>
                <a:spcPts val="0"/>
              </a:spcAft>
              <a:buNone/>
              <a:tabLst>
                <a:tab pos="1366838" algn="l"/>
              </a:tabLst>
            </a:pPr>
            <a:r>
              <a:rPr lang="en-US" sz="1800" dirty="0">
                <a:effectLst/>
                <a:latin typeface="+mj-lt"/>
                <a:ea typeface="Times New Roman" panose="02020603050405020304" pitchFamily="18" charset="0"/>
              </a:rPr>
              <a:t>12:15</a:t>
            </a:r>
            <a:r>
              <a:rPr lang="en-US" sz="1800" b="1" dirty="0">
                <a:effectLst/>
                <a:latin typeface="+mj-lt"/>
                <a:ea typeface="Times New Roman" panose="02020603050405020304" pitchFamily="18" charset="0"/>
              </a:rPr>
              <a:t>	Lunch</a:t>
            </a:r>
          </a:p>
          <a:p>
            <a:pPr marL="0" marR="0" indent="0">
              <a:spcBef>
                <a:spcPts val="0"/>
              </a:spcBef>
              <a:spcAft>
                <a:spcPts val="0"/>
              </a:spcAft>
              <a:buNone/>
              <a:tabLst>
                <a:tab pos="1366838" algn="l"/>
              </a:tabLst>
            </a:pPr>
            <a:r>
              <a:rPr lang="en-US" sz="1800" dirty="0">
                <a:effectLst/>
                <a:latin typeface="+mj-lt"/>
                <a:ea typeface="Times New Roman" panose="02020603050405020304" pitchFamily="18" charset="0"/>
              </a:rPr>
              <a:t>12:30	</a:t>
            </a:r>
            <a:r>
              <a:rPr lang="en-US" sz="1800" b="1" dirty="0">
                <a:effectLst/>
                <a:latin typeface="+mj-lt"/>
                <a:ea typeface="Times New Roman" panose="02020603050405020304" pitchFamily="18" charset="0"/>
              </a:rPr>
              <a:t>Lunch Keynote: Expanding Civic Health in Florida- Thoughts on the Media, Communication and Community- </a:t>
            </a:r>
            <a:r>
              <a:rPr lang="en-US" sz="1800" dirty="0">
                <a:effectLst/>
                <a:latin typeface="+mj-lt"/>
                <a:ea typeface="Times New Roman" panose="02020603050405020304" pitchFamily="18" charset="0"/>
              </a:rPr>
              <a:t>	</a:t>
            </a:r>
            <a:r>
              <a:rPr lang="en-US" sz="1800" dirty="0">
                <a:solidFill>
                  <a:srgbClr val="4F81BD"/>
                </a:solidFill>
                <a:effectLst/>
                <a:latin typeface="+mj-lt"/>
                <a:ea typeface="Times New Roman" panose="02020603050405020304" pitchFamily="18" charset="0"/>
              </a:rPr>
              <a:t>Cameron Hickey, CEO National Conference on Citizenship, </a:t>
            </a:r>
            <a:r>
              <a:rPr lang="en-US" sz="1800" dirty="0">
                <a:effectLst/>
                <a:latin typeface="+mj-lt"/>
                <a:ea typeface="Times New Roman" panose="02020603050405020304" pitchFamily="18" charset="0"/>
              </a:rPr>
              <a:t>Introduction Hon. Dennis Ros</a:t>
            </a:r>
            <a:r>
              <a:rPr lang="en-US" sz="1800" dirty="0">
                <a:solidFill>
                  <a:srgbClr val="4F81BD"/>
                </a:solidFill>
                <a:effectLst/>
                <a:latin typeface="+mj-lt"/>
                <a:ea typeface="Times New Roman" panose="02020603050405020304" pitchFamily="18" charset="0"/>
              </a:rPr>
              <a:t>s</a:t>
            </a:r>
            <a:endParaRPr lang="en-US" sz="1800" dirty="0">
              <a:effectLst/>
              <a:latin typeface="+mj-lt"/>
              <a:ea typeface="Times New Roman" panose="02020603050405020304" pitchFamily="18" charset="0"/>
            </a:endParaRPr>
          </a:p>
          <a:p>
            <a:pPr marL="0" marR="0" indent="0">
              <a:spcBef>
                <a:spcPts val="0"/>
              </a:spcBef>
              <a:spcAft>
                <a:spcPts val="0"/>
              </a:spcAft>
              <a:buNone/>
              <a:tabLst>
                <a:tab pos="1366838" algn="l"/>
              </a:tabLst>
            </a:pPr>
            <a:r>
              <a:rPr lang="en-US" sz="1800" dirty="0">
                <a:effectLst/>
                <a:latin typeface="+mj-lt"/>
                <a:ea typeface="Times New Roman" panose="02020603050405020304" pitchFamily="18" charset="0"/>
              </a:rPr>
              <a:t>1:45	</a:t>
            </a:r>
            <a:r>
              <a:rPr lang="en-US" sz="1800" b="1" dirty="0">
                <a:effectLst/>
                <a:latin typeface="+mj-lt"/>
                <a:ea typeface="Times New Roman" panose="02020603050405020304" pitchFamily="18" charset="0"/>
              </a:rPr>
              <a:t>Town Hall- Civic Health and the Whole Community- </a:t>
            </a:r>
            <a:r>
              <a:rPr lang="en-US" sz="1800" dirty="0">
                <a:solidFill>
                  <a:srgbClr val="000000"/>
                </a:solidFill>
                <a:effectLst/>
                <a:latin typeface="+mj-lt"/>
                <a:ea typeface="Times New Roman" panose="02020603050405020304" pitchFamily="18" charset="0"/>
              </a:rPr>
              <a:t>Civic Health and My Home Community- What We’re 	Learning -</a:t>
            </a:r>
            <a:r>
              <a:rPr lang="en-US" sz="1800" dirty="0">
                <a:effectLst/>
                <a:latin typeface="+mj-lt"/>
                <a:ea typeface="Times New Roman" panose="02020603050405020304" pitchFamily="18" charset="0"/>
              </a:rPr>
              <a:t>World Café Hosts. </a:t>
            </a:r>
          </a:p>
          <a:p>
            <a:pPr marL="0" marR="0" indent="0">
              <a:spcBef>
                <a:spcPts val="0"/>
              </a:spcBef>
              <a:spcAft>
                <a:spcPts val="0"/>
              </a:spcAft>
              <a:buNone/>
              <a:tabLst>
                <a:tab pos="1366838" algn="l"/>
              </a:tabLst>
            </a:pPr>
            <a:r>
              <a:rPr lang="en-US" sz="1800" dirty="0">
                <a:effectLst/>
                <a:latin typeface="+mj-lt"/>
                <a:ea typeface="Times New Roman" panose="02020603050405020304" pitchFamily="18" charset="0"/>
              </a:rPr>
              <a:t>2:30	</a:t>
            </a:r>
            <a:r>
              <a:rPr lang="en-US" sz="1800" b="1" dirty="0">
                <a:effectLst/>
                <a:latin typeface="+mj-lt"/>
                <a:ea typeface="Times New Roman" panose="02020603050405020304" pitchFamily="18" charset="0"/>
              </a:rPr>
              <a:t>Next Steps, Closing Thoughts, Thanks, and Summit Evaluations</a:t>
            </a:r>
            <a:r>
              <a:rPr lang="en-US" sz="1800" dirty="0">
                <a:effectLst/>
                <a:latin typeface="+mj-lt"/>
                <a:ea typeface="Times New Roman" panose="02020603050405020304" pitchFamily="18" charset="0"/>
              </a:rPr>
              <a:t>.</a:t>
            </a:r>
          </a:p>
          <a:p>
            <a:pPr marL="0" marR="0" indent="0">
              <a:spcBef>
                <a:spcPts val="0"/>
              </a:spcBef>
              <a:spcAft>
                <a:spcPts val="0"/>
              </a:spcAft>
              <a:buNone/>
              <a:tabLst>
                <a:tab pos="1366838" algn="l"/>
              </a:tabLst>
            </a:pPr>
            <a:r>
              <a:rPr lang="en-US" sz="1800" i="1" dirty="0">
                <a:effectLst/>
                <a:latin typeface="+mj-lt"/>
                <a:ea typeface="Times New Roman" panose="02020603050405020304" pitchFamily="18" charset="0"/>
              </a:rPr>
              <a:t>3:00 pm 	</a:t>
            </a:r>
            <a:r>
              <a:rPr lang="en-US" sz="1800" b="1" i="1" dirty="0">
                <a:effectLst/>
                <a:latin typeface="+mj-lt"/>
                <a:ea typeface="Times New Roman" panose="02020603050405020304" pitchFamily="18" charset="0"/>
              </a:rPr>
              <a:t>Adjourn and Safe Travels</a:t>
            </a:r>
            <a:endParaRPr lang="en-US" sz="1800" b="1" dirty="0">
              <a:effectLst/>
              <a:latin typeface="+mj-lt"/>
              <a:ea typeface="Times New Roman" panose="02020603050405020304" pitchFamily="18" charset="0"/>
            </a:endParaRPr>
          </a:p>
          <a:p>
            <a:pPr marL="0" marR="0" indent="0">
              <a:spcBef>
                <a:spcPts val="0"/>
              </a:spcBef>
              <a:spcAft>
                <a:spcPts val="0"/>
              </a:spcAft>
              <a:buNone/>
              <a:tabLst>
                <a:tab pos="1357313" algn="l"/>
              </a:tabLst>
            </a:pPr>
            <a:r>
              <a:rPr lang="en-US" sz="1800" cap="all" dirty="0">
                <a:effectLst/>
                <a:latin typeface="Calibri" panose="020F0502020204030204" pitchFamily="34" charset="0"/>
                <a:ea typeface="Times New Roman" panose="02020603050405020304" pitchFamily="18" charset="0"/>
              </a:rPr>
              <a:t> </a:t>
            </a:r>
            <a:endParaRPr lang="en-US" sz="3200" dirty="0">
              <a:cs typeface="Calibri" panose="020F0502020204030204" pitchFamily="34" charset="0"/>
            </a:endParaRPr>
          </a:p>
        </p:txBody>
      </p:sp>
      <p:pic>
        <p:nvPicPr>
          <p:cNvPr id="2" name="Picture 1" descr="A blurry image of a conference&#10;&#10;Description automatically generated">
            <a:extLst>
              <a:ext uri="{FF2B5EF4-FFF2-40B4-BE49-F238E27FC236}">
                <a16:creationId xmlns:a16="http://schemas.microsoft.com/office/drawing/2014/main" id="{EAB2D76A-F11E-5A49-0C55-53D387E284A6}"/>
              </a:ext>
            </a:extLst>
          </p:cNvPr>
          <p:cNvPicPr>
            <a:picLocks noChangeAspect="1"/>
          </p:cNvPicPr>
          <p:nvPr/>
        </p:nvPicPr>
        <p:blipFill>
          <a:blip r:embed="rId3"/>
          <a:stretch>
            <a:fillRect/>
          </a:stretch>
        </p:blipFill>
        <p:spPr>
          <a:xfrm>
            <a:off x="0" y="0"/>
            <a:ext cx="2438400" cy="1628775"/>
          </a:xfrm>
          <a:prstGeom prst="rect">
            <a:avLst/>
          </a:prstGeom>
        </p:spPr>
      </p:pic>
    </p:spTree>
    <p:extLst>
      <p:ext uri="{BB962C8B-B14F-4D97-AF65-F5344CB8AC3E}">
        <p14:creationId xmlns:p14="http://schemas.microsoft.com/office/powerpoint/2010/main" val="2843610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title"/>
          </p:nvPr>
        </p:nvSpPr>
        <p:spPr>
          <a:xfrm>
            <a:off x="609600" y="114555"/>
            <a:ext cx="10972800" cy="1143200"/>
          </a:xfrm>
          <a:prstGeom prst="rect">
            <a:avLst/>
          </a:prstGeom>
        </p:spPr>
        <p:txBody>
          <a:bodyPr spcFirstLastPara="1" vert="horz" wrap="square" lIns="121900" tIns="121900" rIns="121900" bIns="121900" rtlCol="0" anchor="ctr" anchorCtr="0">
            <a:noAutofit/>
          </a:bodyPr>
          <a:lstStyle/>
          <a:p>
            <a:pPr algn="ctr"/>
            <a:br>
              <a:rPr lang="en" sz="3600" dirty="0"/>
            </a:br>
            <a:r>
              <a:rPr lang="en" b="1" dirty="0">
                <a:solidFill>
                  <a:schemeClr val="accent1">
                    <a:lumMod val="75000"/>
                  </a:schemeClr>
                </a:solidFill>
              </a:rPr>
              <a:t>Florida Civic Advance </a:t>
            </a:r>
            <a:br>
              <a:rPr lang="en" b="1" dirty="0">
                <a:solidFill>
                  <a:schemeClr val="accent1">
                    <a:lumMod val="75000"/>
                  </a:schemeClr>
                </a:solidFill>
              </a:rPr>
            </a:br>
            <a:r>
              <a:rPr lang="en-US" sz="2800" i="1" dirty="0">
                <a:solidFill>
                  <a:schemeClr val="accent1">
                    <a:lumMod val="75000"/>
                  </a:schemeClr>
                </a:solidFill>
              </a:rPr>
              <a:t>Advancing Civic Health in Florida’s Communities</a:t>
            </a:r>
            <a:br>
              <a:rPr lang="en-US" i="1" dirty="0">
                <a:solidFill>
                  <a:schemeClr val="accent1">
                    <a:lumMod val="75000"/>
                  </a:schemeClr>
                </a:solidFill>
              </a:rPr>
            </a:br>
            <a:endParaRPr b="1" dirty="0">
              <a:solidFill>
                <a:schemeClr val="accent1">
                  <a:lumMod val="75000"/>
                </a:schemeClr>
              </a:solidFill>
            </a:endParaRPr>
          </a:p>
        </p:txBody>
      </p:sp>
      <p:sp>
        <p:nvSpPr>
          <p:cNvPr id="136" name="Google Shape;136;p26"/>
          <p:cNvSpPr txBox="1">
            <a:spLocks noGrp="1"/>
          </p:cNvSpPr>
          <p:nvPr>
            <p:ph type="body" idx="1"/>
          </p:nvPr>
        </p:nvSpPr>
        <p:spPr>
          <a:xfrm>
            <a:off x="424937" y="1017657"/>
            <a:ext cx="9936480" cy="4878831"/>
          </a:xfrm>
          <a:prstGeom prst="rect">
            <a:avLst/>
          </a:prstGeom>
        </p:spPr>
        <p:txBody>
          <a:bodyPr spcFirstLastPara="1" vert="horz" wrap="square" lIns="121900" tIns="121900" rIns="121900" bIns="121900" rtlCol="0" anchor="ctr" anchorCtr="0">
            <a:noAutofit/>
          </a:bodyPr>
          <a:lstStyle/>
          <a:p>
            <a:pPr marL="0" indent="0" algn="ctr">
              <a:buNone/>
            </a:pPr>
            <a:endParaRPr lang="en-US" sz="3600" b="1" dirty="0">
              <a:cs typeface="Calibri" panose="020F0502020204030204" pitchFamily="34" charset="0"/>
            </a:endParaRPr>
          </a:p>
          <a:p>
            <a:pPr marL="0" indent="0" algn="ctr">
              <a:buNone/>
            </a:pPr>
            <a:r>
              <a:rPr lang="en-US" sz="3600" b="1" dirty="0">
                <a:cs typeface="Calibri" panose="020F0502020204030204" pitchFamily="34" charset="0"/>
              </a:rPr>
              <a:t>Summit Sponsors</a:t>
            </a:r>
          </a:p>
          <a:p>
            <a:pPr marL="0" indent="0" algn="ctr">
              <a:buNone/>
            </a:pPr>
            <a:r>
              <a:rPr lang="en-US" sz="4000" b="1" dirty="0">
                <a:cs typeface="Calibri" panose="020F0502020204030204" pitchFamily="34" charset="0"/>
              </a:rPr>
              <a:t>   </a:t>
            </a:r>
            <a:endParaRPr lang="en-US" sz="4000" dirty="0">
              <a:cs typeface="Calibri" panose="020F0502020204030204" pitchFamily="34" charset="0"/>
            </a:endParaRPr>
          </a:p>
          <a:p>
            <a:pPr marL="0" indent="0" algn="ctr">
              <a:buNone/>
            </a:pPr>
            <a:r>
              <a:rPr lang="en-US" sz="4000" b="1" dirty="0">
                <a:cs typeface="Calibri" panose="020F0502020204030204" pitchFamily="34" charset="0"/>
              </a:rPr>
              <a:t>            </a:t>
            </a:r>
          </a:p>
          <a:p>
            <a:pPr marL="0" indent="0" algn="ctr">
              <a:buNone/>
            </a:pPr>
            <a:endParaRPr lang="en-US" sz="1400" b="1" dirty="0">
              <a:cs typeface="Calibri" panose="020F0502020204030204" pitchFamily="34" charset="0"/>
            </a:endParaRPr>
          </a:p>
          <a:p>
            <a:pPr marL="0" indent="0" algn="ctr">
              <a:buNone/>
            </a:pPr>
            <a:endParaRPr lang="en-US" sz="4000" b="1" dirty="0">
              <a:cs typeface="Calibri" panose="020F0502020204030204" pitchFamily="34" charset="0"/>
            </a:endParaRPr>
          </a:p>
          <a:p>
            <a:pPr marL="0" indent="0" algn="ctr">
              <a:buNone/>
            </a:pPr>
            <a:endParaRPr lang="en-US" sz="3200" b="1" i="1" dirty="0">
              <a:latin typeface="+mj-lt"/>
              <a:cs typeface="Calibri" panose="020F0502020204030204" pitchFamily="34" charset="0"/>
            </a:endParaRPr>
          </a:p>
        </p:txBody>
      </p:sp>
      <p:sp>
        <p:nvSpPr>
          <p:cNvPr id="138" name="Google Shape;138;p26"/>
          <p:cNvSpPr txBox="1">
            <a:spLocks noGrp="1"/>
          </p:cNvSpPr>
          <p:nvPr>
            <p:ph type="sldNum" idx="12"/>
          </p:nvPr>
        </p:nvSpPr>
        <p:spPr>
          <a:xfrm>
            <a:off x="5730200" y="6479803"/>
            <a:ext cx="731600" cy="378400"/>
          </a:xfrm>
          <a:prstGeom prst="rect">
            <a:avLst/>
          </a:prstGeom>
        </p:spPr>
        <p:txBody>
          <a:bodyPr spcFirstLastPara="1" vert="horz" wrap="square" lIns="121900" tIns="121900" rIns="121900" bIns="121900" rtlCol="0" anchor="t" anchorCtr="0">
            <a:noAutofit/>
          </a:bodyPr>
          <a:lstStyle/>
          <a:p>
            <a:pPr algn="ctr"/>
            <a:fld id="{00000000-1234-1234-1234-123412341234}" type="slidenum">
              <a:rPr lang="en"/>
              <a:pPr algn="ctr"/>
              <a:t>8</a:t>
            </a:fld>
            <a:endParaRPr dirty="0"/>
          </a:p>
        </p:txBody>
      </p:sp>
      <p:pic>
        <p:nvPicPr>
          <p:cNvPr id="2" name="Picture 1">
            <a:extLst>
              <a:ext uri="{FF2B5EF4-FFF2-40B4-BE49-F238E27FC236}">
                <a16:creationId xmlns:a16="http://schemas.microsoft.com/office/drawing/2014/main" id="{7DB4B373-74F6-F3B7-7081-BB718F8399BA}"/>
              </a:ext>
            </a:extLst>
          </p:cNvPr>
          <p:cNvPicPr>
            <a:picLocks noChangeAspect="1"/>
          </p:cNvPicPr>
          <p:nvPr/>
        </p:nvPicPr>
        <p:blipFill>
          <a:blip r:embed="rId3"/>
          <a:stretch>
            <a:fillRect/>
          </a:stretch>
        </p:blipFill>
        <p:spPr>
          <a:xfrm>
            <a:off x="10510786" y="1257755"/>
            <a:ext cx="1895515" cy="2106041"/>
          </a:xfrm>
          <a:prstGeom prst="rect">
            <a:avLst/>
          </a:prstGeom>
        </p:spPr>
      </p:pic>
      <p:pic>
        <p:nvPicPr>
          <p:cNvPr id="4" name="Picture 3" descr="A blurry image of a conference&#10;&#10;Description automatically generated">
            <a:extLst>
              <a:ext uri="{FF2B5EF4-FFF2-40B4-BE49-F238E27FC236}">
                <a16:creationId xmlns:a16="http://schemas.microsoft.com/office/drawing/2014/main" id="{5AE41780-881A-ED22-D6BD-C422B734DFFF}"/>
              </a:ext>
            </a:extLst>
          </p:cNvPr>
          <p:cNvPicPr>
            <a:picLocks noChangeAspect="1"/>
          </p:cNvPicPr>
          <p:nvPr/>
        </p:nvPicPr>
        <p:blipFill>
          <a:blip r:embed="rId4"/>
          <a:stretch>
            <a:fillRect/>
          </a:stretch>
        </p:blipFill>
        <p:spPr>
          <a:xfrm>
            <a:off x="405826" y="1673861"/>
            <a:ext cx="2631664" cy="1757869"/>
          </a:xfrm>
          <a:prstGeom prst="rect">
            <a:avLst/>
          </a:prstGeom>
        </p:spPr>
      </p:pic>
      <p:pic>
        <p:nvPicPr>
          <p:cNvPr id="10" name="Picture 9" descr="A blue and green logo&#10;&#10;Description automatically generated">
            <a:extLst>
              <a:ext uri="{FF2B5EF4-FFF2-40B4-BE49-F238E27FC236}">
                <a16:creationId xmlns:a16="http://schemas.microsoft.com/office/drawing/2014/main" id="{0469BACF-DD13-2B42-595C-C0DE647948E8}"/>
              </a:ext>
            </a:extLst>
          </p:cNvPr>
          <p:cNvPicPr>
            <a:picLocks noChangeAspect="1"/>
          </p:cNvPicPr>
          <p:nvPr/>
        </p:nvPicPr>
        <p:blipFill>
          <a:blip r:embed="rId5"/>
          <a:stretch>
            <a:fillRect/>
          </a:stretch>
        </p:blipFill>
        <p:spPr>
          <a:xfrm>
            <a:off x="4742837" y="2858009"/>
            <a:ext cx="2848463" cy="1810809"/>
          </a:xfrm>
          <a:prstGeom prst="rect">
            <a:avLst/>
          </a:prstGeom>
        </p:spPr>
      </p:pic>
      <p:pic>
        <p:nvPicPr>
          <p:cNvPr id="14" name="Picture 13" descr="A close-up of a logo&#10;&#10;Description automatically generated">
            <a:extLst>
              <a:ext uri="{FF2B5EF4-FFF2-40B4-BE49-F238E27FC236}">
                <a16:creationId xmlns:a16="http://schemas.microsoft.com/office/drawing/2014/main" id="{4954572E-D893-738B-C685-9C3733A82683}"/>
              </a:ext>
            </a:extLst>
          </p:cNvPr>
          <p:cNvPicPr>
            <a:picLocks noChangeAspect="1"/>
          </p:cNvPicPr>
          <p:nvPr/>
        </p:nvPicPr>
        <p:blipFill>
          <a:blip r:embed="rId6"/>
          <a:stretch>
            <a:fillRect/>
          </a:stretch>
        </p:blipFill>
        <p:spPr>
          <a:xfrm>
            <a:off x="405327" y="5341471"/>
            <a:ext cx="3530551" cy="1219981"/>
          </a:xfrm>
          <a:prstGeom prst="rect">
            <a:avLst/>
          </a:prstGeom>
        </p:spPr>
      </p:pic>
      <p:pic>
        <p:nvPicPr>
          <p:cNvPr id="23" name="Picture 22" descr="A white circle with black text and a black square with a map in the center&#10;&#10;Description automatically generated">
            <a:extLst>
              <a:ext uri="{FF2B5EF4-FFF2-40B4-BE49-F238E27FC236}">
                <a16:creationId xmlns:a16="http://schemas.microsoft.com/office/drawing/2014/main" id="{5F0CA60C-8963-FC5B-EA85-5219623590F4}"/>
              </a:ext>
            </a:extLst>
          </p:cNvPr>
          <p:cNvPicPr>
            <a:picLocks noChangeAspect="1"/>
          </p:cNvPicPr>
          <p:nvPr/>
        </p:nvPicPr>
        <p:blipFill>
          <a:blip r:embed="rId7"/>
          <a:stretch>
            <a:fillRect/>
          </a:stretch>
        </p:blipFill>
        <p:spPr>
          <a:xfrm>
            <a:off x="1942513" y="3504789"/>
            <a:ext cx="1905133" cy="1905133"/>
          </a:xfrm>
          <a:prstGeom prst="rect">
            <a:avLst/>
          </a:prstGeom>
        </p:spPr>
      </p:pic>
      <p:pic>
        <p:nvPicPr>
          <p:cNvPr id="29" name="Picture 28" descr="A close-up of a logo&#10;&#10;Description automatically generated">
            <a:extLst>
              <a:ext uri="{FF2B5EF4-FFF2-40B4-BE49-F238E27FC236}">
                <a16:creationId xmlns:a16="http://schemas.microsoft.com/office/drawing/2014/main" id="{B8210B66-9382-85E7-D5BE-EC644702FF56}"/>
              </a:ext>
            </a:extLst>
          </p:cNvPr>
          <p:cNvPicPr>
            <a:picLocks noChangeAspect="1"/>
          </p:cNvPicPr>
          <p:nvPr/>
        </p:nvPicPr>
        <p:blipFill>
          <a:blip r:embed="rId8"/>
          <a:stretch>
            <a:fillRect/>
          </a:stretch>
        </p:blipFill>
        <p:spPr>
          <a:xfrm>
            <a:off x="4742837" y="4647746"/>
            <a:ext cx="2848463" cy="1595139"/>
          </a:xfrm>
          <a:prstGeom prst="rect">
            <a:avLst/>
          </a:prstGeom>
        </p:spPr>
      </p:pic>
      <p:pic>
        <p:nvPicPr>
          <p:cNvPr id="31" name="Picture 30" descr="A logo for a member of the company&#10;&#10;Description automatically generated">
            <a:extLst>
              <a:ext uri="{FF2B5EF4-FFF2-40B4-BE49-F238E27FC236}">
                <a16:creationId xmlns:a16="http://schemas.microsoft.com/office/drawing/2014/main" id="{9732154C-6BFC-6129-8347-3D42B61B5CC7}"/>
              </a:ext>
            </a:extLst>
          </p:cNvPr>
          <p:cNvPicPr>
            <a:picLocks noChangeAspect="1"/>
          </p:cNvPicPr>
          <p:nvPr/>
        </p:nvPicPr>
        <p:blipFill>
          <a:blip r:embed="rId9"/>
          <a:stretch>
            <a:fillRect/>
          </a:stretch>
        </p:blipFill>
        <p:spPr>
          <a:xfrm>
            <a:off x="8291839" y="4884064"/>
            <a:ext cx="3290561" cy="1432362"/>
          </a:xfrm>
          <a:prstGeom prst="rect">
            <a:avLst/>
          </a:prstGeom>
        </p:spPr>
      </p:pic>
      <p:sp>
        <p:nvSpPr>
          <p:cNvPr id="32" name="TextBox 31">
            <a:extLst>
              <a:ext uri="{FF2B5EF4-FFF2-40B4-BE49-F238E27FC236}">
                <a16:creationId xmlns:a16="http://schemas.microsoft.com/office/drawing/2014/main" id="{8A12D9B9-1912-6DF2-616E-34E64442B1FE}"/>
              </a:ext>
            </a:extLst>
          </p:cNvPr>
          <p:cNvSpPr txBox="1"/>
          <p:nvPr/>
        </p:nvSpPr>
        <p:spPr>
          <a:xfrm>
            <a:off x="4028374" y="5909780"/>
            <a:ext cx="3386376" cy="461665"/>
          </a:xfrm>
          <a:prstGeom prst="rect">
            <a:avLst/>
          </a:prstGeom>
          <a:noFill/>
        </p:spPr>
        <p:txBody>
          <a:bodyPr wrap="none" rtlCol="0">
            <a:spAutoFit/>
          </a:bodyPr>
          <a:lstStyle/>
          <a:p>
            <a:r>
              <a:rPr lang="en-US" sz="2400" dirty="0"/>
              <a:t>Stuart Langton Associates</a:t>
            </a:r>
          </a:p>
        </p:txBody>
      </p:sp>
      <p:pic>
        <p:nvPicPr>
          <p:cNvPr id="34" name="Picture 33" descr="A white background with yellow orange green and blue text&#10;&#10;Description automatically generated">
            <a:extLst>
              <a:ext uri="{FF2B5EF4-FFF2-40B4-BE49-F238E27FC236}">
                <a16:creationId xmlns:a16="http://schemas.microsoft.com/office/drawing/2014/main" id="{BFF773D9-59E3-B0AE-ABFA-8CF929A02711}"/>
              </a:ext>
            </a:extLst>
          </p:cNvPr>
          <p:cNvPicPr>
            <a:picLocks noChangeAspect="1"/>
          </p:cNvPicPr>
          <p:nvPr/>
        </p:nvPicPr>
        <p:blipFill>
          <a:blip r:embed="rId10"/>
          <a:stretch>
            <a:fillRect/>
          </a:stretch>
        </p:blipFill>
        <p:spPr>
          <a:xfrm>
            <a:off x="8075299" y="2310775"/>
            <a:ext cx="2146581" cy="2146581"/>
          </a:xfrm>
          <a:prstGeom prst="rect">
            <a:avLst/>
          </a:prstGeom>
        </p:spPr>
      </p:pic>
    </p:spTree>
    <p:extLst>
      <p:ext uri="{BB962C8B-B14F-4D97-AF65-F5344CB8AC3E}">
        <p14:creationId xmlns:p14="http://schemas.microsoft.com/office/powerpoint/2010/main" val="2316960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title"/>
          </p:nvPr>
        </p:nvSpPr>
        <p:spPr>
          <a:xfrm>
            <a:off x="295407" y="1155873"/>
            <a:ext cx="11408229" cy="1143200"/>
          </a:xfrm>
          <a:prstGeom prst="rect">
            <a:avLst/>
          </a:prstGeom>
        </p:spPr>
        <p:txBody>
          <a:bodyPr spcFirstLastPara="1" vert="horz" wrap="square" lIns="121900" tIns="121900" rIns="121900" bIns="121900" rtlCol="0" anchor="ctr" anchorCtr="0">
            <a:noAutofit/>
          </a:bodyPr>
          <a:lstStyle/>
          <a:p>
            <a:pPr marL="0" indent="0" algn="ctr">
              <a:buNone/>
            </a:pPr>
            <a:br>
              <a:rPr lang="en" sz="3600" dirty="0"/>
            </a:br>
            <a:r>
              <a:rPr lang="en-US" sz="1800" i="1" dirty="0">
                <a:solidFill>
                  <a:schemeClr val="accent1">
                    <a:lumMod val="75000"/>
                  </a:schemeClr>
                </a:solidFill>
              </a:rPr>
              <a:t>        </a:t>
            </a:r>
            <a:r>
              <a:rPr lang="en-US" i="1" dirty="0">
                <a:solidFill>
                  <a:schemeClr val="accent1">
                    <a:lumMod val="75000"/>
                  </a:schemeClr>
                </a:solidFill>
              </a:rPr>
              <a:t>    </a:t>
            </a:r>
            <a:br>
              <a:rPr lang="en-US" sz="3600" b="1" i="0" u="none" strike="noStrike" dirty="0">
                <a:solidFill>
                  <a:schemeClr val="accent1">
                    <a:lumMod val="75000"/>
                  </a:schemeClr>
                </a:solidFill>
                <a:effectLst/>
                <a:latin typeface="+mj-lt"/>
              </a:rPr>
            </a:br>
            <a:br>
              <a:rPr lang="en-US" sz="3600" dirty="0">
                <a:solidFill>
                  <a:schemeClr val="accent1">
                    <a:lumMod val="75000"/>
                  </a:schemeClr>
                </a:solidFill>
              </a:rPr>
            </a:br>
            <a:endParaRPr sz="3600" b="1" dirty="0">
              <a:solidFill>
                <a:schemeClr val="accent1">
                  <a:lumMod val="75000"/>
                </a:schemeClr>
              </a:solidFill>
            </a:endParaRPr>
          </a:p>
        </p:txBody>
      </p:sp>
      <p:sp>
        <p:nvSpPr>
          <p:cNvPr id="17" name="TextBox 16">
            <a:extLst>
              <a:ext uri="{FF2B5EF4-FFF2-40B4-BE49-F238E27FC236}">
                <a16:creationId xmlns:a16="http://schemas.microsoft.com/office/drawing/2014/main" id="{DC61C07C-136E-7FA3-1F3B-F7C0CDAA9220}"/>
              </a:ext>
            </a:extLst>
          </p:cNvPr>
          <p:cNvSpPr txBox="1"/>
          <p:nvPr/>
        </p:nvSpPr>
        <p:spPr>
          <a:xfrm>
            <a:off x="1363155" y="242096"/>
            <a:ext cx="10197290" cy="369332"/>
          </a:xfrm>
          <a:prstGeom prst="rect">
            <a:avLst/>
          </a:prstGeom>
          <a:noFill/>
        </p:spPr>
        <p:txBody>
          <a:bodyPr wrap="square">
            <a:spAutoFit/>
          </a:bodyPr>
          <a:lstStyle/>
          <a:p>
            <a:pPr algn="ctr"/>
            <a:r>
              <a:rPr lang="en-US" sz="1800" dirty="0">
                <a:solidFill>
                  <a:schemeClr val="accent1">
                    <a:lumMod val="75000"/>
                  </a:schemeClr>
                </a:solidFill>
              </a:rPr>
              <a:t>“</a:t>
            </a:r>
            <a:endParaRPr lang="en-US" sz="3200" dirty="0"/>
          </a:p>
        </p:txBody>
      </p:sp>
      <p:pic>
        <p:nvPicPr>
          <p:cNvPr id="1026" name="Picture 2138406354">
            <a:extLst>
              <a:ext uri="{FF2B5EF4-FFF2-40B4-BE49-F238E27FC236}">
                <a16:creationId xmlns:a16="http://schemas.microsoft.com/office/drawing/2014/main" id="{346FD46E-B5D2-73E6-853E-B974DFFFD2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2548" y="242096"/>
            <a:ext cx="3777470" cy="2610941"/>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729968905">
            <a:extLst>
              <a:ext uri="{FF2B5EF4-FFF2-40B4-BE49-F238E27FC236}">
                <a16:creationId xmlns:a16="http://schemas.microsoft.com/office/drawing/2014/main" id="{ADA9B28C-0363-41FF-B21D-FC43B37250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0501" y="242096"/>
            <a:ext cx="3777470" cy="261094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E4F44A9F-DE7F-1CEE-72DF-F0BA1AFEF4E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4">
            <a:extLst>
              <a:ext uri="{FF2B5EF4-FFF2-40B4-BE49-F238E27FC236}">
                <a16:creationId xmlns:a16="http://schemas.microsoft.com/office/drawing/2014/main" id="{AB62D034-1C65-0DFB-1EB3-315B528031BC}"/>
              </a:ext>
            </a:extLst>
          </p:cNvPr>
          <p:cNvSpPr>
            <a:spLocks noChangeArrowheads="1"/>
          </p:cNvSpPr>
          <p:nvPr/>
        </p:nvSpPr>
        <p:spPr bwMode="auto">
          <a:xfrm>
            <a:off x="0" y="2311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5">
            <a:extLst>
              <a:ext uri="{FF2B5EF4-FFF2-40B4-BE49-F238E27FC236}">
                <a16:creationId xmlns:a16="http://schemas.microsoft.com/office/drawing/2014/main" id="{B195B77F-DA99-B4BE-D2F4-C588B36F4391}"/>
              </a:ext>
            </a:extLst>
          </p:cNvPr>
          <p:cNvSpPr>
            <a:spLocks noChangeArrowheads="1"/>
          </p:cNvSpPr>
          <p:nvPr/>
        </p:nvSpPr>
        <p:spPr bwMode="auto">
          <a:xfrm>
            <a:off x="1082092" y="3131635"/>
            <a:ext cx="10316817"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4F81BD"/>
                </a:solidFill>
                <a:effectLst/>
                <a:latin typeface="+mj-lt"/>
                <a:ea typeface="Times New Roman" panose="02020603050405020304" pitchFamily="18" charset="0"/>
              </a:rPr>
              <a:t>FLORIDA CIVIC ADVANCE 2023 SUMMIT PROGRAM </a:t>
            </a:r>
            <a:endParaRPr kumimoji="0" lang="en-US" altLang="en-US" sz="2400" b="0" i="0" u="none" strike="noStrike" cap="none" normalizeH="0" baseline="0" dirty="0">
              <a:ln>
                <a:noFill/>
              </a:ln>
              <a:solidFill>
                <a:schemeClr val="tx1"/>
              </a:solidFill>
              <a:effectLst/>
              <a:latin typeface="+mj-l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2"/>
                </a:solidFill>
                <a:effectLst/>
                <a:latin typeface="+mj-lt"/>
                <a:ea typeface="Times New Roman" panose="02020603050405020304" pitchFamily="18" charset="0"/>
              </a:rPr>
              <a:t>Civic Health for the Whole Community: </a:t>
            </a:r>
            <a:endParaRPr kumimoji="0" lang="en-US" altLang="en-US" sz="4000" b="1" i="0" u="none" strike="noStrike" cap="none" normalizeH="0" baseline="0" dirty="0">
              <a:ln>
                <a:noFill/>
              </a:ln>
              <a:solidFill>
                <a:schemeClr val="tx2"/>
              </a:solidFill>
              <a:effectLst/>
              <a:latin typeface="+mj-l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2"/>
                </a:solidFill>
                <a:effectLst/>
                <a:latin typeface="+mj-lt"/>
                <a:ea typeface="Times New Roman" panose="02020603050405020304" pitchFamily="18" charset="0"/>
              </a:rPr>
              <a:t>From Data to Community Action and Results</a:t>
            </a:r>
            <a:r>
              <a:rPr kumimoji="0" lang="en-US" altLang="en-US" sz="4000" b="1" i="1" u="none" strike="noStrike" cap="none" normalizeH="0" baseline="0" dirty="0">
                <a:ln>
                  <a:noFill/>
                </a:ln>
                <a:solidFill>
                  <a:schemeClr val="tx2"/>
                </a:solidFill>
                <a:effectLst/>
                <a:latin typeface="+mj-lt"/>
                <a:ea typeface="Times New Roman" panose="02020603050405020304" pitchFamily="18" charset="0"/>
              </a:rPr>
              <a:t> </a:t>
            </a:r>
            <a:endParaRPr kumimoji="0" lang="en-US" altLang="en-US" sz="4000" b="1" i="0" u="none" strike="noStrike" cap="none" normalizeH="0" baseline="0" dirty="0">
              <a:ln>
                <a:noFill/>
              </a:ln>
              <a:solidFill>
                <a:schemeClr val="tx2"/>
              </a:solidFill>
              <a:effectLst/>
              <a:latin typeface="+mj-l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chemeClr val="tx1"/>
              </a:solidFill>
              <a:effectLst/>
              <a:latin typeface="+mj-lt"/>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5400" b="1" u="none" strike="noStrike" cap="none" normalizeH="0" baseline="0" dirty="0">
                <a:ln>
                  <a:noFill/>
                </a:ln>
                <a:solidFill>
                  <a:schemeClr val="tx2"/>
                </a:solidFill>
                <a:effectLst/>
                <a:latin typeface="+mj-lt"/>
              </a:rPr>
              <a:t>DAY ONE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200" b="1" i="1" u="none" strike="noStrike" cap="none" normalizeH="0" baseline="0" dirty="0">
                <a:ln>
                  <a:noFill/>
                </a:ln>
                <a:solidFill>
                  <a:schemeClr val="tx2"/>
                </a:solidFill>
                <a:effectLst/>
                <a:latin typeface="+mj-lt"/>
              </a:rPr>
              <a:t>Advancing Civi</a:t>
            </a:r>
            <a:r>
              <a:rPr lang="en-US" altLang="en-US" sz="2200" b="1" i="1" dirty="0">
                <a:solidFill>
                  <a:schemeClr val="tx2"/>
                </a:solidFill>
                <a:latin typeface="+mj-lt"/>
              </a:rPr>
              <a:t>c Health in Florida’s Communities</a:t>
            </a:r>
            <a:endParaRPr kumimoji="0" lang="en-US" altLang="en-US" sz="2200" b="0" i="1" u="none" strike="noStrike" cap="none" normalizeH="0" baseline="0" dirty="0">
              <a:ln>
                <a:noFill/>
              </a:ln>
              <a:solidFill>
                <a:schemeClr val="tx2"/>
              </a:solidFill>
              <a:effectLst/>
              <a:latin typeface="+mj-lt"/>
            </a:endParaRPr>
          </a:p>
        </p:txBody>
      </p:sp>
      <p:pic>
        <p:nvPicPr>
          <p:cNvPr id="5" name="Picture 4">
            <a:extLst>
              <a:ext uri="{FF2B5EF4-FFF2-40B4-BE49-F238E27FC236}">
                <a16:creationId xmlns:a16="http://schemas.microsoft.com/office/drawing/2014/main" id="{5EC8A277-C7A8-9969-BA5B-A959F0D754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24" y="4747462"/>
            <a:ext cx="2072025" cy="1732341"/>
          </a:xfrm>
          <a:prstGeom prst="rect">
            <a:avLst/>
          </a:prstGeom>
        </p:spPr>
      </p:pic>
    </p:spTree>
    <p:extLst>
      <p:ext uri="{BB962C8B-B14F-4D97-AF65-F5344CB8AC3E}">
        <p14:creationId xmlns:p14="http://schemas.microsoft.com/office/powerpoint/2010/main" val="35337221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42405</TotalTime>
  <Words>2460</Words>
  <Application>Microsoft Macintosh PowerPoint</Application>
  <PresentationFormat>Widescreen</PresentationFormat>
  <Paragraphs>383</Paragraphs>
  <Slides>43</Slides>
  <Notes>41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-apple-system</vt:lpstr>
      <vt:lpstr>Arial</vt:lpstr>
      <vt:lpstr>Calibri</vt:lpstr>
      <vt:lpstr>Calibri Light</vt:lpstr>
      <vt:lpstr>Times New Roman</vt:lpstr>
      <vt:lpstr>Office Theme</vt:lpstr>
      <vt:lpstr>               </vt:lpstr>
      <vt:lpstr>              Welcome and Introductions </vt:lpstr>
      <vt:lpstr>              Welcome and Introductions World Café Hosts</vt:lpstr>
      <vt:lpstr>              Welcome and Introductions  Welcome on behalf of Florida Civic Advance  The Florida Civic Advance’s mission is to advance the civic health in Florida communities  We are a nonpartisan Florida nonprofit membership organization   We are having this important conversation about civic health in Florida’s communities the midst of crisis and polarization  Together we will explore and identify civic strategies and tools you can take home to advance the civic health of your community  .  </vt:lpstr>
      <vt:lpstr>              Welcome and Introductions  Thanks to the FCA Summit Planning Team  Kyandra Darling, Center for Health Equity Bola Adeshina, The Peace Workout Ingrid Bredenburg, M.A Ashley Cooper, World Café Host Danae Aicher, World Café Host Jeff Johnson, AARP, FCA Board Member Emery Ivery, FCA Board Member Ashley Dietz, Florida Philanthropic Network, FCA Board Member Jim Murley, FCA Board President, Chief Resiliency Officer, Miami Dade County   </vt:lpstr>
      <vt:lpstr> Florida Civic Advance  Advancing Civic Health in Florida’s Communities </vt:lpstr>
      <vt:lpstr> Florida Civic Advance  Advancing Civic Health in Florida’s Communities </vt:lpstr>
      <vt:lpstr> Florida Civic Advance  Advancing Civic Health in Florida’s Communities </vt:lpstr>
      <vt:lpstr>               </vt:lpstr>
      <vt:lpstr>  Advancing Civic Health in Florida’s Communities </vt:lpstr>
      <vt:lpstr> Florida Civic Advance  Advancing Civic Health in Florida’s Communities  WHAT IS  CIVIC HEALTH  </vt:lpstr>
      <vt:lpstr> Florida Civic Advance  Advancing Civic Health in Florida’s Communities  WHAT IS  CIVIC HEALTH  </vt:lpstr>
      <vt:lpstr> Florida Civic Advance  Advancing Civic Health in Florida’s Communities  WHAT IS  CIVIC HEALTH  </vt:lpstr>
      <vt:lpstr> Florida Civic Advance  Advancing Civic Health in Florida’s Communities  FLORIDA’S  CIVIC HEALTH CHALLENGE  </vt:lpstr>
      <vt:lpstr> Florida Civic Advance  Advancing Civic Health in Florida’s Communities </vt:lpstr>
      <vt:lpstr> Florida Civic Advance  Advancing Civic Health in Florida’s Communities </vt:lpstr>
      <vt:lpstr> Florida Civic Advance  Advancing Civic Health in Florida’s Communities </vt:lpstr>
      <vt:lpstr>   Coffee Break Sponsor </vt:lpstr>
      <vt:lpstr>              Introduction to World Café </vt:lpstr>
      <vt:lpstr>              Introduction to World Café </vt:lpstr>
      <vt:lpstr>              Introduction to World Café </vt:lpstr>
      <vt:lpstr> Florida Civic Advance  Advancing Civic Health in Florida’s Communities </vt:lpstr>
      <vt:lpstr> Florida Civic Advance  Advancing Civic Health in Florida’s Communities </vt:lpstr>
      <vt:lpstr> Florida Civic Advance  Advancing Civic Health in Florida’s Communities </vt:lpstr>
      <vt:lpstr> Florida Civic Advance  Advancing Civic Health in Florida’s Communities </vt:lpstr>
      <vt:lpstr>               </vt:lpstr>
      <vt:lpstr>               </vt:lpstr>
      <vt:lpstr> Florida Civic Advance  Advancing Civic Health in Florida’s Communities </vt:lpstr>
      <vt:lpstr> Florida Civic Advance  Advancing Civic Health in Florida’s Communities </vt:lpstr>
      <vt:lpstr>Case Study 2019 St Petersburg Civic Health Study Advancing Civic Health in Florida’s Communities </vt:lpstr>
      <vt:lpstr>Case Study Advancing Civic Health in Florida’s Communities </vt:lpstr>
      <vt:lpstr>   Coffee Break Sponsor </vt:lpstr>
      <vt:lpstr>Civic Health and My Home Community - Possibilities for Action</vt:lpstr>
      <vt:lpstr> Florida Civic Advance  Advancing Civic Health in Florida’s Communities </vt:lpstr>
      <vt:lpstr> Florida Civic Advance  Advancing Civic Health in Florida’s Communities </vt:lpstr>
      <vt:lpstr> Florida Civic Advance  Advancing Civic Health in Florida’s Communities </vt:lpstr>
      <vt:lpstr> Florida Civic Advance  Advancing Civic Health in Florida’s Communities </vt:lpstr>
      <vt:lpstr>    Town Hall- Civic Health and the Whole Community         Civic Health and My Home Community What We’re Learning &amp; Next Steps- World Café Hosts. </vt:lpstr>
      <vt:lpstr> Florida Civic Advance  Advancing Civic Health in Florida’s Communities </vt:lpstr>
      <vt:lpstr> Florida Civic Advance  Advancing Civic Health in Florida’s Communities </vt:lpstr>
      <vt:lpstr> Florida Civic Advance  Advancing Civic Health in Florida’s Communities </vt:lpstr>
      <vt:lpstr> Florida Civic Advance  Advancing Civic Excellence in Florida’s Communities </vt:lpstr>
      <vt:lpstr> Florida Civic Advance  Advancing Civic Health in Florida’s Communities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Jones</dc:creator>
  <cp:lastModifiedBy>Robert Jones</cp:lastModifiedBy>
  <cp:revision>163</cp:revision>
  <dcterms:created xsi:type="dcterms:W3CDTF">2020-02-18T21:28:10Z</dcterms:created>
  <dcterms:modified xsi:type="dcterms:W3CDTF">2023-10-25T15:14:24Z</dcterms:modified>
</cp:coreProperties>
</file>