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0" r:id="rId2"/>
    <p:sldId id="315" r:id="rId3"/>
    <p:sldId id="322" r:id="rId4"/>
    <p:sldId id="328" r:id="rId5"/>
    <p:sldId id="319" r:id="rId6"/>
    <p:sldId id="305" r:id="rId7"/>
    <p:sldId id="306" r:id="rId8"/>
    <p:sldId id="296" r:id="rId9"/>
    <p:sldId id="308" r:id="rId10"/>
    <p:sldId id="316" r:id="rId11"/>
    <p:sldId id="291" r:id="rId12"/>
    <p:sldId id="304" r:id="rId13"/>
    <p:sldId id="295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43"/>
    <p:restoredTop sz="94690"/>
  </p:normalViewPr>
  <p:slideViewPr>
    <p:cSldViewPr snapToGrid="0" snapToObjects="1">
      <p:cViewPr varScale="1">
        <p:scale>
          <a:sx n="36" d="100"/>
          <a:sy n="36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BB83-8628-DA46-8D70-0EEE5CE43E3F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97A0-DB5C-3F4F-83D7-D0C0A284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36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3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9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72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92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13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8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02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277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28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56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61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90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75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D0F9-A55F-564E-A4C5-EA9E03E0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33CC4-1664-2C49-919F-DA0AAC15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F5D7-7863-A347-9FBF-8171E490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E97FE-8DBE-E048-9D0F-92BD109C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5CF8-95E5-5E44-89BC-8CAB9D4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C4A5-708B-DC4B-BA9D-409D163E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42157-F0EF-F14C-9800-0DD7B4673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2337-0A52-8D4F-810B-DBE22AAE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92C79-DBD1-1341-BBB7-92CE61AA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EE11-6CF3-C043-B281-A5C7834A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A87A-32D2-E645-9B2B-548B53F8E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339F9-BC58-4A45-852D-BE4249C9A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FF63-17D0-C24F-A29A-BF7BFDF8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ABE9-43C8-D14F-8CB2-AEED3C0B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AA09D-7185-A047-B05F-4450E500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215600" y="1600200"/>
            <a:ext cx="9760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055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27400" y="2655751"/>
            <a:ext cx="873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A4A3-DBF6-0E4A-A86B-E48316F9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9F56-C363-AA49-9E24-AA75D0A2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E72B-CF23-8443-A448-749DAD16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1647-7BA8-7A4E-A957-5F30221D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EC80-DCD7-8440-B657-6E6BD0CA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729D-A2F1-1742-8477-6CEF1A0A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0477-7631-504B-87F9-32B324AB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7325-9AB2-774E-891F-9A952D56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E4A1-49B6-C642-86FA-BFABA0F6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95CA-4289-1042-BC41-A07E1891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C21E-AA85-C545-8812-82E56BF8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B880-6A75-C64D-A7D4-8E837645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EED13-F7D2-BF4B-96AE-FC9C8BCA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DD943-04BB-CF41-B0FD-0D0209A6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06CC7-5CBC-E34E-9D72-B4316F47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B61A-1852-234D-8678-47D59172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5535-BB28-5744-9B55-DA0B0A26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BC90-7C35-674D-AEEF-3C46C6CD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2214B-31F0-F244-AF3F-9F6A1C8A4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B902C-2135-E948-BFCB-5D4A40BD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AE387-E207-9645-AF87-1E1F5EAC6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AE558-55C7-4941-9559-718092B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71065-57CB-D44E-AA51-F41B1B1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E5EF4-15E5-4645-9BBC-BAEDBBC4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9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D6F6-EF39-1446-BDDF-AD2E889D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A673-8AE9-CC4B-A52C-A91FBE96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9E2AF-EC4D-2C41-B325-967A1CD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BE927-B3D4-8145-A1C4-E9076276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5BC34-768D-2A4F-9CF7-3E469336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0F8D-8C9B-6345-9CB6-BB22F6F2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D493-4C43-3D45-B896-A988AE19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4B98-A425-E847-A3E3-D3297540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7DBE-9ABC-9A41-BE1B-B75E2AAB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877D4-86A8-5C41-82EA-E3D6B434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F0409-D2E8-D740-A47C-A82AE31E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323FC-B6AE-FB44-9EBE-54F13A5F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9C3C4-4E30-9141-AD27-BFFB51A0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FDBD-46AC-2D40-AC9C-9C8243BF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D0147-B393-C140-B752-F73576CAD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DDBA6-6A63-F545-B1DC-F0F834C6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5C2B5-301B-974D-B64E-6942908A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4E05-29C6-F94B-B0D3-EF8FAF44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8D2F-924F-3247-8F5C-70392208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FD296-1871-7344-88E0-6EADB565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0F10-E5ED-2041-9018-5449BEBD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6328-0490-124B-A957-2337C04B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7710-FEE8-2B4F-BB65-D820E4BFE734}" type="datetimeFigureOut">
              <a:rPr lang="en-US" smtClean="0"/>
              <a:t>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E3D6-ED5F-5F4C-B0F2-4AF7697D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9416-6662-1542-A7AA-A49E609D6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894E-E5B9-FD40-AA06-50598FC9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loridacivicadvanc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loridacivicadvance.com/membershi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s://floridacivicadvance.com/membership/" TargetMode="External"/><Relationship Id="rId4" Type="http://schemas.openxmlformats.org/officeDocument/2006/relationships/hyperlink" Target="https://www.floridacivicadvanc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hyperlink" Target="https://www.floridacivicadvanc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665781" y="551739"/>
            <a:ext cx="11795393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sz="42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5AAD9-3059-9242-84BC-BB5D1E35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05" y="2711041"/>
            <a:ext cx="2933389" cy="3073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F916A-4638-C64A-B9B7-98D0902EB540}"/>
              </a:ext>
            </a:extLst>
          </p:cNvPr>
          <p:cNvSpPr txBox="1"/>
          <p:nvPr/>
        </p:nvSpPr>
        <p:spPr>
          <a:xfrm>
            <a:off x="2712247" y="100531"/>
            <a:ext cx="7702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</a:p>
          <a:p>
            <a:pPr algn="ctr"/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91CC8-C78A-DFFF-9E9F-A89F1548AA12}"/>
              </a:ext>
            </a:extLst>
          </p:cNvPr>
          <p:cNvSpPr txBox="1"/>
          <p:nvPr/>
        </p:nvSpPr>
        <p:spPr>
          <a:xfrm>
            <a:off x="1348689" y="5941301"/>
            <a:ext cx="965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hlinkClick r:id="rId4"/>
              </a:rPr>
              <a:t>https://floridacivicadvance.com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B05D49-B9A9-4035-2B0A-BC1D61C3A677}"/>
              </a:ext>
            </a:extLst>
          </p:cNvPr>
          <p:cNvSpPr/>
          <p:nvPr/>
        </p:nvSpPr>
        <p:spPr>
          <a:xfrm>
            <a:off x="292462" y="1505846"/>
            <a:ext cx="1176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FCA Third Thursday 2024 Webinar Series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2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67986" y="-621006"/>
            <a:ext cx="11524014" cy="46255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lang="en-US" b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FCA Third Thursdays Webinar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Thursday, February 15 , 2024, 12-1:00 pm EDT</a:t>
            </a:r>
            <a:endParaRPr lang="en-US" i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EAE44-E3F1-423B-65FB-62E10394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364"/>
            <a:ext cx="1411357" cy="1568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71A22-BBD0-0432-75E0-41C37FB29A7E}"/>
              </a:ext>
            </a:extLst>
          </p:cNvPr>
          <p:cNvSpPr txBox="1"/>
          <p:nvPr/>
        </p:nvSpPr>
        <p:spPr>
          <a:xfrm>
            <a:off x="1277586" y="2384406"/>
            <a:ext cx="1097280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1100" b="1" i="0" u="none" strike="noStrike" dirty="0">
              <a:effectLst/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Civic Health and Youth:</a:t>
            </a:r>
          </a:p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Stetson University Law Youth Civic Engagement Program</a:t>
            </a:r>
          </a:p>
          <a:p>
            <a:endParaRPr lang="en-US" sz="1800" dirty="0">
              <a:effectLst/>
              <a:latin typeface="CircularStd"/>
            </a:endParaRPr>
          </a:p>
          <a:p>
            <a:pPr algn="just"/>
            <a:r>
              <a:rPr lang="en-US" sz="2400" b="0" i="0" u="none" strike="noStrike" dirty="0">
                <a:effectLst/>
                <a:latin typeface="Google Sans"/>
              </a:rPr>
              <a:t>The Youth Civic Engagement program is a free weeklong hybrid program that teaches students how to empower themselves and others to become catalysts for positive social change through civic education and advocacy.</a:t>
            </a:r>
            <a:endParaRPr lang="en-US" sz="4400" b="1" i="0" u="none" strike="noStrike" dirty="0"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F7034-EC59-5688-5FC5-35F24D32DD41}"/>
              </a:ext>
            </a:extLst>
          </p:cNvPr>
          <p:cNvSpPr txBox="1"/>
          <p:nvPr/>
        </p:nvSpPr>
        <p:spPr>
          <a:xfrm>
            <a:off x="3694086" y="6123891"/>
            <a:ext cx="613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  <a:cs typeface="Calibri" panose="020F0502020204030204" pitchFamily="34" charset="0"/>
              </a:rPr>
              <a:t>See FCA Website for registration: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66F71-4EF2-AF54-5A73-75598979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492" y="2430223"/>
            <a:ext cx="5391002" cy="908374"/>
          </a:xfrm>
          <a:prstGeom prst="rect">
            <a:avLst/>
          </a:prstGeom>
        </p:spPr>
      </p:pic>
      <p:pic>
        <p:nvPicPr>
          <p:cNvPr id="8" name="Picture 7" descr="A green line with numbers and a line&#10;&#10;Description automatically generated">
            <a:extLst>
              <a:ext uri="{FF2B5EF4-FFF2-40B4-BE49-F238E27FC236}">
                <a16:creationId xmlns:a16="http://schemas.microsoft.com/office/drawing/2014/main" id="{19905A66-9EA1-9319-0AC2-BBF9123D0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59" y="1565104"/>
            <a:ext cx="3151383" cy="20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/>
            </a:br>
            <a:r>
              <a:rPr lang="en" b="1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>
                <a:solidFill>
                  <a:schemeClr val="accent1">
                    <a:lumMod val="75000"/>
                  </a:schemeClr>
                </a:solidFill>
              </a:rPr>
            </a:b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507206" y="1123016"/>
            <a:ext cx="11177588" cy="3297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2400" b="1">
                <a:cs typeface="Calibri" panose="020F0502020204030204" pitchFamily="34" charset="0"/>
              </a:rPr>
              <a:t>In Case You Missed Past FCA Civic Excellence Webinars </a:t>
            </a:r>
          </a:p>
          <a:p>
            <a:pPr marL="0" indent="0" algn="ctr">
              <a:buNone/>
            </a:pPr>
            <a:r>
              <a:rPr lang="en-US" sz="2400" b="1">
                <a:cs typeface="Calibri" panose="020F0502020204030204" pitchFamily="34" charset="0"/>
              </a:rPr>
              <a:t>Visit our website: </a:t>
            </a:r>
            <a:r>
              <a:rPr lang="en-US" sz="2400">
                <a:hlinkClick r:id="rId3"/>
              </a:rPr>
              <a:t>https://www.floridacivicadvance.net</a:t>
            </a:r>
            <a:endParaRPr lang="en-US" sz="2400"/>
          </a:p>
          <a:p>
            <a:pPr marL="0" indent="0">
              <a:buNone/>
            </a:pPr>
            <a:r>
              <a:rPr lang="en-US" sz="3600" b="1"/>
              <a:t> </a:t>
            </a:r>
          </a:p>
          <a:p>
            <a:pPr marL="0" indent="0">
              <a:buNone/>
            </a:pPr>
            <a:endParaRPr lang="en-US" sz="3600" b="1"/>
          </a:p>
          <a:p>
            <a:pPr marL="0" indent="0">
              <a:buNone/>
            </a:pPr>
            <a:endParaRPr lang="en-US" sz="320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B3901-CE51-1ABF-A925-4E49F6A45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703" y="2326697"/>
            <a:ext cx="3412942" cy="4416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5B1F9-245E-C42B-402D-004616CD6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912" y="2266216"/>
            <a:ext cx="3412940" cy="4416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F8F25-6DF5-16DC-5875-C548226CD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93" y="2351823"/>
            <a:ext cx="3393527" cy="43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/>
            </a:br>
            <a:r>
              <a:rPr lang="en" b="1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>
                <a:solidFill>
                  <a:schemeClr val="accent1">
                    <a:lumMod val="75000"/>
                  </a:schemeClr>
                </a:solidFill>
              </a:rPr>
            </a:b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5AC44-6580-5E5D-CC6F-9F8D137C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4821" y="1270034"/>
            <a:ext cx="3543154" cy="39366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488" y="1663569"/>
            <a:ext cx="9434911" cy="4967600"/>
          </a:xfrm>
        </p:spPr>
        <p:txBody>
          <a:bodyPr/>
          <a:lstStyle/>
          <a:p>
            <a:pPr marL="101598" indent="0">
              <a:buNone/>
            </a:pPr>
            <a:r>
              <a:rPr lang="en-US" sz="3000" b="1"/>
              <a:t>Join us in advancing civic health in Florida’s communities!</a:t>
            </a:r>
          </a:p>
          <a:p>
            <a:pPr marL="101598" indent="0" algn="ctr">
              <a:buNone/>
            </a:pPr>
            <a:endParaRPr lang="en-US" sz="10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01598" indent="0" algn="ctr">
              <a:buNone/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Florida Civic Advance Membership</a:t>
            </a:r>
          </a:p>
          <a:p>
            <a:pPr marL="101598" indent="0"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+mj-lt"/>
              </a:rPr>
              <a:t>We welcome organizations and individuals to join as FCA members to build together a new nonprofit membership network dedicated to increasing civic practices and advancing civic health in Florida’s communities</a:t>
            </a:r>
          </a:p>
          <a:p>
            <a:endParaRPr lang="en-US" sz="1200"/>
          </a:p>
          <a:p>
            <a:pPr marL="101598" indent="0" algn="ctr">
              <a:buNone/>
            </a:pPr>
            <a:r>
              <a:rPr lang="en-US" sz="3600">
                <a:hlinkClick r:id="rId4"/>
              </a:rPr>
              <a:t>https://floridacivicadvance.com/membership/</a:t>
            </a:r>
            <a:endParaRPr lang="en-US" sz="3600"/>
          </a:p>
          <a:p>
            <a:pPr marL="101598" indent="0" algn="ctr">
              <a:buNone/>
            </a:pPr>
            <a:endParaRPr lang="en-US"/>
          </a:p>
          <a:p>
            <a:pPr marL="10159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/>
            </a:br>
            <a:r>
              <a:rPr lang="en" b="1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>
                <a:solidFill>
                  <a:schemeClr val="accent1">
                    <a:lumMod val="75000"/>
                  </a:schemeClr>
                </a:solidFill>
              </a:rPr>
            </a:b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09600" y="1792551"/>
            <a:ext cx="8108725" cy="3779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3600" b="1">
                <a:cs typeface="Calibri" panose="020F0502020204030204" pitchFamily="34" charset="0"/>
              </a:rPr>
              <a:t>FCA Website</a:t>
            </a:r>
            <a:endParaRPr lang="en-US" sz="3600" b="1" u="sng">
              <a:hlinkClick r:id="rId3"/>
            </a:endParaRPr>
          </a:p>
          <a:p>
            <a:pPr marL="0" indent="0" algn="ctr">
              <a:buNone/>
            </a:pPr>
            <a:r>
              <a:rPr lang="en-US" sz="3600">
                <a:hlinkClick r:id="rId4"/>
              </a:rPr>
              <a:t>https://www.floridacivicadvance.com</a:t>
            </a:r>
            <a:r>
              <a:rPr lang="en-US" sz="3600"/>
              <a:t> </a:t>
            </a:r>
          </a:p>
          <a:p>
            <a:pPr marL="0" indent="0">
              <a:buNone/>
            </a:pPr>
            <a:endParaRPr lang="en-US" sz="3600" b="1"/>
          </a:p>
          <a:p>
            <a:pPr marL="0" indent="0">
              <a:buNone/>
            </a:pPr>
            <a:endParaRPr lang="en-US" sz="3600" b="1"/>
          </a:p>
          <a:p>
            <a:pPr marL="0" indent="0" algn="ctr">
              <a:buNone/>
            </a:pPr>
            <a:r>
              <a:rPr lang="en-US" sz="3600" b="1"/>
              <a:t>Membership Benefits and Application </a:t>
            </a:r>
          </a:p>
          <a:p>
            <a:pPr marL="101598" indent="0" algn="ctr">
              <a:buNone/>
            </a:pPr>
            <a:r>
              <a:rPr lang="en-US" sz="3200">
                <a:hlinkClick r:id="rId5"/>
              </a:rPr>
              <a:t>https://floridacivicadvance.com/membership/</a:t>
            </a:r>
            <a:endParaRPr lang="en-US" sz="3200"/>
          </a:p>
          <a:p>
            <a:pPr marL="101598" indent="0" algn="ctr">
              <a:buNone/>
            </a:pPr>
            <a:endParaRPr lang="en-US" sz="3200"/>
          </a:p>
          <a:p>
            <a:pPr marL="0" indent="0">
              <a:buNone/>
            </a:pPr>
            <a:endParaRPr lang="en-US" sz="320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4B373-74F6-F3B7-7081-BB718F839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912" y="2246567"/>
            <a:ext cx="3401437" cy="37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/>
            </a:br>
            <a:r>
              <a:rPr lang="en" b="1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>
                <a:solidFill>
                  <a:schemeClr val="accent1">
                    <a:lumMod val="75000"/>
                  </a:schemeClr>
                </a:solidFill>
              </a:rPr>
            </a:b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09599" y="2344493"/>
            <a:ext cx="10972799" cy="42989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endParaRPr lang="en-US" sz="3600">
              <a:hlinkClick r:id="rId3"/>
            </a:endParaRPr>
          </a:p>
          <a:p>
            <a:pPr marL="0" indent="0" algn="ctr">
              <a:buNone/>
            </a:pPr>
            <a:endParaRPr lang="en-US" sz="3600">
              <a:hlinkClick r:id="rId3"/>
            </a:endParaRPr>
          </a:p>
          <a:p>
            <a:pPr marL="0" indent="0" algn="ctr">
              <a:buNone/>
            </a:pPr>
            <a:endParaRPr lang="en-US" sz="3600">
              <a:hlinkClick r:id="rId3"/>
            </a:endParaRPr>
          </a:p>
          <a:p>
            <a:pPr marL="0" indent="0" algn="ctr">
              <a:buNone/>
            </a:pPr>
            <a:endParaRPr lang="en-US" sz="3600">
              <a:hlinkClick r:id="rId3"/>
            </a:endParaRPr>
          </a:p>
          <a:p>
            <a:pPr marL="0" indent="0" algn="ctr">
              <a:buNone/>
            </a:pPr>
            <a:endParaRPr lang="en-US" sz="3600">
              <a:hlinkClick r:id="rId3"/>
            </a:endParaRPr>
          </a:p>
          <a:p>
            <a:pPr marL="0" indent="0" algn="ctr">
              <a:buNone/>
            </a:pPr>
            <a:r>
              <a:rPr lang="en-US" sz="3600">
                <a:hlinkClick r:id="rId4"/>
              </a:rPr>
              <a:t>https://www.floridacivicadvance.com</a:t>
            </a:r>
            <a:r>
              <a:rPr lang="en-US" sz="3600"/>
              <a:t> </a:t>
            </a:r>
          </a:p>
          <a:p>
            <a:pPr marL="0" indent="0">
              <a:buNone/>
            </a:pPr>
            <a:endParaRPr lang="en-US" sz="320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EAE44-E3F1-423B-65FB-62E10394D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7755"/>
            <a:ext cx="3615397" cy="4016944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3056C6-268C-473E-0730-F727E1EEF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996" y="1776068"/>
            <a:ext cx="5555108" cy="31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718618" y="-459300"/>
            <a:ext cx="11524014" cy="46255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lang="en-US" b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FCA Third Thursdays Webinar</a:t>
            </a:r>
          </a:p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Thursday, January 18, 2024, 12-1 pm, ET</a:t>
            </a:r>
            <a:endParaRPr lang="en-US" sz="3600" i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71A22-BBD0-0432-75E0-41C37FB29A7E}"/>
              </a:ext>
            </a:extLst>
          </p:cNvPr>
          <p:cNvSpPr txBox="1"/>
          <p:nvPr/>
        </p:nvSpPr>
        <p:spPr>
          <a:xfrm>
            <a:off x="718618" y="3126613"/>
            <a:ext cx="108637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Is Belonging at the Heart of Civic Health?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The Greater Seattle Compact for Belonging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4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4" name="Picture 3" descr="A map of the state of florida&#10;&#10;Description automatically generated with medium confidence">
            <a:extLst>
              <a:ext uri="{FF2B5EF4-FFF2-40B4-BE49-F238E27FC236}">
                <a16:creationId xmlns:a16="http://schemas.microsoft.com/office/drawing/2014/main" id="{B9218023-8733-9787-EBCA-4A4B4634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157046" cy="18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8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30936" y="1044702"/>
            <a:ext cx="7809679" cy="148132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Webinar Zoom Housekeeping</a:t>
            </a:r>
            <a:br>
              <a:rPr lang="en-US" sz="4000" b="1" dirty="0">
                <a:latin typeface="+mj-lt"/>
              </a:rPr>
            </a:br>
            <a:br>
              <a:rPr lang="en-US" sz="1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740598"/>
            <a:ext cx="10117929" cy="354787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71500" indent="-571500"/>
            <a:r>
              <a:rPr lang="en-US" sz="4000" dirty="0">
                <a:latin typeface="+mj-lt"/>
              </a:rPr>
              <a:t>Place your device on Mute till the Q&amp;A </a:t>
            </a:r>
          </a:p>
          <a:p>
            <a:pPr marL="571500" indent="-571500"/>
            <a:r>
              <a:rPr lang="en-US" sz="4000" dirty="0">
                <a:latin typeface="+mj-lt"/>
              </a:rPr>
              <a:t>The FCA conducts nonpartisan webinars</a:t>
            </a:r>
          </a:p>
          <a:p>
            <a:pPr marL="571500" indent="-571500"/>
            <a:r>
              <a:rPr lang="en-US" sz="4000" dirty="0">
                <a:latin typeface="+mj-lt"/>
              </a:rPr>
              <a:t>Show respect for the speakers and each other </a:t>
            </a:r>
          </a:p>
          <a:p>
            <a:pPr marL="571500" indent="-571500"/>
            <a:r>
              <a:rPr lang="en-US" sz="4000" dirty="0">
                <a:latin typeface="+mj-lt"/>
              </a:rPr>
              <a:t>Please use “Chat” to share questions, comments and/or links </a:t>
            </a: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       to resources. </a:t>
            </a:r>
          </a:p>
          <a:p>
            <a:pPr marL="571500" indent="-571500"/>
            <a:r>
              <a:rPr lang="en-US" sz="4000" dirty="0">
                <a:latin typeface="+mj-lt"/>
              </a:rPr>
              <a:t>We will try to have the speakers answer your questions during the presentations</a:t>
            </a:r>
          </a:p>
          <a:p>
            <a:pPr marL="571500" indent="-571500"/>
            <a:r>
              <a:rPr lang="en-US" sz="4000" dirty="0">
                <a:latin typeface="+mj-lt"/>
              </a:rPr>
              <a:t>We will have an open Q &amp; A after the presentations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1" descr="A map of the state of florida&#10;&#10;Description automatically generated with medium confidence">
            <a:extLst>
              <a:ext uri="{FF2B5EF4-FFF2-40B4-BE49-F238E27FC236}">
                <a16:creationId xmlns:a16="http://schemas.microsoft.com/office/drawing/2014/main" id="{87F300C2-5F4F-45CE-071D-6BE833B9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920" y="242994"/>
            <a:ext cx="3271380" cy="27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44128" y="1195479"/>
            <a:ext cx="7277878" cy="163113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IS  CIVIC HEALTH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128" y="2660586"/>
            <a:ext cx="1096984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b="1" i="0" u="none" strike="noStrike" dirty="0">
                <a:solidFill>
                  <a:srgbClr val="4D4D4D"/>
                </a:solidFill>
                <a:effectLst/>
                <a:latin typeface="+mj-lt"/>
              </a:rPr>
              <a:t>“Civic health reflects the opportunities for people to have a voice and to participate in their communities to find solutions together.”</a:t>
            </a:r>
            <a:endParaRPr lang="en-US" sz="4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/>
            <a:endParaRPr lang="en-US" sz="9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80985" indent="0">
              <a:buNone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1" descr="A map of the state of florida&#10;&#10;Description automatically generated with medium confidence">
            <a:extLst>
              <a:ext uri="{FF2B5EF4-FFF2-40B4-BE49-F238E27FC236}">
                <a16:creationId xmlns:a16="http://schemas.microsoft.com/office/drawing/2014/main" id="{C35B1989-2EEA-D4A0-0C99-1F406B8F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91" y="428716"/>
            <a:ext cx="2662209" cy="22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44128" y="1195479"/>
            <a:ext cx="7277878" cy="163113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IS  CIVIC HEALTH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128" y="2639664"/>
            <a:ext cx="10969848" cy="3716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Communities with strong indicators of civic health have: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/>
            <a:r>
              <a:rPr lang="en-US" sz="9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7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80985" indent="0">
              <a:buNone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F4486B-DECA-CEA5-B1FF-0B3213F45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17836"/>
              </p:ext>
            </p:extLst>
          </p:nvPr>
        </p:nvGraphicFramePr>
        <p:xfrm>
          <a:off x="611076" y="3326130"/>
          <a:ext cx="10742724" cy="33518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71362">
                  <a:extLst>
                    <a:ext uri="{9D8B030D-6E8A-4147-A177-3AD203B41FA5}">
                      <a16:colId xmlns:a16="http://schemas.microsoft.com/office/drawing/2014/main" val="709373076"/>
                    </a:ext>
                  </a:extLst>
                </a:gridCol>
                <a:gridCol w="5371362">
                  <a:extLst>
                    <a:ext uri="{9D8B030D-6E8A-4147-A177-3AD203B41FA5}">
                      <a16:colId xmlns:a16="http://schemas.microsoft.com/office/drawing/2014/main" val="2976795239"/>
                    </a:ext>
                  </a:extLst>
                </a:gridCol>
              </a:tblGrid>
              <a:tr h="1030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Higher employment rates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Accessible</a:t>
                      </a:r>
                      <a:r>
                        <a:rPr lang="en-US" sz="3200" b="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civic gathering places in libraries &amp; parks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5673"/>
                  </a:ext>
                </a:extLst>
              </a:tr>
              <a:tr h="10302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S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tronger schools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More responsive local governments, 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52311"/>
                  </a:ext>
                </a:extLst>
              </a:tr>
              <a:tr h="12182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etter individual physical 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Their residents live longer healthier lives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20794"/>
                  </a:ext>
                </a:extLst>
              </a:tr>
            </a:tbl>
          </a:graphicData>
        </a:graphic>
      </p:graphicFrame>
      <p:pic>
        <p:nvPicPr>
          <p:cNvPr id="3" name="Picture 2" descr="A map of the state of florida&#10;&#10;Description automatically generated with medium confidence">
            <a:extLst>
              <a:ext uri="{FF2B5EF4-FFF2-40B4-BE49-F238E27FC236}">
                <a16:creationId xmlns:a16="http://schemas.microsoft.com/office/drawing/2014/main" id="{48497EBD-ECA5-F1D6-9BED-D41A4DEB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721" y="334859"/>
            <a:ext cx="2757151" cy="2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30936" y="1044702"/>
            <a:ext cx="7809679" cy="148132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FLORIDA’S  CIVIC HEALTH CHALLENGE</a:t>
            </a:r>
            <a:br>
              <a:rPr lang="en-US" sz="4000" b="1" dirty="0">
                <a:latin typeface="+mj-lt"/>
              </a:rPr>
            </a:br>
            <a:br>
              <a:rPr lang="en-US" sz="1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740598"/>
            <a:ext cx="10117929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1598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Florida, the 3</a:t>
            </a:r>
            <a:r>
              <a:rPr lang="en-US" b="1" baseline="30000" dirty="0">
                <a:latin typeface="+mj-lt"/>
              </a:rPr>
              <a:t>rd</a:t>
            </a:r>
            <a:r>
              <a:rPr lang="en-US" b="1" dirty="0">
                <a:latin typeface="+mj-lt"/>
              </a:rPr>
              <a:t> largest state, ranks among the </a:t>
            </a:r>
            <a:r>
              <a:rPr lang="en-US" b="1" u="sng" dirty="0">
                <a:latin typeface="+mj-lt"/>
              </a:rPr>
              <a:t>lowest states </a:t>
            </a:r>
            <a:r>
              <a:rPr lang="en-US" b="1" dirty="0">
                <a:latin typeface="+mj-lt"/>
              </a:rPr>
              <a:t>in terms of civic health. We want to change that.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in nation in volunteering among 50 states (2015)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49th in belonging to a civic organization (2013)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in donating to charity (2015)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in helping neighbors fix a community problem (2015) and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attending public meetings (2015)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1" descr="A map of the state of florida&#10;&#10;Description automatically generated with medium confidence">
            <a:extLst>
              <a:ext uri="{FF2B5EF4-FFF2-40B4-BE49-F238E27FC236}">
                <a16:creationId xmlns:a16="http://schemas.microsoft.com/office/drawing/2014/main" id="{87F300C2-5F4F-45CE-071D-6BE833B9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920" y="242994"/>
            <a:ext cx="3271380" cy="27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254" y="1066060"/>
            <a:ext cx="9630639" cy="4967600"/>
          </a:xfrm>
        </p:spPr>
        <p:txBody>
          <a:bodyPr/>
          <a:lstStyle/>
          <a:p>
            <a:pPr marL="101598" indent="0">
              <a:buNone/>
            </a:pPr>
            <a:endParaRPr lang="en-US" sz="1200" dirty="0"/>
          </a:p>
          <a:p>
            <a:pPr marL="101598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41839-1720-C9B2-9089-D3350814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548" y="0"/>
            <a:ext cx="12683096" cy="64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1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95406" y="781454"/>
            <a:ext cx="11408229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br>
              <a:rPr lang="en" sz="3600" dirty="0"/>
            </a:b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br>
              <a:rPr lang="en-US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r>
              <a:rPr lang="en-US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ntroducing the Presenters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endParaRPr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80D62-099D-EE2E-23D1-86A2FEADC4E9}"/>
              </a:ext>
            </a:extLst>
          </p:cNvPr>
          <p:cNvSpPr txBox="1"/>
          <p:nvPr/>
        </p:nvSpPr>
        <p:spPr>
          <a:xfrm>
            <a:off x="1926862" y="4966079"/>
            <a:ext cx="292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Tim Dutton, FCA Board Member, Sarasota</a:t>
            </a:r>
            <a:endParaRPr lang="en-US" i="0" u="none" strike="noStrike" dirty="0">
              <a:effectLst/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1FD5DC-F8D2-ECD0-14FC-A369E16B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" y="5625238"/>
            <a:ext cx="1861476" cy="837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62157F-BA53-0167-BD36-B825D789E085}"/>
              </a:ext>
            </a:extLst>
          </p:cNvPr>
          <p:cNvSpPr txBox="1"/>
          <p:nvPr/>
        </p:nvSpPr>
        <p:spPr>
          <a:xfrm>
            <a:off x="6762881" y="4879987"/>
            <a:ext cx="208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</a:rPr>
              <a:t>Quixada</a:t>
            </a:r>
            <a:r>
              <a:rPr lang="en-US" b="1" dirty="0">
                <a:latin typeface="+mj-lt"/>
              </a:rPr>
              <a:t> Moore-</a:t>
            </a:r>
            <a:r>
              <a:rPr lang="en-US" b="1" dirty="0" err="1">
                <a:latin typeface="+mj-lt"/>
              </a:rPr>
              <a:t>Vissing</a:t>
            </a:r>
            <a:r>
              <a:rPr lang="en-US" b="1" dirty="0">
                <a:latin typeface="+mj-lt"/>
              </a:rPr>
              <a:t>, </a:t>
            </a: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Public Engagement Partners, Maine</a:t>
            </a:r>
            <a:endParaRPr lang="en-US" i="0" u="none" strike="noStrike" dirty="0"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61C07C-136E-7FA3-1F3B-F7C0CDAA9220}"/>
              </a:ext>
            </a:extLst>
          </p:cNvPr>
          <p:cNvSpPr txBox="1"/>
          <p:nvPr/>
        </p:nvSpPr>
        <p:spPr>
          <a:xfrm>
            <a:off x="900876" y="349835"/>
            <a:ext cx="10197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Is Belonging the Heart of Civic Health?</a:t>
            </a:r>
          </a:p>
        </p:txBody>
      </p:sp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2B7153BC-7C43-BF1B-C235-7D968CB72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19" y="2090019"/>
            <a:ext cx="1938168" cy="2624603"/>
          </a:xfrm>
          <a:prstGeom prst="rect">
            <a:avLst/>
          </a:prstGeom>
        </p:spPr>
      </p:pic>
      <p:pic>
        <p:nvPicPr>
          <p:cNvPr id="7" name="Picture 6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E0C80A3-034A-D238-BDCC-77033AE5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791" y="2008640"/>
            <a:ext cx="2925227" cy="28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83771" y="618993"/>
            <a:ext cx="11408229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4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Is Belonging the Heart of Civic Health?</a:t>
            </a:r>
            <a:br>
              <a:rPr lang="en-US" sz="4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br>
              <a:rPr lang="en-US" sz="4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 smtClean="0"/>
              <a:pPr algn="ctr"/>
              <a:t>9</a:t>
            </a:fld>
            <a:endParaRPr lang="en" dirty="0"/>
          </a:p>
        </p:txBody>
      </p:sp>
      <p:pic>
        <p:nvPicPr>
          <p:cNvPr id="17" name="Picture 16" descr="A logo for a civic advance&#10;&#10;Description automatically generated">
            <a:extLst>
              <a:ext uri="{FF2B5EF4-FFF2-40B4-BE49-F238E27FC236}">
                <a16:creationId xmlns:a16="http://schemas.microsoft.com/office/drawing/2014/main" id="{BF97C9AA-93BE-951D-FBDB-2F846095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" y="-59746"/>
            <a:ext cx="1295400" cy="1357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2E127-4B2F-C5C3-FAA0-3F39DF0536F1}"/>
              </a:ext>
            </a:extLst>
          </p:cNvPr>
          <p:cNvSpPr txBox="1"/>
          <p:nvPr/>
        </p:nvSpPr>
        <p:spPr>
          <a:xfrm>
            <a:off x="1056255" y="1474619"/>
            <a:ext cx="10811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What do you want to Learn From Today’s Webinar?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</a:rPr>
              <a:t>Who? What? How?</a:t>
            </a:r>
          </a:p>
          <a:p>
            <a:pPr algn="ctr"/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3200" b="1" dirty="0">
                <a:latin typeface="+mj-lt"/>
              </a:rPr>
              <a:t>Who: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</a:rPr>
              <a:t>Hearing from </a:t>
            </a:r>
            <a:r>
              <a:rPr lang="en-US" sz="3200" dirty="0" err="1">
                <a:effectLst/>
                <a:latin typeface="+mj-lt"/>
                <a:ea typeface="Times New Roman" panose="02020603050405020304" pitchFamily="18" charset="0"/>
              </a:rPr>
              <a:t>Quixada</a:t>
            </a:r>
            <a:r>
              <a:rPr lang="en-US" sz="3200" dirty="0">
                <a:effectLst/>
                <a:latin typeface="+mj-lt"/>
                <a:ea typeface="Times New Roman" panose="02020603050405020304" pitchFamily="18" charset="0"/>
              </a:rPr>
              <a:t> Moore-</a:t>
            </a:r>
            <a:r>
              <a:rPr lang="en-US" sz="3200">
                <a:effectLst/>
                <a:latin typeface="+mj-lt"/>
                <a:ea typeface="Times New Roman" panose="02020603050405020304" pitchFamily="18" charset="0"/>
              </a:rPr>
              <a:t>Vissing</a:t>
            </a:r>
            <a:endParaRPr lang="en-US" sz="3200" b="1" dirty="0"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+mj-lt"/>
              </a:rPr>
              <a:t>What: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How does belonging apply to underserved communities? What is a belonging strategy? </a:t>
            </a:r>
            <a:endParaRPr lang="en-US" sz="32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+mj-lt"/>
              </a:rPr>
              <a:t>How: </a:t>
            </a:r>
            <a:r>
              <a:rPr lang="en-US" sz="3200" dirty="0">
                <a:latin typeface="+mj-lt"/>
              </a:rPr>
              <a:t>Funding the work. How does this connect with civic engagement and civic health? How to produce a belonging movement? How does belonging connect with deliberative democracy?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94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40521</TotalTime>
  <Words>692</Words>
  <Application>Microsoft Macintosh PowerPoint</Application>
  <PresentationFormat>Widescreen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CircularStd</vt:lpstr>
      <vt:lpstr>Georgia</vt:lpstr>
      <vt:lpstr>Google Sans</vt:lpstr>
      <vt:lpstr>Office Theme</vt:lpstr>
      <vt:lpstr>PowerPoint Presentation</vt:lpstr>
      <vt:lpstr> Florida Civic Advance  Advancing Civic Health in Florida’s Communities </vt:lpstr>
      <vt:lpstr> Florida Civic Advance  Advancing Civic Health in Florida’s Communities  Webinar Zoom Housekeeping  </vt:lpstr>
      <vt:lpstr> Florida Civic Advance  Advancing Civic Health in Florida’s Communities  WHAT IS  CIVIC HEALTH  </vt:lpstr>
      <vt:lpstr> Florida Civic Advance  Advancing Civic Health in Florida’s Communities  WHAT IS  CIVIC HEALTH  </vt:lpstr>
      <vt:lpstr> Florida Civic Advance  Advancing Civic Health in Florida’s Communities  FLORIDA’S  CIVIC HEALTH CHALLENGE  </vt:lpstr>
      <vt:lpstr>  Advancing Civic Health in Florida’s Communities </vt:lpstr>
      <vt:lpstr>              Introducing the Presenters </vt:lpstr>
      <vt:lpstr>Is Belonging the Heart of Civic Health?  </vt:lpstr>
      <vt:lpstr> Florida Civic Advance  Advancing Civic Health in Florida’s Communities </vt:lpstr>
      <vt:lpstr> Florida Civic Advance  Advancing Civic Excellence in Florida’s Communities </vt:lpstr>
      <vt:lpstr> Florida Civic Advance  Advancing Civic Health in Florida’s Communities </vt:lpstr>
      <vt:lpstr> Florida Civic Advance  Advancing Civic Excellence in Florida’s Communities </vt:lpstr>
      <vt:lpstr> Florida Civic Advance  Advancing Civic Health in Florida’s Communities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Jones</dc:creator>
  <cp:lastModifiedBy>Robert Jones</cp:lastModifiedBy>
  <cp:revision>144</cp:revision>
  <dcterms:created xsi:type="dcterms:W3CDTF">2020-02-18T21:28:10Z</dcterms:created>
  <dcterms:modified xsi:type="dcterms:W3CDTF">2024-01-18T16:57:22Z</dcterms:modified>
</cp:coreProperties>
</file>