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79"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Raleway" panose="020B05030301010600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Keit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0-16T02:40:38.053" idx="1">
    <p:pos x="6000" y="0"/>
    <p:text>I suggest keeping this all on one slide and talking about the theory that came up during community review discussions. Since it is a theory rather than a finding I'm not totally comfortable giving it a bullet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0b91b7fbd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0b91b7fbd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0b91b7fbd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0b91b7fbd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0b91b7fbd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0b91b7fbd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community review meetings there was a distinct theme with respect to the perceived impact that transience has on neighborhood cohesion. Homeownership, length of time someone had lived in their home, and family ties were perceived as increasing trust and participation in the neighborhood.</a:t>
            </a:r>
            <a:endParaRPr/>
          </a:p>
          <a:p>
            <a:pPr marL="0" lvl="0" indent="0" algn="l" rtl="0">
              <a:spcBef>
                <a:spcPts val="0"/>
              </a:spcBef>
              <a:spcAft>
                <a:spcPts val="0"/>
              </a:spcAft>
              <a:buNone/>
            </a:pPr>
            <a:endParaRPr/>
          </a:p>
          <a:p>
            <a:pPr marL="0" lvl="0" indent="0" algn="l" rtl="0">
              <a:spcBef>
                <a:spcPts val="0"/>
              </a:spcBef>
              <a:spcAft>
                <a:spcPts val="0"/>
              </a:spcAft>
              <a:buNone/>
            </a:pPr>
            <a:r>
              <a:rPr lang="en"/>
              <a:t>Some community review discussions highlighted the importance of having an organizer within the neighborhood who puts efforts into promoting social interaction.</a:t>
            </a:r>
            <a:endParaRPr/>
          </a:p>
          <a:p>
            <a:pPr marL="0" lvl="0" indent="0" algn="l" rtl="0">
              <a:spcBef>
                <a:spcPts val="0"/>
              </a:spcBef>
              <a:spcAft>
                <a:spcPts val="0"/>
              </a:spcAft>
              <a:buNone/>
            </a:pPr>
            <a:endParaRPr/>
          </a:p>
          <a:p>
            <a:pPr marL="0" lvl="0" indent="0" algn="l" rtl="0">
              <a:spcBef>
                <a:spcPts val="0"/>
              </a:spcBef>
              <a:spcAft>
                <a:spcPts val="0"/>
              </a:spcAft>
              <a:buNone/>
            </a:pPr>
            <a:r>
              <a:rPr lang="en"/>
              <a:t>In one community review meeting, the long hours and evening hours that many people work were highlighted as having a negative impact on cohesion.</a:t>
            </a:r>
            <a:endParaRPr/>
          </a:p>
          <a:p>
            <a:pPr marL="0" lvl="0" indent="0" algn="l" rtl="0">
              <a:spcBef>
                <a:spcPts val="0"/>
              </a:spcBef>
              <a:spcAft>
                <a:spcPts val="0"/>
              </a:spcAft>
              <a:buNone/>
            </a:pPr>
            <a:endParaRPr/>
          </a:p>
          <a:p>
            <a:pPr marL="0" lvl="0" indent="0" algn="l" rtl="0">
              <a:spcBef>
                <a:spcPts val="0"/>
              </a:spcBef>
              <a:spcAft>
                <a:spcPts val="0"/>
              </a:spcAft>
              <a:buNone/>
            </a:pPr>
            <a:r>
              <a:rPr lang="en"/>
              <a:t>Focus group participants spoke to this disinvestment by pointing out the lack of resources that exist in South St. Petersburg neighborhoods. One participant pointed out that these neighborhoods are “dealing with lack of funds. It’s hard to [get together as a community] with a lack of funds...When you start in a struggle, it’s hard to reach back and say ‘brother, I got you.’” Other participants pointed out specific differences between resources on the north side of the city versus the south side. </a:t>
            </a:r>
            <a:endParaRPr/>
          </a:p>
          <a:p>
            <a:pPr marL="0" lvl="0" indent="0" algn="l" rtl="0">
              <a:spcBef>
                <a:spcPts val="0"/>
              </a:spcBef>
              <a:spcAft>
                <a:spcPts val="0"/>
              </a:spcAft>
              <a:buNone/>
            </a:pPr>
            <a:endParaRPr/>
          </a:p>
          <a:p>
            <a:pPr marL="0" lvl="0" indent="0" algn="l" rtl="0">
              <a:spcBef>
                <a:spcPts val="0"/>
              </a:spcBef>
              <a:spcAft>
                <a:spcPts val="0"/>
              </a:spcAft>
              <a:buNone/>
            </a:pPr>
            <a:r>
              <a:rPr lang="en"/>
              <a:t>Many of the focus group participants discussed the importance of focusing on youth, specifically how important mentoring and modeling behavior is for their communities. There was an overall shared sense that one of the best ways to make a positive impact is through being</a:t>
            </a:r>
            <a:endParaRPr/>
          </a:p>
          <a:p>
            <a:pPr marL="0" lvl="0" indent="0" algn="l" rtl="0">
              <a:spcBef>
                <a:spcPts val="0"/>
              </a:spcBef>
              <a:spcAft>
                <a:spcPts val="0"/>
              </a:spcAft>
              <a:buNone/>
            </a:pPr>
            <a:r>
              <a:rPr lang="en"/>
              <a:t>an example for youth.</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388c07574_1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388c07574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0b91b7fbd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0b91b7fbd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300">
                <a:solidFill>
                  <a:srgbClr val="233A44"/>
                </a:solidFill>
                <a:latin typeface="Calibri"/>
                <a:ea typeface="Calibri"/>
                <a:cs typeface="Calibri"/>
                <a:sym typeface="Calibri"/>
              </a:rPr>
              <a:t>Respondents from one particular zip code, which encompasesses a large portion of St Petersburg’s historically black community, were significantly more likely to give to religious organizations compared to any other zip code. Community review meetings with leaders and members of the Black community also indicated the importance of churches as an avenue for participation.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0b91b7fbd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0b91b7fbd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rgbClr val="233A44"/>
                </a:solidFill>
                <a:latin typeface="Calibri"/>
                <a:ea typeface="Calibri"/>
                <a:cs typeface="Calibri"/>
                <a:sym typeface="Calibri"/>
              </a:rPr>
              <a:t>Survey respondents from 33704, which encompasses the high voter turnout cluster of Snell Isle, Crescent Heights and the Old Northeast, and is the most affluent zip code in the city, reported the highest percentages of contacting public and elected officials, signing petitions, and participating in public actions.</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None/>
            </a:pP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None/>
            </a:pPr>
            <a:r>
              <a:rPr lang="en" sz="1300">
                <a:solidFill>
                  <a:srgbClr val="233A44"/>
                </a:solidFill>
                <a:latin typeface="Calibri"/>
                <a:ea typeface="Calibri"/>
                <a:cs typeface="Calibri"/>
                <a:sym typeface="Calibri"/>
              </a:rPr>
              <a:t>Even amongst very politically engaged citizens, there is dissatisfaction with “post election” engagement with government and elected officials.</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None/>
            </a:pPr>
            <a:r>
              <a:rPr lang="en" sz="1300">
                <a:solidFill>
                  <a:srgbClr val="233A44"/>
                </a:solidFill>
                <a:latin typeface="Calibri"/>
                <a:ea typeface="Calibri"/>
                <a:cs typeface="Calibri"/>
                <a:sym typeface="Calibri"/>
              </a:rPr>
              <a:t>Community review meetings highlighted dissatisfaction with the scheduling of public meetings during regular business hours, which is challenging for working people to attend. COVID-19 may actually produce improvements here. With public meetings - and participation in them by citizens - moving online, more citizens have the opportunity to engage. In the future, a hybrid model of online and in-person engagement may provide for maximum engagement by citizens amidst widely varying work schedules, obligations, access and abilities.</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None/>
            </a:pPr>
            <a:r>
              <a:rPr lang="en" sz="1300">
                <a:solidFill>
                  <a:srgbClr val="233A44"/>
                </a:solidFill>
                <a:latin typeface="Calibri"/>
                <a:ea typeface="Calibri"/>
                <a:cs typeface="Calibri"/>
                <a:sym typeface="Calibri"/>
              </a:rPr>
              <a:t>There was a palpable sense of frustration with community engagement processes that one participant summed up as “disempowerment through engagement.”</a:t>
            </a:r>
            <a:endParaRPr sz="1300">
              <a:solidFill>
                <a:srgbClr val="233A44"/>
              </a:solidFill>
              <a:latin typeface="Calibri"/>
              <a:ea typeface="Calibri"/>
              <a:cs typeface="Calibri"/>
              <a:sym typeface="Calibri"/>
            </a:endParaRPr>
          </a:p>
          <a:p>
            <a:pPr marL="0" lvl="0" indent="0" algn="l" rtl="0">
              <a:spcBef>
                <a:spcPts val="16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388c07574_1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388c07574_1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0b91b7fbd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0b91b7fb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73763"/>
                </a:solidFill>
                <a:latin typeface="Lato"/>
                <a:ea typeface="Lato"/>
                <a:cs typeface="Lato"/>
                <a:sym typeface="Lato"/>
              </a:rPr>
              <a:t>Some participants in community review discussions theorized that that older people may have poor health status and be less community engaged, but may feel empowered to have a say through voting and contacting officials.</a:t>
            </a:r>
            <a:endParaRPr sz="1300">
              <a:solidFill>
                <a:srgbClr val="233A44"/>
              </a:solidFill>
              <a:latin typeface="Calibri"/>
              <a:ea typeface="Calibri"/>
              <a:cs typeface="Calibri"/>
              <a:sym typeface="Calibri"/>
            </a:endParaRPr>
          </a:p>
          <a:p>
            <a:pPr marL="0" lvl="0" indent="0" algn="l" rtl="0">
              <a:lnSpc>
                <a:spcPct val="115000"/>
              </a:lnSpc>
              <a:spcBef>
                <a:spcPts val="1600"/>
              </a:spcBef>
              <a:spcAft>
                <a:spcPts val="0"/>
              </a:spcAft>
              <a:buNone/>
            </a:pPr>
            <a:r>
              <a:rPr lang="en" sz="1300">
                <a:solidFill>
                  <a:srgbClr val="233A44"/>
                </a:solidFill>
                <a:latin typeface="Calibri"/>
                <a:ea typeface="Calibri"/>
                <a:cs typeface="Calibri"/>
                <a:sym typeface="Calibri"/>
              </a:rPr>
              <a:t>During one community review meeting in South St. Petersburg, participants highlighted that men have more trouble than women finding work, staying civically engaged, volunteering, and getting training; in addition, many men are disenfranchised as a result of prior felony convictions.</a:t>
            </a:r>
            <a:endParaRPr sz="1300">
              <a:solidFill>
                <a:srgbClr val="233A44"/>
              </a:solidFill>
              <a:latin typeface="Calibri"/>
              <a:ea typeface="Calibri"/>
              <a:cs typeface="Calibri"/>
              <a:sym typeface="Calibri"/>
            </a:endParaRPr>
          </a:p>
          <a:p>
            <a:pPr marL="0" lvl="0" indent="0" algn="l" rtl="0">
              <a:spcBef>
                <a:spcPts val="16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0b91b7fbd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0b91b7fbd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388c07574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388c07574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505cca75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505cca75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0b91b7fbd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0b91b7fbd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rgbClr val="233A44"/>
                </a:solidFill>
                <a:latin typeface="Calibri"/>
                <a:ea typeface="Calibri"/>
                <a:cs typeface="Calibri"/>
                <a:sym typeface="Calibri"/>
              </a:rPr>
              <a:t>This issue of equitable resident influence in decision-making is a particular challenge when combined with the number of concerns respondents raised that are linked to local policy decisions;</a:t>
            </a:r>
            <a:endParaRPr sz="1300">
              <a:solidFill>
                <a:srgbClr val="233A44"/>
              </a:solidFill>
              <a:latin typeface="Calibri"/>
              <a:ea typeface="Calibri"/>
              <a:cs typeface="Calibri"/>
              <a:sym typeface="Calibri"/>
            </a:endParaRPr>
          </a:p>
          <a:p>
            <a:pPr marL="0" lvl="0" indent="0" algn="l" rtl="0">
              <a:spcBef>
                <a:spcPts val="160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388c07574_1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388c07574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388c07574_1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388c07574_1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505cca7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505cca7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0b91b7f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0b91b7f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purpose: Speaking to the broad definition we used of civic health that looked at a broad range of engagement. And intersection of civic health and community/public health.</a:t>
            </a:r>
            <a:endParaRPr/>
          </a:p>
          <a:p>
            <a:pPr marL="0" lvl="0" indent="0" algn="l" rtl="0">
              <a:spcBef>
                <a:spcPts val="0"/>
              </a:spcBef>
              <a:spcAft>
                <a:spcPts val="0"/>
              </a:spcAft>
              <a:buNone/>
            </a:pPr>
            <a:endParaRPr/>
          </a:p>
          <a:p>
            <a:pPr marL="0" lvl="0" indent="0" algn="l" rtl="0">
              <a:spcBef>
                <a:spcPts val="0"/>
              </a:spcBef>
              <a:spcAft>
                <a:spcPts val="0"/>
              </a:spcAft>
              <a:buNone/>
            </a:pPr>
            <a:r>
              <a:rPr lang="en"/>
              <a:t>“The project adopted a broad definition, encompassing formal and informal political, community, and neighborhood engagement, as well as perceptions of trust and cohesion.“...”</a:t>
            </a:r>
            <a:r>
              <a:rPr lang="en" sz="1300">
                <a:solidFill>
                  <a:srgbClr val="233A44"/>
                </a:solidFill>
                <a:latin typeface="Calibri"/>
                <a:ea typeface="Calibri"/>
                <a:cs typeface="Calibri"/>
                <a:sym typeface="Calibri"/>
              </a:rPr>
              <a:t>There are many ways for people to be civically engaged: voting, volunteering, attending public meetings, contacting elected representatives, organizing neighbors for a common activity, joining a local organization, donating to causes impacting the community, and many more.”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0b91b7fbd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0b91b7fbd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388c07574_1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388c07574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0b91b7fbd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0b91b7fb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Survey available online and in paper copy at selected public locations and events (e.g. recreation centers during after-school program pick up).</a:t>
            </a:r>
            <a:endParaRPr sz="1300">
              <a:solidFill>
                <a:srgbClr val="233A44"/>
              </a:solidFill>
              <a:latin typeface="Calibri"/>
              <a:ea typeface="Calibri"/>
              <a:cs typeface="Calibri"/>
              <a:sym typeface="Calibri"/>
            </a:endParaRPr>
          </a:p>
          <a:p>
            <a:pPr marL="457200" lvl="0" indent="-311150" algn="l" rtl="0">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Promoted via social media (Twitter, Nextdoor, Facebook), e-mail outreach by community and City partners, paid advertisements in local print and online media, posters at public libraries, tabling at public locations/events, and canvassing with doorhangers by youth volunteers. In order to encourage responses from individuals who do not usually participate in community surveys, and thus may be less or differently civically engaged, an incentive was offered in the form of a random drawing for one of forty $25 Visa gift cards.</a:t>
            </a:r>
            <a:endParaRPr sz="1300">
              <a:solidFill>
                <a:srgbClr val="233A44"/>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388c07574_1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388c07574_1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0b91b7fbd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0b91b7fb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determined that leaving the survey open for longer would likely continue producing similarly skewed data</a:t>
            </a:r>
            <a:endParaRPr/>
          </a:p>
          <a:p>
            <a:pPr marL="0" lvl="0" indent="0" algn="l" rtl="0">
              <a:spcBef>
                <a:spcPts val="0"/>
              </a:spcBef>
              <a:spcAft>
                <a:spcPts val="0"/>
              </a:spcAft>
              <a:buNone/>
            </a:pPr>
            <a:endParaRPr/>
          </a:p>
          <a:p>
            <a:pPr marL="0" lvl="0" indent="0" algn="l" rtl="0">
              <a:spcBef>
                <a:spcPts val="0"/>
              </a:spcBef>
              <a:spcAft>
                <a:spcPts val="0"/>
              </a:spcAft>
              <a:buNone/>
            </a:pPr>
            <a:r>
              <a:rPr lang="en"/>
              <a:t>Over twenty community review meetings and key informant interviews were conducted with local and community-based groups.</a:t>
            </a:r>
            <a:endParaRPr/>
          </a:p>
          <a:p>
            <a:pPr marL="0" lvl="0" indent="0" algn="l" rtl="0">
              <a:spcBef>
                <a:spcPts val="0"/>
              </a:spcBef>
              <a:spcAft>
                <a:spcPts val="0"/>
              </a:spcAft>
              <a:buNone/>
            </a:pPr>
            <a:endParaRPr/>
          </a:p>
          <a:p>
            <a:pPr marL="0" lvl="0" indent="0" algn="l" rtl="0">
              <a:spcBef>
                <a:spcPts val="0"/>
              </a:spcBef>
              <a:spcAft>
                <a:spcPts val="0"/>
              </a:spcAft>
              <a:buNone/>
            </a:pPr>
            <a:r>
              <a:rPr lang="en"/>
              <a:t>In total, the survey had 1,590 respondents, and 505 individual comments were collected through the survey and mini-interviews.</a:t>
            </a:r>
            <a:endParaRPr/>
          </a:p>
          <a:p>
            <a:pPr marL="0" lvl="0" indent="0" algn="l" rtl="0">
              <a:spcBef>
                <a:spcPts val="0"/>
              </a:spcBef>
              <a:spcAft>
                <a:spcPts val="0"/>
              </a:spcAft>
              <a:buNone/>
            </a:pPr>
            <a:endParaRPr/>
          </a:p>
          <a:p>
            <a:pPr marL="0" lvl="0" indent="0" algn="l" rtl="0">
              <a:spcBef>
                <a:spcPts val="0"/>
              </a:spcBef>
              <a:spcAft>
                <a:spcPts val="0"/>
              </a:spcAft>
              <a:buNone/>
            </a:pPr>
            <a:r>
              <a:rPr lang="en"/>
              <a:t>Community review process was important to increase authentic community-based participation as well as create a space for feedback that didn’t feel so “research-y”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cxnSp>
        <p:nvCxnSpPr>
          <p:cNvPr id="67" name="Google Shape;67;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8" name="Google Shape;68;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9" name="Google Shape;69;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70" name="Google Shape;70;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71" name="Google Shape;7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4"/>
          <p:cNvPicPr preferRelativeResize="0"/>
          <p:nvPr/>
        </p:nvPicPr>
        <p:blipFill>
          <a:blip r:embed="rId2">
            <a:alphaModFix/>
          </a:blip>
          <a:stretch>
            <a:fillRect/>
          </a:stretch>
        </p:blipFill>
        <p:spPr>
          <a:xfrm>
            <a:off x="249775" y="3595122"/>
            <a:ext cx="1550424" cy="15483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cxnSp>
        <p:nvCxnSpPr>
          <p:cNvPr id="30" name="Google Shape;30;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1" name="Google Shape;31;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2" name="Google Shape;32;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3" name="Google Shape;33;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5"/>
          <p:cNvPicPr preferRelativeResize="0"/>
          <p:nvPr/>
        </p:nvPicPr>
        <p:blipFill>
          <a:blip r:embed="rId2">
            <a:alphaModFix/>
          </a:blip>
          <a:stretch>
            <a:fillRect/>
          </a:stretch>
        </p:blipFill>
        <p:spPr>
          <a:xfrm>
            <a:off x="249775" y="3595122"/>
            <a:ext cx="1550424" cy="1548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1" name="Google Shape;41;p6"/>
          <p:cNvPicPr preferRelativeResize="0"/>
          <p:nvPr/>
        </p:nvPicPr>
        <p:blipFill>
          <a:blip r:embed="rId2">
            <a:alphaModFix/>
          </a:blip>
          <a:stretch>
            <a:fillRect/>
          </a:stretch>
        </p:blipFill>
        <p:spPr>
          <a:xfrm>
            <a:off x="249775" y="3595122"/>
            <a:ext cx="1550424" cy="1548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cxnSp>
        <p:nvCxnSpPr>
          <p:cNvPr id="43" name="Google Shape;43;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4" name="Google Shape;44;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5" name="Google Shape;45;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6" name="Google Shape;4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7"/>
          <p:cNvPicPr preferRelativeResize="0"/>
          <p:nvPr/>
        </p:nvPicPr>
        <p:blipFill>
          <a:blip r:embed="rId2">
            <a:alphaModFix/>
          </a:blip>
          <a:stretch>
            <a:fillRect/>
          </a:stretch>
        </p:blipFill>
        <p:spPr>
          <a:xfrm>
            <a:off x="7430700" y="-40603"/>
            <a:ext cx="1550424" cy="1548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8"/>
        <p:cNvGrpSpPr/>
        <p:nvPr/>
      </p:nvGrpSpPr>
      <p:grpSpPr>
        <a:xfrm>
          <a:off x="0" y="0"/>
          <a:ext cx="0" cy="0"/>
          <a:chOff x="0" y="0"/>
          <a:chExt cx="0" cy="0"/>
        </a:xfrm>
      </p:grpSpPr>
      <p:cxnSp>
        <p:nvCxnSpPr>
          <p:cNvPr id="49" name="Google Shape;49;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50" name="Google Shape;50;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1" name="Google Shape;51;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5" name="Google Shape;55;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6" name="Google Shape;56;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8" name="Google Shape;58;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9"/>
          <p:cNvPicPr preferRelativeResize="0"/>
          <p:nvPr/>
        </p:nvPicPr>
        <p:blipFill>
          <a:blip r:embed="rId2">
            <a:alphaModFix/>
          </a:blip>
          <a:stretch>
            <a:fillRect/>
          </a:stretch>
        </p:blipFill>
        <p:spPr>
          <a:xfrm>
            <a:off x="0" y="4080874"/>
            <a:ext cx="1064032" cy="10626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cxnSp>
        <p:nvCxnSpPr>
          <p:cNvPr id="61" name="Google Shape;61;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63" name="Google Shape;63;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4" name="Google Shape;64;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0"/>
          <p:cNvPicPr preferRelativeResize="0"/>
          <p:nvPr/>
        </p:nvPicPr>
        <p:blipFill>
          <a:blip r:embed="rId2">
            <a:alphaModFix/>
          </a:blip>
          <a:stretch>
            <a:fillRect/>
          </a:stretch>
        </p:blipFill>
        <p:spPr>
          <a:xfrm>
            <a:off x="7271775" y="3507997"/>
            <a:ext cx="1550424" cy="1548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Engage St. Pete</a:t>
            </a:r>
            <a:r>
              <a:rPr lang="en"/>
              <a:t>: </a:t>
            </a:r>
            <a:endParaRPr/>
          </a:p>
          <a:p>
            <a:pPr marL="0" lvl="0" indent="0" algn="l" rtl="0">
              <a:spcBef>
                <a:spcPts val="0"/>
              </a:spcBef>
              <a:spcAft>
                <a:spcPts val="0"/>
              </a:spcAft>
              <a:buNone/>
            </a:pPr>
            <a:r>
              <a:rPr lang="en" sz="3300"/>
              <a:t>A community-based approach to understanding civic health and health equity</a:t>
            </a:r>
            <a:endParaRPr sz="3300"/>
          </a:p>
        </p:txBody>
      </p:sp>
      <p:sp>
        <p:nvSpPr>
          <p:cNvPr id="79" name="Google Shape;79;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Presented by: Dr. Linsey Grove, DrPH, MPH, CPH</a:t>
            </a:r>
          </a:p>
          <a:p>
            <a:pPr marL="0" lvl="0" indent="0" algn="l" rtl="0">
              <a:spcBef>
                <a:spcPts val="0"/>
              </a:spcBef>
              <a:spcAft>
                <a:spcPts val="0"/>
              </a:spcAft>
              <a:buNone/>
            </a:pPr>
            <a:r>
              <a:rPr lang="en" dirty="0"/>
              <a:t>Co-Authors: Amy Keith, MPA, Susie Patterson, PhD, Julie Kessell, MD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10E2-0788-ACF8-C180-9D3276041DF8}"/>
              </a:ext>
            </a:extLst>
          </p:cNvPr>
          <p:cNvSpPr>
            <a:spLocks noGrp="1"/>
          </p:cNvSpPr>
          <p:nvPr>
            <p:ph type="title"/>
          </p:nvPr>
        </p:nvSpPr>
        <p:spPr/>
        <p:txBody>
          <a:bodyPr/>
          <a:lstStyle/>
          <a:p>
            <a:r>
              <a:rPr lang="en-US" dirty="0"/>
              <a:t>Areas of Focus</a:t>
            </a:r>
          </a:p>
        </p:txBody>
      </p:sp>
      <p:sp>
        <p:nvSpPr>
          <p:cNvPr id="3" name="Subtitle 2">
            <a:extLst>
              <a:ext uri="{FF2B5EF4-FFF2-40B4-BE49-F238E27FC236}">
                <a16:creationId xmlns:a16="http://schemas.microsoft.com/office/drawing/2014/main" id="{3FB5152F-DCCD-9913-AB0C-C0BD372DC0B5}"/>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656E151D-85AA-0509-BF8C-FFA0856C6CDC}"/>
              </a:ext>
            </a:extLst>
          </p:cNvPr>
          <p:cNvSpPr>
            <a:spLocks noGrp="1"/>
          </p:cNvSpPr>
          <p:nvPr>
            <p:ph type="body" idx="2"/>
          </p:nvPr>
        </p:nvSpPr>
        <p:spPr/>
        <p:txBody>
          <a:bodyPr/>
          <a:lstStyle/>
          <a:p>
            <a:r>
              <a:rPr lang="en-US" dirty="0"/>
              <a:t>Civic Satisfaction</a:t>
            </a:r>
          </a:p>
          <a:p>
            <a:r>
              <a:rPr lang="en-US" dirty="0"/>
              <a:t>Attitudes</a:t>
            </a:r>
          </a:p>
          <a:p>
            <a:r>
              <a:rPr lang="en-US" dirty="0"/>
              <a:t>Neighborhood Cohesion</a:t>
            </a:r>
          </a:p>
          <a:p>
            <a:r>
              <a:rPr lang="en-US" dirty="0"/>
              <a:t>Community Participation</a:t>
            </a:r>
          </a:p>
          <a:p>
            <a:r>
              <a:rPr lang="en-US" dirty="0"/>
              <a:t>Political Participation</a:t>
            </a:r>
          </a:p>
          <a:p>
            <a:endParaRPr lang="en-US" dirty="0"/>
          </a:p>
        </p:txBody>
      </p:sp>
    </p:spTree>
    <p:extLst>
      <p:ext uri="{BB962C8B-B14F-4D97-AF65-F5344CB8AC3E}">
        <p14:creationId xmlns:p14="http://schemas.microsoft.com/office/powerpoint/2010/main" val="56634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Finding Highlights: </a:t>
            </a:r>
            <a:br>
              <a:rPr lang="en" dirty="0">
                <a:solidFill>
                  <a:schemeClr val="accent2"/>
                </a:solidFill>
              </a:rPr>
            </a:br>
            <a:r>
              <a:rPr lang="en" dirty="0">
                <a:solidFill>
                  <a:schemeClr val="accent2"/>
                </a:solidFill>
              </a:rPr>
              <a:t>Civic Satisfaction</a:t>
            </a:r>
            <a:endParaRPr dirty="0">
              <a:solidFill>
                <a:schemeClr val="accent2"/>
              </a:solidFill>
            </a:endParaRPr>
          </a:p>
        </p:txBody>
      </p:sp>
      <p:sp>
        <p:nvSpPr>
          <p:cNvPr id="132" name="Google Shape;132;p22"/>
          <p:cNvSpPr txBox="1">
            <a:spLocks noGrp="1"/>
          </p:cNvSpPr>
          <p:nvPr>
            <p:ph type="body" idx="1"/>
          </p:nvPr>
        </p:nvSpPr>
        <p:spPr>
          <a:xfrm>
            <a:off x="2410100" y="1598340"/>
            <a:ext cx="6321600" cy="2999709"/>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dirty="0"/>
              <a:t>Top 3 issues were the </a:t>
            </a:r>
            <a:r>
              <a:rPr lang="en" sz="1700" u="sng" dirty="0"/>
              <a:t>SAME</a:t>
            </a:r>
            <a:r>
              <a:rPr lang="en" sz="1700" dirty="0"/>
              <a:t> among both satisfied and dissatisfied residents:  </a:t>
            </a:r>
            <a:endParaRPr sz="1700" dirty="0"/>
          </a:p>
          <a:p>
            <a:pPr marL="914400" lvl="0" indent="-330200" algn="l" rtl="0">
              <a:spcBef>
                <a:spcPts val="0"/>
              </a:spcBef>
              <a:spcAft>
                <a:spcPts val="0"/>
              </a:spcAft>
              <a:buSzPts val="1600"/>
              <a:buAutoNum type="arabicPeriod"/>
            </a:pPr>
            <a:r>
              <a:rPr lang="en" sz="1600" dirty="0"/>
              <a:t>Concern about the pace and scale of development and new construction (notably high-rises) </a:t>
            </a:r>
            <a:endParaRPr sz="1600" dirty="0"/>
          </a:p>
          <a:p>
            <a:pPr marL="914400" lvl="0" indent="-330200" algn="l" rtl="0">
              <a:spcBef>
                <a:spcPts val="0"/>
              </a:spcBef>
              <a:spcAft>
                <a:spcPts val="0"/>
              </a:spcAft>
              <a:buSzPts val="1600"/>
              <a:buAutoNum type="arabicPeriod"/>
            </a:pPr>
            <a:r>
              <a:rPr lang="en" sz="1600" dirty="0"/>
              <a:t>Concern about availability of affordable housing</a:t>
            </a:r>
            <a:endParaRPr sz="1600" dirty="0"/>
          </a:p>
          <a:p>
            <a:pPr marL="914400" lvl="0" indent="-330200" algn="l" rtl="0">
              <a:spcBef>
                <a:spcPts val="0"/>
              </a:spcBef>
              <a:spcAft>
                <a:spcPts val="0"/>
              </a:spcAft>
              <a:buSzPts val="1600"/>
              <a:buAutoNum type="arabicPeriod"/>
            </a:pPr>
            <a:r>
              <a:rPr lang="en" sz="1600" dirty="0"/>
              <a:t>Concern about inequality, gentrification, and the city becoming too focused on the wealthy</a:t>
            </a:r>
            <a:endParaRP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Finding Highlights: Attitudes</a:t>
            </a:r>
            <a:endParaRPr dirty="0">
              <a:solidFill>
                <a:schemeClr val="accent2"/>
              </a:solidFill>
            </a:endParaRPr>
          </a:p>
        </p:txBody>
      </p:sp>
      <p:sp>
        <p:nvSpPr>
          <p:cNvPr id="138" name="Google Shape;138;p23"/>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u="sng" dirty="0"/>
              <a:t>84%</a:t>
            </a:r>
            <a:r>
              <a:rPr lang="en" sz="1500" dirty="0"/>
              <a:t> of survey respondents believe they can have </a:t>
            </a:r>
            <a:r>
              <a:rPr lang="en" sz="1500" i="1" dirty="0"/>
              <a:t>a positive impact on their community</a:t>
            </a:r>
            <a:endParaRPr sz="1500" i="1" dirty="0"/>
          </a:p>
          <a:p>
            <a:pPr marL="457200" lvl="0" indent="-323850" algn="l" rtl="0">
              <a:spcBef>
                <a:spcPts val="0"/>
              </a:spcBef>
              <a:spcAft>
                <a:spcPts val="0"/>
              </a:spcAft>
              <a:buSzPts val="1500"/>
              <a:buChar char="●"/>
            </a:pPr>
            <a:r>
              <a:rPr lang="en" sz="1500" dirty="0"/>
              <a:t>Respondents who identified as Black were </a:t>
            </a:r>
            <a:r>
              <a:rPr lang="en" sz="1500" i="1" dirty="0"/>
              <a:t>significantly less likely</a:t>
            </a:r>
            <a:r>
              <a:rPr lang="en" sz="1500" dirty="0"/>
              <a:t> than respondents who identified as white to report that people like them have a say in local government decisions</a:t>
            </a:r>
            <a:endParaRPr sz="1500" dirty="0"/>
          </a:p>
          <a:p>
            <a:pPr marL="457200" lvl="0" indent="-323850" algn="l" rtl="0">
              <a:spcBef>
                <a:spcPts val="0"/>
              </a:spcBef>
              <a:spcAft>
                <a:spcPts val="0"/>
              </a:spcAft>
              <a:buSzPts val="1500"/>
              <a:buChar char="●"/>
            </a:pPr>
            <a:r>
              <a:rPr lang="en" sz="1500" dirty="0"/>
              <a:t>During community review, organization leaders and members of the Black community </a:t>
            </a:r>
            <a:r>
              <a:rPr lang="en" sz="1500" i="1" dirty="0"/>
              <a:t>described a history of distrust and broken promises from the local government</a:t>
            </a:r>
            <a:endParaRPr sz="1500" i="1" dirty="0"/>
          </a:p>
          <a:p>
            <a:pPr marL="457200" lvl="0" indent="-323850" algn="l" rtl="0">
              <a:spcBef>
                <a:spcPts val="0"/>
              </a:spcBef>
              <a:spcAft>
                <a:spcPts val="0"/>
              </a:spcAft>
              <a:buSzPts val="1500"/>
              <a:buChar char="●"/>
            </a:pPr>
            <a:r>
              <a:rPr lang="en" sz="1500" dirty="0"/>
              <a:t>During focus group discussions, participants indicated that they believed they had the ability to voice concerns to local government, but </a:t>
            </a:r>
            <a:r>
              <a:rPr lang="en" sz="1500" i="1" dirty="0"/>
              <a:t>they did not necessarily believe anyone would listen</a:t>
            </a:r>
            <a:endParaRPr sz="15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2400250" y="575950"/>
            <a:ext cx="66102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Finding Highlights: </a:t>
            </a:r>
            <a:br>
              <a:rPr lang="en" dirty="0">
                <a:solidFill>
                  <a:schemeClr val="accent2"/>
                </a:solidFill>
              </a:rPr>
            </a:br>
            <a:r>
              <a:rPr lang="en" dirty="0">
                <a:solidFill>
                  <a:schemeClr val="accent2"/>
                </a:solidFill>
              </a:rPr>
              <a:t>Neighborhood Cohesion</a:t>
            </a:r>
            <a:endParaRPr dirty="0">
              <a:solidFill>
                <a:schemeClr val="accent2"/>
              </a:solidFill>
            </a:endParaRPr>
          </a:p>
        </p:txBody>
      </p:sp>
      <p:sp>
        <p:nvSpPr>
          <p:cNvPr id="144" name="Google Shape;144;p24"/>
          <p:cNvSpPr txBox="1">
            <a:spLocks noGrp="1"/>
          </p:cNvSpPr>
          <p:nvPr>
            <p:ph type="body" idx="1"/>
          </p:nvPr>
        </p:nvSpPr>
        <p:spPr>
          <a:xfrm>
            <a:off x="2410100" y="1628078"/>
            <a:ext cx="6321600" cy="2969972"/>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dirty="0"/>
              <a:t>A majority of respondents reported that people in their neighborhoods are </a:t>
            </a:r>
            <a:r>
              <a:rPr lang="en" sz="1700" i="1" dirty="0"/>
              <a:t>willing to help their neighbors and that they generally get along with each other</a:t>
            </a:r>
            <a:r>
              <a:rPr lang="en" sz="1700" dirty="0"/>
              <a:t>.</a:t>
            </a:r>
            <a:endParaRPr sz="1700" dirty="0"/>
          </a:p>
          <a:p>
            <a:pPr marL="457200" lvl="0" indent="-336550" algn="l" rtl="0">
              <a:spcBef>
                <a:spcPts val="0"/>
              </a:spcBef>
              <a:spcAft>
                <a:spcPts val="0"/>
              </a:spcAft>
              <a:buSzPts val="1700"/>
              <a:buChar char="●"/>
            </a:pPr>
            <a:r>
              <a:rPr lang="en" sz="1700" dirty="0"/>
              <a:t>Analysis using a five-factor measure of neighborhood cohesion found </a:t>
            </a:r>
            <a:r>
              <a:rPr lang="en" sz="1700" i="1" dirty="0"/>
              <a:t>no significant differences</a:t>
            </a:r>
            <a:r>
              <a:rPr lang="en" sz="1700" dirty="0"/>
              <a:t> in terms of race, gender, or educational levels. </a:t>
            </a:r>
            <a:endParaRPr sz="1700" dirty="0"/>
          </a:p>
          <a:p>
            <a:pPr marL="457200" lvl="0" indent="-336550" algn="l" rtl="0">
              <a:spcBef>
                <a:spcPts val="0"/>
              </a:spcBef>
              <a:spcAft>
                <a:spcPts val="0"/>
              </a:spcAft>
              <a:buSzPts val="1700"/>
              <a:buChar char="●"/>
            </a:pPr>
            <a:r>
              <a:rPr lang="en" sz="1700" dirty="0"/>
              <a:t>A significant difference was found between income levels: people who reported over 6 figure incomes reported </a:t>
            </a:r>
            <a:r>
              <a:rPr lang="en" sz="1700" i="1" dirty="0"/>
              <a:t>higher levels of neighborhood cohesion</a:t>
            </a:r>
            <a:r>
              <a:rPr lang="en" sz="1700" dirty="0"/>
              <a:t> than people who make less than $50,000 (the median income). </a:t>
            </a:r>
            <a:endParaRPr sz="1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283100" y="1207800"/>
            <a:ext cx="8588100" cy="333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dirty="0"/>
              <a:t>Three major themes on neighborhood cohesion can be drawn from the focus groups with civically disenfranchised people: </a:t>
            </a:r>
            <a:br>
              <a:rPr lang="en" sz="2900" dirty="0"/>
            </a:br>
            <a:endParaRPr sz="2900" dirty="0"/>
          </a:p>
          <a:p>
            <a:pPr marL="457200" lvl="0" indent="-412750" algn="l" rtl="0">
              <a:spcBef>
                <a:spcPts val="0"/>
              </a:spcBef>
              <a:spcAft>
                <a:spcPts val="0"/>
              </a:spcAft>
              <a:buSzPts val="2900"/>
              <a:buAutoNum type="arabicPeriod"/>
            </a:pPr>
            <a:r>
              <a:rPr lang="en" sz="2900" dirty="0"/>
              <a:t>self-preservation</a:t>
            </a:r>
            <a:endParaRPr sz="2900" dirty="0"/>
          </a:p>
          <a:p>
            <a:pPr marL="457200" lvl="0" indent="-412750" algn="l" rtl="0">
              <a:spcBef>
                <a:spcPts val="0"/>
              </a:spcBef>
              <a:spcAft>
                <a:spcPts val="0"/>
              </a:spcAft>
              <a:buSzPts val="2900"/>
              <a:buAutoNum type="arabicPeriod"/>
            </a:pPr>
            <a:r>
              <a:rPr lang="en" sz="2900" dirty="0"/>
              <a:t>lack of public investment </a:t>
            </a:r>
            <a:endParaRPr sz="2900" dirty="0"/>
          </a:p>
          <a:p>
            <a:pPr marL="457200" lvl="0" indent="-412750" algn="l" rtl="0">
              <a:spcBef>
                <a:spcPts val="0"/>
              </a:spcBef>
              <a:spcAft>
                <a:spcPts val="0"/>
              </a:spcAft>
              <a:buSzPts val="2900"/>
              <a:buAutoNum type="arabicPeriod"/>
            </a:pPr>
            <a:r>
              <a:rPr lang="en" sz="2900" dirty="0"/>
              <a:t>importance of intergenerational modeling</a:t>
            </a:r>
            <a:endParaRPr sz="2900" dirty="0"/>
          </a:p>
          <a:p>
            <a:pPr marL="0" lvl="0" indent="0" algn="l" rtl="0">
              <a:spcBef>
                <a:spcPts val="0"/>
              </a:spcBef>
              <a:spcAft>
                <a:spcPts val="0"/>
              </a:spcAft>
              <a:buNone/>
            </a:pPr>
            <a:endParaRPr sz="2900" dirty="0"/>
          </a:p>
          <a:p>
            <a:pPr marL="0" lvl="0" indent="0" algn="l" rtl="0">
              <a:spcBef>
                <a:spcPts val="0"/>
              </a:spcBef>
              <a:spcAft>
                <a:spcPts val="0"/>
              </a:spcAft>
              <a:buNone/>
            </a:pPr>
            <a:endParaRPr sz="2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2400250" y="575950"/>
            <a:ext cx="66183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Finding Highlights: </a:t>
            </a:r>
            <a:br>
              <a:rPr lang="en" dirty="0">
                <a:solidFill>
                  <a:schemeClr val="accent2"/>
                </a:solidFill>
              </a:rPr>
            </a:br>
            <a:r>
              <a:rPr lang="en" dirty="0">
                <a:solidFill>
                  <a:schemeClr val="accent2"/>
                </a:solidFill>
              </a:rPr>
              <a:t>Community Participation</a:t>
            </a:r>
            <a:endParaRPr dirty="0">
              <a:solidFill>
                <a:schemeClr val="accent2"/>
              </a:solidFill>
            </a:endParaRPr>
          </a:p>
        </p:txBody>
      </p:sp>
      <p:sp>
        <p:nvSpPr>
          <p:cNvPr id="155" name="Google Shape;155;p26"/>
          <p:cNvSpPr txBox="1">
            <a:spLocks noGrp="1"/>
          </p:cNvSpPr>
          <p:nvPr>
            <p:ph type="body" idx="1"/>
          </p:nvPr>
        </p:nvSpPr>
        <p:spPr>
          <a:xfrm>
            <a:off x="2410100" y="1613210"/>
            <a:ext cx="6321600" cy="298484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Respondents from the </a:t>
            </a:r>
            <a:r>
              <a:rPr lang="en" sz="1600" i="1" dirty="0"/>
              <a:t>baby boomer generation</a:t>
            </a:r>
            <a:r>
              <a:rPr lang="en" sz="1600" dirty="0"/>
              <a:t> volunteer the </a:t>
            </a:r>
            <a:r>
              <a:rPr lang="en" sz="1600" u="sng" dirty="0"/>
              <a:t>most</a:t>
            </a:r>
            <a:r>
              <a:rPr lang="en" sz="1600" dirty="0"/>
              <a:t>, and </a:t>
            </a:r>
            <a:r>
              <a:rPr lang="en" sz="1600" i="1" dirty="0"/>
              <a:t>millennial respondents</a:t>
            </a:r>
            <a:r>
              <a:rPr lang="en" sz="1600" dirty="0"/>
              <a:t> volunteer the </a:t>
            </a:r>
            <a:r>
              <a:rPr lang="en" sz="1600" u="sng" dirty="0"/>
              <a:t>least</a:t>
            </a:r>
            <a:r>
              <a:rPr lang="en" sz="1600" dirty="0"/>
              <a:t>. </a:t>
            </a:r>
            <a:endParaRPr sz="1600" dirty="0"/>
          </a:p>
          <a:p>
            <a:pPr marL="457200" lvl="0" indent="-330200" algn="l" rtl="0">
              <a:spcBef>
                <a:spcPts val="0"/>
              </a:spcBef>
              <a:spcAft>
                <a:spcPts val="0"/>
              </a:spcAft>
              <a:buSzPts val="1600"/>
              <a:buChar char="●"/>
            </a:pPr>
            <a:r>
              <a:rPr lang="en" sz="1600" i="1" dirty="0"/>
              <a:t>Religious institutions represent hubs of engagement</a:t>
            </a:r>
            <a:r>
              <a:rPr lang="en" sz="1600" dirty="0"/>
              <a:t> for the community in some parts of the city, for volunteering, donating, and helping each other out. </a:t>
            </a:r>
            <a:endParaRPr sz="1600" dirty="0"/>
          </a:p>
          <a:p>
            <a:pPr marL="457200" lvl="0" indent="-330200" algn="l" rtl="0">
              <a:spcBef>
                <a:spcPts val="0"/>
              </a:spcBef>
              <a:spcAft>
                <a:spcPts val="0"/>
              </a:spcAft>
              <a:buSzPts val="1600"/>
              <a:buChar char="●"/>
            </a:pPr>
            <a:r>
              <a:rPr lang="en" sz="1600" dirty="0"/>
              <a:t>Over </a:t>
            </a:r>
            <a:r>
              <a:rPr lang="en" sz="1600" u="sng" dirty="0"/>
              <a:t>87%</a:t>
            </a:r>
            <a:r>
              <a:rPr lang="en" sz="1600" dirty="0"/>
              <a:t> of respondents reported donating </a:t>
            </a:r>
            <a:r>
              <a:rPr lang="en" sz="1600" i="1" dirty="0"/>
              <a:t>at least twenty-five dollars or more in the past year</a:t>
            </a:r>
            <a:r>
              <a:rPr lang="en" sz="1600" dirty="0"/>
              <a:t>.</a:t>
            </a:r>
            <a:endParaRPr sz="1600" dirty="0"/>
          </a:p>
          <a:p>
            <a:pPr marL="457200" lvl="0" indent="-330200" algn="l" rtl="0">
              <a:spcBef>
                <a:spcPts val="0"/>
              </a:spcBef>
              <a:spcAft>
                <a:spcPts val="0"/>
              </a:spcAft>
              <a:buSzPts val="1600"/>
              <a:buChar char="●"/>
            </a:pPr>
            <a:r>
              <a:rPr lang="en" sz="1600" dirty="0"/>
              <a:t>The survey did not distinguish between donations to local, state, national, or international organizations. Thus, </a:t>
            </a:r>
            <a:r>
              <a:rPr lang="en" sz="1600" i="1" dirty="0"/>
              <a:t>the high rate of donating may not benefit the St. Petersburg community directly</a:t>
            </a:r>
            <a:r>
              <a:rPr lang="en" sz="1600" dirty="0"/>
              <a:t>. </a:t>
            </a:r>
            <a:endParaRP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Finding Highlights: </a:t>
            </a:r>
            <a:br>
              <a:rPr lang="en" dirty="0">
                <a:solidFill>
                  <a:schemeClr val="accent2"/>
                </a:solidFill>
              </a:rPr>
            </a:br>
            <a:r>
              <a:rPr lang="en" dirty="0">
                <a:solidFill>
                  <a:schemeClr val="accent2"/>
                </a:solidFill>
              </a:rPr>
              <a:t>Political Participation</a:t>
            </a:r>
            <a:endParaRPr dirty="0">
              <a:solidFill>
                <a:schemeClr val="accent2"/>
              </a:solidFill>
            </a:endParaRPr>
          </a:p>
        </p:txBody>
      </p:sp>
      <p:sp>
        <p:nvSpPr>
          <p:cNvPr id="161" name="Google Shape;161;p27"/>
          <p:cNvSpPr txBox="1">
            <a:spLocks noGrp="1"/>
          </p:cNvSpPr>
          <p:nvPr>
            <p:ph type="body" idx="1"/>
          </p:nvPr>
        </p:nvSpPr>
        <p:spPr>
          <a:xfrm>
            <a:off x="2410100" y="1598340"/>
            <a:ext cx="6321600" cy="2999709"/>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u="sng" dirty="0"/>
              <a:t>86%</a:t>
            </a:r>
            <a:r>
              <a:rPr lang="en" sz="1600" dirty="0"/>
              <a:t> of the voting age population of St. Petersburg was estimated to have been</a:t>
            </a:r>
            <a:r>
              <a:rPr lang="en" sz="1600" i="1" dirty="0"/>
              <a:t> registered to vote </a:t>
            </a:r>
            <a:r>
              <a:rPr lang="en" sz="1600" dirty="0"/>
              <a:t>and</a:t>
            </a:r>
            <a:r>
              <a:rPr lang="en" sz="1600" i="1" dirty="0"/>
              <a:t> </a:t>
            </a:r>
            <a:r>
              <a:rPr lang="en" sz="1600" u="sng" dirty="0"/>
              <a:t>66%</a:t>
            </a:r>
            <a:r>
              <a:rPr lang="en" sz="1600" dirty="0"/>
              <a:t> of registered voters </a:t>
            </a:r>
            <a:r>
              <a:rPr lang="en" sz="1600" i="1" dirty="0"/>
              <a:t>cast a ballot in the November 2018 General Election</a:t>
            </a:r>
            <a:r>
              <a:rPr lang="en" sz="1600" dirty="0"/>
              <a:t>. </a:t>
            </a:r>
            <a:endParaRPr sz="1600" dirty="0"/>
          </a:p>
          <a:p>
            <a:pPr marL="457200" lvl="0" indent="-330200" algn="l" rtl="0">
              <a:spcBef>
                <a:spcPts val="0"/>
              </a:spcBef>
              <a:spcAft>
                <a:spcPts val="0"/>
              </a:spcAft>
              <a:buSzPts val="1600"/>
              <a:buChar char="●"/>
            </a:pPr>
            <a:r>
              <a:rPr lang="en" sz="1600" u="sng" dirty="0"/>
              <a:t>19.7%</a:t>
            </a:r>
            <a:r>
              <a:rPr lang="en" sz="1600" dirty="0"/>
              <a:t> voted in the </a:t>
            </a:r>
            <a:r>
              <a:rPr lang="en" sz="1600" i="1" dirty="0"/>
              <a:t>November 2019 municipal general elections</a:t>
            </a:r>
            <a:r>
              <a:rPr lang="en" sz="1600" dirty="0"/>
              <a:t>. </a:t>
            </a:r>
            <a:endParaRPr sz="1600" dirty="0"/>
          </a:p>
          <a:p>
            <a:pPr marL="457200" lvl="0" indent="-330200" algn="l" rtl="0">
              <a:spcBef>
                <a:spcPts val="0"/>
              </a:spcBef>
              <a:spcAft>
                <a:spcPts val="0"/>
              </a:spcAft>
              <a:buSzPts val="1600"/>
              <a:buChar char="●"/>
            </a:pPr>
            <a:r>
              <a:rPr lang="en" sz="1600" dirty="0"/>
              <a:t>Clusters of high and low voter turnout reflect long-standing issues of public investment, wealth, and race that impact voter access, confidence and disenfranchisement.  </a:t>
            </a:r>
            <a:endParaRPr sz="1600" dirty="0"/>
          </a:p>
          <a:p>
            <a:pPr marL="457200" lvl="0" indent="-330200" algn="l" rtl="0">
              <a:spcBef>
                <a:spcPts val="0"/>
              </a:spcBef>
              <a:spcAft>
                <a:spcPts val="0"/>
              </a:spcAft>
              <a:buSzPts val="1600"/>
              <a:buChar char="●"/>
            </a:pPr>
            <a:r>
              <a:rPr lang="en" sz="1600" dirty="0"/>
              <a:t>Community review participants highlighted the opportunity cost of engaging in public meetings and other city consultation processes: </a:t>
            </a:r>
            <a:r>
              <a:rPr lang="en" sz="1600" i="1" dirty="0"/>
              <a:t>it takes considerable time and effort, and their participation appears to have little impact on decision-making.</a:t>
            </a:r>
            <a:r>
              <a:rPr lang="en" sz="1600" dirty="0"/>
              <a:t> </a:t>
            </a:r>
            <a:endParaRPr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body" idx="1"/>
          </p:nvPr>
        </p:nvSpPr>
        <p:spPr>
          <a:xfrm>
            <a:off x="5898100" y="603350"/>
            <a:ext cx="2784900" cy="3017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1600"/>
              <a:t>There is a cluster of high voter turnout in the neighborhoods just north of downtown and a cluster of low voter turnout in the neighborhoods just south of downtown. </a:t>
            </a:r>
            <a:endParaRPr/>
          </a:p>
        </p:txBody>
      </p:sp>
      <p:pic>
        <p:nvPicPr>
          <p:cNvPr id="167" name="Google Shape;167;p28"/>
          <p:cNvPicPr preferRelativeResize="0"/>
          <p:nvPr/>
        </p:nvPicPr>
        <p:blipFill>
          <a:blip r:embed="rId3">
            <a:alphaModFix/>
          </a:blip>
          <a:stretch>
            <a:fillRect/>
          </a:stretch>
        </p:blipFill>
        <p:spPr>
          <a:xfrm>
            <a:off x="520950" y="111450"/>
            <a:ext cx="4992201" cy="4522899"/>
          </a:xfrm>
          <a:prstGeom prst="rect">
            <a:avLst/>
          </a:prstGeom>
          <a:noFill/>
          <a:ln>
            <a:noFill/>
          </a:ln>
        </p:spPr>
      </p:pic>
      <p:sp>
        <p:nvSpPr>
          <p:cNvPr id="168" name="Google Shape;168;p28"/>
          <p:cNvSpPr/>
          <p:nvPr/>
        </p:nvSpPr>
        <p:spPr>
          <a:xfrm>
            <a:off x="3162550" y="2110375"/>
            <a:ext cx="1081200" cy="589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2400250" y="575950"/>
            <a:ext cx="66840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rPr>
              <a:t>Links to physical and mental health</a:t>
            </a:r>
            <a:endParaRPr>
              <a:solidFill>
                <a:schemeClr val="accent2"/>
              </a:solidFill>
            </a:endParaRPr>
          </a:p>
        </p:txBody>
      </p:sp>
      <p:sp>
        <p:nvSpPr>
          <p:cNvPr id="174" name="Google Shape;174;p29"/>
          <p:cNvSpPr txBox="1">
            <a:spLocks noGrp="1"/>
          </p:cNvSpPr>
          <p:nvPr>
            <p:ph type="body" idx="1"/>
          </p:nvPr>
        </p:nvSpPr>
        <p:spPr>
          <a:xfrm>
            <a:off x="2400250" y="1211350"/>
            <a:ext cx="6471000" cy="2868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The challenges faced in obtaining responses from men </a:t>
            </a:r>
            <a:r>
              <a:rPr lang="en" sz="1600" i="1" dirty="0"/>
              <a:t>may be reflective of lower levels of community engagement by men more broadly</a:t>
            </a:r>
            <a:r>
              <a:rPr lang="en" sz="1600" dirty="0"/>
              <a:t>, which may be a health concern especially as men age. </a:t>
            </a:r>
            <a:endParaRPr sz="1600" dirty="0"/>
          </a:p>
          <a:p>
            <a:pPr marL="457200" lvl="0" indent="-330200" algn="l" rtl="0">
              <a:spcBef>
                <a:spcPts val="0"/>
              </a:spcBef>
              <a:spcAft>
                <a:spcPts val="0"/>
              </a:spcAft>
              <a:buSzPts val="1600"/>
              <a:buChar char="●"/>
            </a:pPr>
            <a:r>
              <a:rPr lang="en" sz="1600" dirty="0"/>
              <a:t>People who reported good to excellent health were </a:t>
            </a:r>
            <a:r>
              <a:rPr lang="en" sz="1600" i="1" dirty="0"/>
              <a:t>significantly more likely</a:t>
            </a:r>
            <a:r>
              <a:rPr lang="en" sz="1600" dirty="0"/>
              <a:t> to report believing they can have a positive impact on their community than people who reported fair or poor health.</a:t>
            </a:r>
            <a:endParaRPr sz="1600" dirty="0"/>
          </a:p>
          <a:p>
            <a:pPr marL="457200" lvl="0" indent="-330200" algn="l" rtl="0">
              <a:spcBef>
                <a:spcPts val="0"/>
              </a:spcBef>
              <a:spcAft>
                <a:spcPts val="0"/>
              </a:spcAft>
              <a:buSzPts val="1600"/>
              <a:buChar char="●"/>
            </a:pPr>
            <a:r>
              <a:rPr lang="en" sz="1600" dirty="0"/>
              <a:t>People with self-reported good to excellent health were </a:t>
            </a:r>
            <a:r>
              <a:rPr lang="en" sz="1600" i="1" dirty="0"/>
              <a:t>significantly more likely </a:t>
            </a:r>
            <a:r>
              <a:rPr lang="en" sz="1600" dirty="0"/>
              <a:t>than people with fair health status to indicate that people like them have a say in local government.</a:t>
            </a:r>
            <a:endParaRPr sz="1600" dirty="0"/>
          </a:p>
          <a:p>
            <a:pPr marL="457200" lvl="0" indent="-330200" algn="l" rtl="0">
              <a:spcBef>
                <a:spcPts val="0"/>
              </a:spcBef>
              <a:spcAft>
                <a:spcPts val="0"/>
              </a:spcAft>
              <a:buSzPts val="1600"/>
              <a:buChar char="●"/>
            </a:pPr>
            <a:r>
              <a:rPr lang="en" sz="1600" dirty="0"/>
              <a:t>However, there was </a:t>
            </a:r>
            <a:r>
              <a:rPr lang="en" sz="1600" i="1" dirty="0"/>
              <a:t>no significant difference</a:t>
            </a:r>
            <a:r>
              <a:rPr lang="en" sz="1600" dirty="0"/>
              <a:t> between people with self-reported good to excellent health status and people with poor health status. </a:t>
            </a:r>
            <a:endParaRPr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rPr>
              <a:t>Opportunities</a:t>
            </a:r>
            <a:endParaRPr>
              <a:solidFill>
                <a:schemeClr val="accent2"/>
              </a:solidFill>
            </a:endParaRPr>
          </a:p>
        </p:txBody>
      </p:sp>
      <p:sp>
        <p:nvSpPr>
          <p:cNvPr id="180" name="Google Shape;180;p30"/>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Overall, St. Petersburg </a:t>
            </a:r>
            <a:r>
              <a:rPr lang="en" sz="1600" i="1"/>
              <a:t>is an engaged city</a:t>
            </a:r>
            <a:r>
              <a:rPr lang="en" sz="1600"/>
              <a:t>, with relatively high proportions of residents across city zip codes </a:t>
            </a:r>
            <a:r>
              <a:rPr lang="en" sz="1600" i="1"/>
              <a:t>voting, volunteering, donating to charity, participating in the community, and seeking to engage in government decision-making processes.</a:t>
            </a:r>
            <a:endParaRPr sz="1600"/>
          </a:p>
          <a:p>
            <a:pPr marL="457200" lvl="0" indent="-330200" algn="l" rtl="0">
              <a:spcBef>
                <a:spcPts val="0"/>
              </a:spcBef>
              <a:spcAft>
                <a:spcPts val="0"/>
              </a:spcAft>
              <a:buSzPts val="1600"/>
              <a:buChar char="●"/>
            </a:pPr>
            <a:r>
              <a:rPr lang="en" sz="1600"/>
              <a:t>If public decision-making processes are designed to facilitate participation and seek out learning from under-heard communities, the findings of this study lead us to believe that residents of St. Petersburg are ready for that engagement.</a:t>
            </a:r>
            <a:endParaRPr sz="1600"/>
          </a:p>
          <a:p>
            <a:pPr marL="457200" lvl="0" indent="-330200" algn="l" rtl="0">
              <a:spcBef>
                <a:spcPts val="0"/>
              </a:spcBef>
              <a:spcAft>
                <a:spcPts val="0"/>
              </a:spcAft>
              <a:buSzPts val="1600"/>
              <a:buChar char="●"/>
            </a:pPr>
            <a:r>
              <a:rPr lang="en" sz="1600"/>
              <a:t>Results from elderly survey respondents suggest that while health is strongly tied to engagement, it need not be a barrier to engagement if people with poor health status have </a:t>
            </a:r>
            <a:r>
              <a:rPr lang="en" sz="1600" i="1"/>
              <a:t>avenues and perceptions of access to decision-makers.</a:t>
            </a:r>
            <a:endParaRPr sz="16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319500" y="936600"/>
            <a:ext cx="29952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Acknowledgement</a:t>
            </a:r>
            <a:endParaRPr/>
          </a:p>
        </p:txBody>
      </p:sp>
      <p:sp>
        <p:nvSpPr>
          <p:cNvPr id="85" name="Google Shape;85;p14"/>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This project was funded by the Foundation for a Healthy St. Petersburg.</a:t>
            </a:r>
            <a:endParaRPr/>
          </a:p>
        </p:txBody>
      </p:sp>
      <p:pic>
        <p:nvPicPr>
          <p:cNvPr id="86" name="Google Shape;86;p14"/>
          <p:cNvPicPr preferRelativeResize="0"/>
          <p:nvPr/>
        </p:nvPicPr>
        <p:blipFill>
          <a:blip r:embed="rId3">
            <a:alphaModFix/>
          </a:blip>
          <a:stretch>
            <a:fillRect/>
          </a:stretch>
        </p:blipFill>
        <p:spPr>
          <a:xfrm>
            <a:off x="3541550" y="1116738"/>
            <a:ext cx="3928550" cy="2910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p31"/>
          <p:cNvSpPr/>
          <p:nvPr/>
        </p:nvSpPr>
        <p:spPr>
          <a:xfrm>
            <a:off x="9275" y="5450"/>
            <a:ext cx="9144000" cy="5143500"/>
          </a:xfrm>
          <a:prstGeom prst="rect">
            <a:avLst/>
          </a:prstGeom>
          <a:solidFill>
            <a:srgbClr val="073763">
              <a:alpha val="72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txBox="1">
            <a:spLocks noGrp="1"/>
          </p:cNvSpPr>
          <p:nvPr>
            <p:ph type="title"/>
          </p:nvPr>
        </p:nvSpPr>
        <p:spPr>
          <a:xfrm>
            <a:off x="283102" y="712141"/>
            <a:ext cx="8556097" cy="38355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t>A lot of very different people across St. Petersburg have similar concerns about </a:t>
            </a:r>
            <a:r>
              <a:rPr lang="en" sz="2800" i="1" dirty="0"/>
              <a:t>development and cost of living</a:t>
            </a:r>
            <a:r>
              <a:rPr lang="en" sz="2800" dirty="0"/>
              <a:t>, as well as </a:t>
            </a:r>
            <a:r>
              <a:rPr lang="en" sz="2800" i="1" dirty="0"/>
              <a:t>frustrations with public consultation processes.</a:t>
            </a:r>
            <a:r>
              <a:rPr lang="en" sz="2800" dirty="0"/>
              <a:t> This can help </a:t>
            </a:r>
            <a:r>
              <a:rPr lang="en" sz="2800" u="sng" dirty="0"/>
              <a:t>galvanize discussion and action to ensure that growth is sustainable, equitable and inclusive</a:t>
            </a:r>
            <a:r>
              <a:rPr lang="en" sz="2800" dirty="0"/>
              <a:t>. </a:t>
            </a: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rPr>
              <a:t>Challenges</a:t>
            </a:r>
            <a:endParaRPr>
              <a:solidFill>
                <a:schemeClr val="accent2"/>
              </a:solidFill>
            </a:endParaRPr>
          </a:p>
        </p:txBody>
      </p:sp>
      <p:sp>
        <p:nvSpPr>
          <p:cNvPr id="192" name="Google Shape;192;p32"/>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Overall concern, regardless of neighborhood or demographics, with respect to the responsiveness of city government to residents and about what interests are influencing city decision-making. </a:t>
            </a:r>
            <a:endParaRPr sz="1700"/>
          </a:p>
          <a:p>
            <a:pPr marL="457200" lvl="0" indent="-336550" algn="l" rtl="0">
              <a:spcBef>
                <a:spcPts val="0"/>
              </a:spcBef>
              <a:spcAft>
                <a:spcPts val="0"/>
              </a:spcAft>
              <a:buSzPts val="1700"/>
              <a:buChar char="●"/>
            </a:pPr>
            <a:r>
              <a:rPr lang="en" sz="1700"/>
              <a:t>Sense that public consultation and engagement processes are not effectively being used to enable minority and marginalized groups to meaningfully influence city decision-making.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3"/>
          <p:cNvSpPr/>
          <p:nvPr/>
        </p:nvSpPr>
        <p:spPr>
          <a:xfrm>
            <a:off x="9275" y="5450"/>
            <a:ext cx="9144000" cy="5143500"/>
          </a:xfrm>
          <a:prstGeom prst="rect">
            <a:avLst/>
          </a:prstGeom>
          <a:solidFill>
            <a:srgbClr val="073763">
              <a:alpha val="72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txBox="1">
            <a:spLocks noGrp="1"/>
          </p:cNvSpPr>
          <p:nvPr>
            <p:ph type="title"/>
          </p:nvPr>
        </p:nvSpPr>
        <p:spPr>
          <a:xfrm>
            <a:off x="283100" y="1807325"/>
            <a:ext cx="8465100" cy="27405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2800"/>
              <a:t>Historical and ongoing issues of racial injustice need to be proactively and equitably addressed.</a:t>
            </a:r>
            <a:endParaRPr sz="2800"/>
          </a:p>
          <a:p>
            <a:pPr marL="0" lvl="0" indent="0" algn="l" rtl="0">
              <a:spcBef>
                <a:spcPts val="0"/>
              </a:spcBef>
              <a:spcAft>
                <a:spcPts val="0"/>
              </a:spcAft>
              <a:buNone/>
            </a:pPr>
            <a:endParaRPr sz="2800"/>
          </a:p>
          <a:p>
            <a:pPr marL="0" lvl="0" indent="0" algn="l" rtl="0">
              <a:spcBef>
                <a:spcPts val="0"/>
              </a:spcBef>
              <a:spcAft>
                <a:spcPts val="0"/>
              </a:spcAft>
              <a:buNone/>
            </a:pP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4"/>
          <p:cNvSpPr/>
          <p:nvPr/>
        </p:nvSpPr>
        <p:spPr>
          <a:xfrm>
            <a:off x="9275" y="5450"/>
            <a:ext cx="9144000" cy="5143500"/>
          </a:xfrm>
          <a:prstGeom prst="rect">
            <a:avLst/>
          </a:prstGeom>
          <a:solidFill>
            <a:srgbClr val="073763">
              <a:alpha val="72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4"/>
          <p:cNvSpPr txBox="1">
            <a:spLocks noGrp="1"/>
          </p:cNvSpPr>
          <p:nvPr>
            <p:ph type="title"/>
          </p:nvPr>
        </p:nvSpPr>
        <p:spPr>
          <a:xfrm>
            <a:off x="283099" y="712150"/>
            <a:ext cx="8465100" cy="38355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a:p>
            <a:pPr marL="0" lvl="0" indent="0" algn="l" rtl="0">
              <a:spcBef>
                <a:spcPts val="0"/>
              </a:spcBef>
              <a:spcAft>
                <a:spcPts val="0"/>
              </a:spcAft>
              <a:buNone/>
            </a:pPr>
            <a:r>
              <a:rPr lang="en" sz="2800"/>
              <a:t>Linked to concerns about equitable citizen influence on decision-making are concerns about the city’s direction on policies that impact social determinants of health:</a:t>
            </a:r>
            <a:endParaRPr sz="2800"/>
          </a:p>
          <a:p>
            <a:pPr marL="457200" lvl="0" indent="-406400" algn="l" rtl="0">
              <a:spcBef>
                <a:spcPts val="0"/>
              </a:spcBef>
              <a:spcAft>
                <a:spcPts val="0"/>
              </a:spcAft>
              <a:buSzPts val="2800"/>
              <a:buChar char="●"/>
            </a:pPr>
            <a:r>
              <a:rPr lang="en" sz="2800"/>
              <a:t>Pace, scale and sustainability of development</a:t>
            </a:r>
            <a:endParaRPr sz="2800"/>
          </a:p>
          <a:p>
            <a:pPr marL="457200" lvl="0" indent="-406400" algn="l" rtl="0">
              <a:spcBef>
                <a:spcPts val="0"/>
              </a:spcBef>
              <a:spcAft>
                <a:spcPts val="0"/>
              </a:spcAft>
              <a:buSzPts val="2800"/>
              <a:buChar char="●"/>
            </a:pPr>
            <a:r>
              <a:rPr lang="en" sz="2800"/>
              <a:t>Affordable housing</a:t>
            </a:r>
            <a:endParaRPr sz="2800"/>
          </a:p>
          <a:p>
            <a:pPr marL="457200" lvl="0" indent="-406400" algn="l" rtl="0">
              <a:spcBef>
                <a:spcPts val="0"/>
              </a:spcBef>
              <a:spcAft>
                <a:spcPts val="0"/>
              </a:spcAft>
              <a:buSzPts val="2800"/>
              <a:buChar char="●"/>
            </a:pPr>
            <a:r>
              <a:rPr lang="en" sz="2800"/>
              <a:t>Inequality and gentrification</a:t>
            </a:r>
            <a:endParaRPr sz="2800"/>
          </a:p>
          <a:p>
            <a:pPr marL="0" lvl="0" indent="0" algn="l" rtl="0">
              <a:spcBef>
                <a:spcPts val="0"/>
              </a:spcBef>
              <a:spcAft>
                <a:spcPts val="0"/>
              </a:spcAft>
              <a:buNone/>
            </a:pPr>
            <a:endParaRPr sz="2800"/>
          </a:p>
          <a:p>
            <a:pPr marL="0" lvl="0" indent="0" algn="l" rtl="0">
              <a:spcBef>
                <a:spcPts val="0"/>
              </a:spcBef>
              <a:spcAft>
                <a:spcPts val="0"/>
              </a:spcAft>
              <a:buNone/>
            </a:pP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 Petersburg Profile</a:t>
            </a:r>
            <a:endParaRPr/>
          </a:p>
        </p:txBody>
      </p:sp>
      <p:pic>
        <p:nvPicPr>
          <p:cNvPr id="3" name="Picture 2" descr="Diagram, schematic&#10;&#10;Description automatically generated">
            <a:extLst>
              <a:ext uri="{FF2B5EF4-FFF2-40B4-BE49-F238E27FC236}">
                <a16:creationId xmlns:a16="http://schemas.microsoft.com/office/drawing/2014/main" id="{09C96905-E93E-4440-3816-5FB82BFE2E66}"/>
              </a:ext>
            </a:extLst>
          </p:cNvPr>
          <p:cNvPicPr>
            <a:picLocks noChangeAspect="1"/>
          </p:cNvPicPr>
          <p:nvPr/>
        </p:nvPicPr>
        <p:blipFill>
          <a:blip r:embed="rId3"/>
          <a:stretch>
            <a:fillRect/>
          </a:stretch>
        </p:blipFill>
        <p:spPr>
          <a:xfrm>
            <a:off x="4118517" y="2327025"/>
            <a:ext cx="4779428" cy="2271151"/>
          </a:xfrm>
          <a:prstGeom prst="rect">
            <a:avLst/>
          </a:prstGeom>
        </p:spPr>
      </p:pic>
      <p:sp>
        <p:nvSpPr>
          <p:cNvPr id="92" name="Google Shape;92;p1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285750" indent="-285750">
              <a:spcAft>
                <a:spcPts val="1600"/>
              </a:spcAft>
            </a:pPr>
            <a:r>
              <a:rPr lang="en-US" dirty="0"/>
              <a:t>Fifth most populous city in Florida</a:t>
            </a:r>
          </a:p>
          <a:p>
            <a:pPr marL="285750" indent="-285750">
              <a:spcAft>
                <a:spcPts val="1600"/>
              </a:spcAft>
            </a:pPr>
            <a:r>
              <a:rPr lang="en-US" dirty="0"/>
              <a:t>Second largest city in the Tampa Bay Area</a:t>
            </a:r>
          </a:p>
          <a:p>
            <a:pPr marL="285750" indent="-285750">
              <a:spcAft>
                <a:spcPts val="1600"/>
              </a:spcAft>
            </a:pPr>
            <a:r>
              <a:rPr lang="en-US" dirty="0"/>
              <a:t>Geographically segregated</a:t>
            </a:r>
          </a:p>
          <a:p>
            <a:pPr marL="0" lvl="0" indent="0" algn="l" rtl="0">
              <a:spcBef>
                <a:spcPts val="0"/>
              </a:spcBef>
              <a:spcAft>
                <a:spcPts val="1600"/>
              </a:spcAft>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rPr>
              <a:t>Civic health and public health</a:t>
            </a:r>
            <a:endParaRPr>
              <a:solidFill>
                <a:schemeClr val="accent2"/>
              </a:solidFill>
            </a:endParaRPr>
          </a:p>
        </p:txBody>
      </p:sp>
      <p:sp>
        <p:nvSpPr>
          <p:cNvPr id="98" name="Google Shape;98;p16"/>
          <p:cNvSpPr txBox="1">
            <a:spLocks noGrp="1"/>
          </p:cNvSpPr>
          <p:nvPr>
            <p:ph type="body" idx="1"/>
          </p:nvPr>
        </p:nvSpPr>
        <p:spPr>
          <a:xfrm>
            <a:off x="2477825" y="1511250"/>
            <a:ext cx="6321600" cy="3077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Civic health is “the way that communities are organized to define and address public problems.”</a:t>
            </a:r>
            <a:endParaRPr sz="1700"/>
          </a:p>
          <a:p>
            <a:pPr marL="457200" lvl="0" indent="-336550" algn="l" rtl="0">
              <a:spcBef>
                <a:spcPts val="0"/>
              </a:spcBef>
              <a:spcAft>
                <a:spcPts val="0"/>
              </a:spcAft>
              <a:buSzPts val="1700"/>
              <a:buChar char="●"/>
            </a:pPr>
            <a:r>
              <a:rPr lang="en" sz="1700"/>
              <a:t>Civically engaged communities tend to enjoy </a:t>
            </a:r>
            <a:r>
              <a:rPr lang="en" sz="1700" i="1"/>
              <a:t>higher levels</a:t>
            </a:r>
            <a:r>
              <a:rPr lang="en" sz="1700"/>
              <a:t> of self-reported health, income, employment and education.</a:t>
            </a:r>
            <a:endParaRPr sz="1700"/>
          </a:p>
          <a:p>
            <a:pPr marL="457200" lvl="0" indent="-336550" algn="l" rtl="0">
              <a:spcBef>
                <a:spcPts val="0"/>
              </a:spcBef>
              <a:spcAft>
                <a:spcPts val="0"/>
              </a:spcAft>
              <a:buSzPts val="1700"/>
              <a:buChar char="●"/>
            </a:pPr>
            <a:r>
              <a:rPr lang="en" sz="1700"/>
              <a:t>Communities with poor health outcomes are </a:t>
            </a:r>
            <a:r>
              <a:rPr lang="en" sz="1700" i="1"/>
              <a:t>less likely</a:t>
            </a:r>
            <a:r>
              <a:rPr lang="en" sz="1700"/>
              <a:t> to engage in policy making and political participation.</a:t>
            </a:r>
            <a:endParaRPr sz="1700"/>
          </a:p>
          <a:p>
            <a:pPr marL="457200" lvl="0" indent="-336550" algn="l" rtl="0">
              <a:spcBef>
                <a:spcPts val="0"/>
              </a:spcBef>
              <a:spcAft>
                <a:spcPts val="0"/>
              </a:spcAft>
              <a:buSzPts val="1700"/>
              <a:buChar char="●"/>
            </a:pPr>
            <a:r>
              <a:rPr lang="en" sz="1700"/>
              <a:t>Marginalized communities often face </a:t>
            </a:r>
            <a:r>
              <a:rPr lang="en" sz="1700" i="1"/>
              <a:t>greater barriers</a:t>
            </a:r>
            <a:r>
              <a:rPr lang="en" sz="1700"/>
              <a:t> to both health and wellness and to democratic participation.</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rPr>
              <a:t>Civic health information gap</a:t>
            </a:r>
            <a:endParaRPr>
              <a:solidFill>
                <a:schemeClr val="accent2"/>
              </a:solidFill>
            </a:endParaRPr>
          </a:p>
        </p:txBody>
      </p:sp>
      <p:sp>
        <p:nvSpPr>
          <p:cNvPr id="104" name="Google Shape;104;p17"/>
          <p:cNvSpPr txBox="1">
            <a:spLocks noGrp="1"/>
          </p:cNvSpPr>
          <p:nvPr>
            <p:ph type="body" idx="1"/>
          </p:nvPr>
        </p:nvSpPr>
        <p:spPr>
          <a:xfrm>
            <a:off x="2410100" y="1543725"/>
            <a:ext cx="6321600" cy="30543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St. Petersburg’s lowest score on the 2016 STAR Community Rating System™ assessment was in the Equity and Empowerment category, which includes measures of civic engagement and other social determinants of health.</a:t>
            </a:r>
            <a:endParaRPr sz="1700"/>
          </a:p>
          <a:p>
            <a:pPr marL="457200" lvl="0" indent="-336550" algn="l" rtl="0">
              <a:spcBef>
                <a:spcPts val="0"/>
              </a:spcBef>
              <a:spcAft>
                <a:spcPts val="0"/>
              </a:spcAft>
              <a:buSzPts val="1700"/>
              <a:buChar char="●"/>
            </a:pPr>
            <a:r>
              <a:rPr lang="en" sz="1700"/>
              <a:t>The City lacked data on resident empowerment, volunteerism, and perceptions of community cohesion.</a:t>
            </a:r>
            <a:endParaRPr sz="1700"/>
          </a:p>
          <a:p>
            <a:pPr marL="457200" lvl="0" indent="-336550" algn="l" rtl="0">
              <a:spcBef>
                <a:spcPts val="0"/>
              </a:spcBef>
              <a:spcAft>
                <a:spcPts val="0"/>
              </a:spcAft>
              <a:buSzPts val="1700"/>
              <a:buChar char="●"/>
            </a:pPr>
            <a:r>
              <a:rPr lang="en" sz="1700"/>
              <a:t>Overall lack of information on differences and similarities across demographics, place, and economic status, with respect to civic health and engagement.</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283099" y="712150"/>
            <a:ext cx="8577900" cy="38355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i="1">
                <a:latin typeface="Lato"/>
                <a:ea typeface="Lato"/>
                <a:cs typeface="Lato"/>
                <a:sym typeface="Lato"/>
              </a:rPr>
              <a:t>Research goal: </a:t>
            </a:r>
            <a:endParaRPr sz="2200" i="1">
              <a:latin typeface="Lato"/>
              <a:ea typeface="Lato"/>
              <a:cs typeface="Lato"/>
              <a:sym typeface="Lato"/>
            </a:endParaRPr>
          </a:p>
          <a:p>
            <a:pPr marL="0" lvl="0" indent="0" algn="l" rtl="0">
              <a:lnSpc>
                <a:spcPct val="115000"/>
              </a:lnSpc>
              <a:spcBef>
                <a:spcPts val="1600"/>
              </a:spcBef>
              <a:spcAft>
                <a:spcPts val="1600"/>
              </a:spcAft>
              <a:buNone/>
            </a:pPr>
            <a:r>
              <a:rPr lang="en" sz="2200">
                <a:latin typeface="Lato"/>
                <a:ea typeface="Lato"/>
                <a:cs typeface="Lato"/>
                <a:sym typeface="Lato"/>
              </a:rPr>
              <a:t>Fill the civic engagement information gap to provide an evidence base for moving towards greater and more equitable citizen voice in decision-making and policy outcomes.</a:t>
            </a:r>
            <a:endParaRPr sz="5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rPr>
              <a:t>St. Pete Civic Health Survey</a:t>
            </a:r>
            <a:endParaRPr>
              <a:solidFill>
                <a:schemeClr val="accent2"/>
              </a:solidFill>
            </a:endParaRPr>
          </a:p>
        </p:txBody>
      </p:sp>
      <p:sp>
        <p:nvSpPr>
          <p:cNvPr id="115" name="Google Shape;115;p19"/>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Survey based on measures from </a:t>
            </a:r>
            <a:endParaRPr sz="1700"/>
          </a:p>
          <a:p>
            <a:pPr marL="914400" lvl="1" indent="-323850" algn="l" rtl="0">
              <a:spcBef>
                <a:spcPts val="0"/>
              </a:spcBef>
              <a:spcAft>
                <a:spcPts val="0"/>
              </a:spcAft>
              <a:buSzPts val="1500"/>
              <a:buChar char="○"/>
            </a:pPr>
            <a:r>
              <a:rPr lang="en" sz="1500"/>
              <a:t>National Conference on Citizenship “Civic Health Index;” </a:t>
            </a:r>
            <a:endParaRPr sz="1500"/>
          </a:p>
          <a:p>
            <a:pPr marL="914400" lvl="1" indent="-323850" algn="l" rtl="0">
              <a:spcBef>
                <a:spcPts val="0"/>
              </a:spcBef>
              <a:spcAft>
                <a:spcPts val="0"/>
              </a:spcAft>
              <a:buSzPts val="1500"/>
              <a:buChar char="○"/>
            </a:pPr>
            <a:r>
              <a:rPr lang="en" sz="1500"/>
              <a:t>National Civic League “Civic Index;” </a:t>
            </a:r>
            <a:endParaRPr sz="1500"/>
          </a:p>
          <a:p>
            <a:pPr marL="914400" lvl="1" indent="-323850" algn="l" rtl="0">
              <a:spcBef>
                <a:spcPts val="0"/>
              </a:spcBef>
              <a:spcAft>
                <a:spcPts val="0"/>
              </a:spcAft>
              <a:buSzPts val="1500"/>
              <a:buChar char="○"/>
            </a:pPr>
            <a:r>
              <a:rPr lang="en" sz="1500"/>
              <a:t>The STAR Community Rating System.</a:t>
            </a:r>
            <a:endParaRPr sz="1500"/>
          </a:p>
          <a:p>
            <a:pPr marL="457200" lvl="0" indent="-336550" algn="l" rtl="0">
              <a:spcBef>
                <a:spcPts val="0"/>
              </a:spcBef>
              <a:spcAft>
                <a:spcPts val="0"/>
              </a:spcAft>
              <a:buSzPts val="1700"/>
              <a:buChar char="●"/>
            </a:pPr>
            <a:r>
              <a:rPr lang="en" sz="1700"/>
              <a:t>Convenience sampling with a broad range of promotion/recruitment pathways.</a:t>
            </a:r>
            <a:endParaRPr sz="1700"/>
          </a:p>
          <a:p>
            <a:pPr marL="457200" lvl="0" indent="-336550" algn="l" rtl="0">
              <a:spcBef>
                <a:spcPts val="0"/>
              </a:spcBef>
              <a:spcAft>
                <a:spcPts val="0"/>
              </a:spcAft>
              <a:buSzPts val="1700"/>
              <a:buChar char="●"/>
            </a:pPr>
            <a:r>
              <a:rPr lang="en" sz="1700"/>
              <a:t>First round of data collection exceeded the target sample, but was highly skewed. Men, young people and people of color were under-sampled. </a:t>
            </a:r>
            <a:endParaRPr sz="1700"/>
          </a:p>
          <a:p>
            <a:pPr marL="457200" lvl="0" indent="-336550" algn="l" rtl="0">
              <a:spcBef>
                <a:spcPts val="0"/>
              </a:spcBef>
              <a:spcAft>
                <a:spcPts val="0"/>
              </a:spcAft>
              <a:buSzPts val="1700"/>
              <a:buChar char="●"/>
            </a:pPr>
            <a:r>
              <a:rPr lang="en" sz="1700"/>
              <a:t>Comparative analysis found that other local community surveys, including surveys with far more promotion resources, faced similar demographic challenges.</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283099" y="712150"/>
            <a:ext cx="82764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latin typeface="Lato"/>
                <a:ea typeface="Lato"/>
                <a:cs typeface="Lato"/>
                <a:sym typeface="Lato"/>
              </a:rPr>
              <a:t>Whose voices are being heard in community surveys meant to inform policy decisions?</a:t>
            </a:r>
            <a:endParaRPr sz="40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2400250" y="575950"/>
            <a:ext cx="67437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rPr>
              <a:t>An adaptive, multi-modal approach</a:t>
            </a:r>
            <a:endParaRPr>
              <a:solidFill>
                <a:schemeClr val="accent2"/>
              </a:solidFill>
            </a:endParaRPr>
          </a:p>
        </p:txBody>
      </p:sp>
      <p:sp>
        <p:nvSpPr>
          <p:cNvPr id="126" name="Google Shape;126;p21"/>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Shifted approach following initial skewed survey results</a:t>
            </a:r>
            <a:endParaRPr sz="1600"/>
          </a:p>
          <a:p>
            <a:pPr marL="457200" lvl="0" indent="-330200" algn="l" rtl="0">
              <a:spcBef>
                <a:spcPts val="0"/>
              </a:spcBef>
              <a:spcAft>
                <a:spcPts val="0"/>
              </a:spcAft>
              <a:buSzPts val="1600"/>
              <a:buChar char="●"/>
            </a:pPr>
            <a:r>
              <a:rPr lang="en" sz="1600"/>
              <a:t>Community feedback had guided initial questionnaire design and survey dissemination, but this feedback was limited and proved insufficient</a:t>
            </a:r>
            <a:endParaRPr sz="1600"/>
          </a:p>
          <a:p>
            <a:pPr marL="457200" lvl="0" indent="-330200" algn="l" rtl="0">
              <a:spcBef>
                <a:spcPts val="0"/>
              </a:spcBef>
              <a:spcAft>
                <a:spcPts val="0"/>
              </a:spcAft>
              <a:buSzPts val="1600"/>
              <a:buChar char="●"/>
            </a:pPr>
            <a:r>
              <a:rPr lang="en" sz="1600"/>
              <a:t>Survey results showed limits of LWV network and social capital as a majority-white community organization </a:t>
            </a:r>
            <a:endParaRPr sz="1600"/>
          </a:p>
          <a:p>
            <a:pPr marL="457200" lvl="0" indent="-330200" algn="l" rtl="0">
              <a:spcBef>
                <a:spcPts val="0"/>
              </a:spcBef>
              <a:spcAft>
                <a:spcPts val="0"/>
              </a:spcAft>
              <a:buSzPts val="1600"/>
              <a:buChar char="●"/>
            </a:pPr>
            <a:r>
              <a:rPr lang="en" sz="1600"/>
              <a:t>Community outreach and qualitative data collection:</a:t>
            </a:r>
            <a:endParaRPr sz="1600"/>
          </a:p>
          <a:p>
            <a:pPr marL="914400" lvl="1" indent="-304800" algn="l" rtl="0">
              <a:spcBef>
                <a:spcPts val="0"/>
              </a:spcBef>
              <a:spcAft>
                <a:spcPts val="0"/>
              </a:spcAft>
              <a:buSzPts val="1200"/>
              <a:buChar char="○"/>
            </a:pPr>
            <a:r>
              <a:rPr lang="en" sz="1200"/>
              <a:t>Focus groups and mini-interviews  with civically disenfranchised individuals</a:t>
            </a:r>
            <a:endParaRPr sz="1200"/>
          </a:p>
          <a:p>
            <a:pPr marL="914400" lvl="1" indent="-304800" algn="l" rtl="0">
              <a:spcBef>
                <a:spcPts val="0"/>
              </a:spcBef>
              <a:spcAft>
                <a:spcPts val="0"/>
              </a:spcAft>
              <a:buSzPts val="1200"/>
              <a:buChar char="○"/>
            </a:pPr>
            <a:r>
              <a:rPr lang="en" sz="1200"/>
              <a:t>Community review and feedback process with community groups and key informants</a:t>
            </a:r>
            <a:endParaRPr sz="1200"/>
          </a:p>
          <a:p>
            <a:pPr marL="457200" lvl="0" indent="-330200" algn="l" rtl="0">
              <a:spcBef>
                <a:spcPts val="0"/>
              </a:spcBef>
              <a:spcAft>
                <a:spcPts val="0"/>
              </a:spcAft>
              <a:buSzPts val="1600"/>
              <a:buChar char="●"/>
            </a:pPr>
            <a:r>
              <a:rPr lang="en" sz="1600"/>
              <a:t>Survey re-opened for second round of targeted data collection (via text message) from under-sampled groups, based on learning from qualitative process</a:t>
            </a:r>
            <a:endParaRPr sz="1600"/>
          </a:p>
        </p:txBody>
      </p:sp>
    </p:spTree>
  </p:cSld>
  <p:clrMapOvr>
    <a:masterClrMapping/>
  </p:clrMapOvr>
</p:sld>
</file>

<file path=ppt/theme/theme1.xml><?xml version="1.0" encoding="utf-8"?>
<a:theme xmlns:a="http://schemas.openxmlformats.org/drawingml/2006/main" name="Swiss">
  <a:themeElements>
    <a:clrScheme name="Swiss">
      <a:dk1>
        <a:srgbClr val="0B5394"/>
      </a:dk1>
      <a:lt1>
        <a:srgbClr val="FFFFFF"/>
      </a:lt1>
      <a:dk2>
        <a:srgbClr val="073763"/>
      </a:dk2>
      <a:lt2>
        <a:srgbClr val="757575"/>
      </a:lt2>
      <a:accent1>
        <a:srgbClr val="990000"/>
      </a:accent1>
      <a:accent2>
        <a:srgbClr val="CC0000"/>
      </a:accent2>
      <a:accent3>
        <a:srgbClr val="6FA8DC"/>
      </a:accent3>
      <a:accent4>
        <a:srgbClr val="B7B7B7"/>
      </a:accent4>
      <a:accent5>
        <a:srgbClr val="666666"/>
      </a:accent5>
      <a:accent6>
        <a:srgbClr val="EA9999"/>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2296</Words>
  <Application>Microsoft Office PowerPoint</Application>
  <PresentationFormat>On-screen Show (16:9)</PresentationFormat>
  <Paragraphs>126</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Raleway</vt:lpstr>
      <vt:lpstr>Lato</vt:lpstr>
      <vt:lpstr>Arial</vt:lpstr>
      <vt:lpstr>Swiss</vt:lpstr>
      <vt:lpstr>Engage St. Pete:  A community-based approach to understanding civic health and health equity</vt:lpstr>
      <vt:lpstr>Acknowledgement</vt:lpstr>
      <vt:lpstr>St. Petersburg Profile</vt:lpstr>
      <vt:lpstr>Civic health and public health</vt:lpstr>
      <vt:lpstr>Civic health information gap</vt:lpstr>
      <vt:lpstr>Research goal:  Fill the civic engagement information gap to provide an evidence base for moving towards greater and more equitable citizen voice in decision-making and policy outcomes.</vt:lpstr>
      <vt:lpstr>St. Pete Civic Health Survey</vt:lpstr>
      <vt:lpstr>Whose voices are being heard in community surveys meant to inform policy decisions?</vt:lpstr>
      <vt:lpstr>An adaptive, multi-modal approach</vt:lpstr>
      <vt:lpstr>Areas of Focus</vt:lpstr>
      <vt:lpstr>Finding Highlights:  Civic Satisfaction</vt:lpstr>
      <vt:lpstr>Finding Highlights: Attitudes</vt:lpstr>
      <vt:lpstr>Finding Highlights:  Neighborhood Cohesion</vt:lpstr>
      <vt:lpstr>Three major themes on neighborhood cohesion can be drawn from the focus groups with civically disenfranchised people:   self-preservation lack of public investment  importance of intergenerational modeling  </vt:lpstr>
      <vt:lpstr>Finding Highlights:  Community Participation</vt:lpstr>
      <vt:lpstr>Finding Highlights:  Political Participation</vt:lpstr>
      <vt:lpstr>PowerPoint Presentation</vt:lpstr>
      <vt:lpstr>Links to physical and mental health</vt:lpstr>
      <vt:lpstr>Opportunities</vt:lpstr>
      <vt:lpstr>A lot of very different people across St. Petersburg have similar concerns about development and cost of living, as well as frustrations with public consultation processes. This can help galvanize discussion and action to ensure that growth is sustainable, equitable and inclusive. </vt:lpstr>
      <vt:lpstr>Challenges</vt:lpstr>
      <vt:lpstr>Historical and ongoing issues of racial injustice need to be proactively and equitably addressed.  </vt:lpstr>
      <vt:lpstr> Linked to concerns about equitable citizen influence on decision-making are concerns about the city’s direction on policies that impact social determinants of health: Pace, scale and sustainability of development Affordable housing Inequality and gentrification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 St. Pete:  A community-based approach to understanding civic health and health equity</dc:title>
  <cp:lastModifiedBy>Linsey Grove</cp:lastModifiedBy>
  <cp:revision>4</cp:revision>
  <dcterms:modified xsi:type="dcterms:W3CDTF">2022-12-15T15:18:18Z</dcterms:modified>
</cp:coreProperties>
</file>