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Lst>
  <p:notesMasterIdLst>
    <p:notesMasterId r:id="rId28"/>
  </p:notesMasterIdLst>
  <p:sldIdLst>
    <p:sldId id="256" r:id="rId5"/>
    <p:sldId id="257" r:id="rId6"/>
    <p:sldId id="276" r:id="rId7"/>
    <p:sldId id="278" r:id="rId8"/>
    <p:sldId id="260" r:id="rId9"/>
    <p:sldId id="263" r:id="rId10"/>
    <p:sldId id="258" r:id="rId11"/>
    <p:sldId id="267" r:id="rId12"/>
    <p:sldId id="268" r:id="rId13"/>
    <p:sldId id="269" r:id="rId14"/>
    <p:sldId id="270" r:id="rId15"/>
    <p:sldId id="271" r:id="rId16"/>
    <p:sldId id="262" r:id="rId17"/>
    <p:sldId id="272" r:id="rId18"/>
    <p:sldId id="273" r:id="rId19"/>
    <p:sldId id="265" r:id="rId20"/>
    <p:sldId id="279" r:id="rId21"/>
    <p:sldId id="275" r:id="rId22"/>
    <p:sldId id="264" r:id="rId23"/>
    <p:sldId id="280" r:id="rId24"/>
    <p:sldId id="281" r:id="rId25"/>
    <p:sldId id="266"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E537D-8301-434A-8130-BFC35448DBE3}" v="26" dt="2024-02-13T20:16:24.310"/>
    <p1510:client id="{4D8FEFA0-81F7-4D2A-AF55-B4DD2803DBAB}" v="185" dt="2024-02-15T15:59:15.948"/>
    <p1510:client id="{5F077AB2-C851-1099-A712-E1017CAC5901}" v="11" dt="2024-02-15T15:14:04.277"/>
    <p1510:client id="{DE80264A-B6E6-49A6-84CC-81783E39CA2A}" v="78" dt="2024-02-15T14:21:26.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E369C-6BA6-4231-9F19-377C4905AF1E}" type="datetimeFigureOut">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664CF-28E5-4E7D-B768-F867CB823A07}" type="slidenum">
              <a:t>‹#›</a:t>
            </a:fld>
            <a:endParaRPr lang="en-US"/>
          </a:p>
        </p:txBody>
      </p:sp>
    </p:spTree>
    <p:extLst>
      <p:ext uri="{BB962C8B-B14F-4D97-AF65-F5344CB8AC3E}">
        <p14:creationId xmlns:p14="http://schemas.microsoft.com/office/powerpoint/2010/main" val="365949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Student demographics: </a:t>
            </a:r>
          </a:p>
          <a:p>
            <a:endParaRPr lang="en-US" dirty="0">
              <a:ea typeface="Calibri"/>
              <a:cs typeface="Calibri"/>
            </a:endParaRPr>
          </a:p>
          <a:p>
            <a:r>
              <a:rPr lang="en-US" dirty="0">
                <a:ea typeface="Calibri"/>
                <a:cs typeface="Calibri"/>
              </a:rPr>
              <a:t>Local v. out of state</a:t>
            </a:r>
          </a:p>
          <a:p>
            <a:r>
              <a:rPr lang="en-US" dirty="0">
                <a:ea typeface="Calibri"/>
                <a:cs typeface="Calibri"/>
              </a:rPr>
              <a:t>Age</a:t>
            </a:r>
          </a:p>
          <a:p>
            <a:r>
              <a:rPr lang="en-US" dirty="0">
                <a:ea typeface="Calibri"/>
                <a:cs typeface="Calibri"/>
              </a:rPr>
              <a:t>Why they choose Stetson</a:t>
            </a:r>
          </a:p>
          <a:p>
            <a:r>
              <a:rPr lang="en-US" dirty="0">
                <a:ea typeface="Calibri"/>
                <a:cs typeface="Calibri"/>
              </a:rPr>
              <a:t>Employment after. </a:t>
            </a:r>
          </a:p>
        </p:txBody>
      </p:sp>
      <p:sp>
        <p:nvSpPr>
          <p:cNvPr id="4" name="Slide Number Placeholder 3"/>
          <p:cNvSpPr>
            <a:spLocks noGrp="1"/>
          </p:cNvSpPr>
          <p:nvPr>
            <p:ph type="sldNum" sz="quarter" idx="5"/>
          </p:nvPr>
        </p:nvSpPr>
        <p:spPr/>
        <p:txBody>
          <a:bodyPr/>
          <a:lstStyle/>
          <a:p>
            <a:fld id="{D39664CF-28E5-4E7D-B768-F867CB823A07}" type="slidenum">
              <a:t>2</a:t>
            </a:fld>
            <a:endParaRPr lang="en-US"/>
          </a:p>
        </p:txBody>
      </p:sp>
    </p:spTree>
    <p:extLst>
      <p:ext uri="{BB962C8B-B14F-4D97-AF65-F5344CB8AC3E}">
        <p14:creationId xmlns:p14="http://schemas.microsoft.com/office/powerpoint/2010/main" val="293647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23%</a:t>
            </a:r>
          </a:p>
          <a:p>
            <a:r>
              <a:rPr lang="en-US">
                <a:cs typeface="Calibri"/>
              </a:rPr>
              <a:t>25 states  1 foreign country </a:t>
            </a:r>
          </a:p>
          <a:p>
            <a:r>
              <a:rPr lang="en-US" dirty="0">
                <a:cs typeface="Calibri"/>
              </a:rPr>
              <a:t>87 colleges /universities </a:t>
            </a:r>
          </a:p>
          <a:p>
            <a:r>
              <a:rPr lang="en-US">
                <a:cs typeface="Calibri"/>
              </a:rPr>
              <a:t>Age: 20-59</a:t>
            </a:r>
          </a:p>
          <a:p>
            <a:r>
              <a:rPr lang="en-US" dirty="0">
                <a:cs typeface="Calibri"/>
              </a:rPr>
              <a:t>Total new entrants: 305</a:t>
            </a:r>
          </a:p>
          <a:p>
            <a:r>
              <a:rPr lang="en-US">
                <a:cs typeface="Calibri"/>
              </a:rPr>
              <a:t>Full time 249</a:t>
            </a:r>
          </a:p>
          <a:p>
            <a:r>
              <a:rPr lang="en-US" dirty="0">
                <a:cs typeface="Calibri"/>
              </a:rPr>
              <a:t>Part time: 56</a:t>
            </a:r>
          </a:p>
        </p:txBody>
      </p:sp>
      <p:sp>
        <p:nvSpPr>
          <p:cNvPr id="4" name="Slide Number Placeholder 3"/>
          <p:cNvSpPr>
            <a:spLocks noGrp="1"/>
          </p:cNvSpPr>
          <p:nvPr>
            <p:ph type="sldNum" sz="quarter" idx="5"/>
          </p:nvPr>
        </p:nvSpPr>
        <p:spPr/>
        <p:txBody>
          <a:bodyPr/>
          <a:lstStyle/>
          <a:p>
            <a:fld id="{D39664CF-28E5-4E7D-B768-F867CB823A07}" type="slidenum">
              <a:rPr lang="en-US"/>
              <a:t>3</a:t>
            </a:fld>
            <a:endParaRPr lang="en-US"/>
          </a:p>
        </p:txBody>
      </p:sp>
    </p:spTree>
    <p:extLst>
      <p:ext uri="{BB962C8B-B14F-4D97-AF65-F5344CB8AC3E}">
        <p14:creationId xmlns:p14="http://schemas.microsoft.com/office/powerpoint/2010/main" val="184714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Background on YCEP.  How did it get started?  </a:t>
            </a:r>
            <a:endParaRPr lang="en-US" dirty="0"/>
          </a:p>
          <a:p>
            <a:r>
              <a:rPr lang="en-US" dirty="0">
                <a:ea typeface="Calibri"/>
                <a:cs typeface="Calibri"/>
              </a:rPr>
              <a:t>Whi is it important for students to learn about Civic Engagement?  </a:t>
            </a:r>
          </a:p>
          <a:p>
            <a:r>
              <a:rPr lang="en-US" dirty="0" err="1">
                <a:ea typeface="Calibri"/>
                <a:cs typeface="Calibri"/>
              </a:rPr>
              <a:t>ARe</a:t>
            </a:r>
            <a:r>
              <a:rPr lang="en-US" dirty="0">
                <a:ea typeface="Calibri"/>
                <a:cs typeface="Calibri"/>
              </a:rPr>
              <a:t> there similar programs offered at other schools? </a:t>
            </a:r>
            <a:endParaRPr lang="en-US">
              <a:ea typeface="Calibri"/>
              <a:cs typeface="Calibri"/>
            </a:endParaRPr>
          </a:p>
        </p:txBody>
      </p:sp>
      <p:sp>
        <p:nvSpPr>
          <p:cNvPr id="4" name="Slide Number Placeholder 3"/>
          <p:cNvSpPr>
            <a:spLocks noGrp="1"/>
          </p:cNvSpPr>
          <p:nvPr>
            <p:ph type="sldNum" sz="quarter" idx="5"/>
          </p:nvPr>
        </p:nvSpPr>
        <p:spPr/>
        <p:txBody>
          <a:bodyPr/>
          <a:lstStyle/>
          <a:p>
            <a:fld id="{D39664CF-28E5-4E7D-B768-F867CB823A07}" type="slidenum">
              <a:t>5</a:t>
            </a:fld>
            <a:endParaRPr lang="en-US"/>
          </a:p>
        </p:txBody>
      </p:sp>
    </p:spTree>
    <p:extLst>
      <p:ext uri="{BB962C8B-B14F-4D97-AF65-F5344CB8AC3E}">
        <p14:creationId xmlns:p14="http://schemas.microsoft.com/office/powerpoint/2010/main" val="932340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Describe the curriculum? How it was designed? </a:t>
            </a:r>
            <a:endParaRPr lang="en-US">
              <a:ea typeface="Calibri"/>
              <a:cs typeface="Calibri"/>
            </a:endParaRPr>
          </a:p>
          <a:p>
            <a:endParaRPr lang="en-US" dirty="0">
              <a:ea typeface="Calibri"/>
              <a:cs typeface="Calibri"/>
            </a:endParaRPr>
          </a:p>
          <a:p>
            <a:r>
              <a:rPr lang="en-US" dirty="0">
                <a:ea typeface="Calibri"/>
                <a:cs typeface="Calibri"/>
              </a:rPr>
              <a:t>Information on the students, i.e. the recruitment process, costs, demographics. </a:t>
            </a:r>
          </a:p>
          <a:p>
            <a:r>
              <a:rPr lang="en-US" dirty="0">
                <a:ea typeface="Calibri"/>
                <a:cs typeface="Calibri"/>
              </a:rPr>
              <a:t>What do you hope that students will do after participating in this program? </a:t>
            </a:r>
          </a:p>
        </p:txBody>
      </p:sp>
      <p:sp>
        <p:nvSpPr>
          <p:cNvPr id="4" name="Slide Number Placeholder 3"/>
          <p:cNvSpPr>
            <a:spLocks noGrp="1"/>
          </p:cNvSpPr>
          <p:nvPr>
            <p:ph type="sldNum" sz="quarter" idx="5"/>
          </p:nvPr>
        </p:nvSpPr>
        <p:spPr/>
        <p:txBody>
          <a:bodyPr/>
          <a:lstStyle/>
          <a:p>
            <a:fld id="{D39664CF-28E5-4E7D-B768-F867CB823A07}" type="slidenum">
              <a:t>6</a:t>
            </a:fld>
            <a:endParaRPr lang="en-US"/>
          </a:p>
        </p:txBody>
      </p:sp>
    </p:spTree>
    <p:extLst>
      <p:ext uri="{BB962C8B-B14F-4D97-AF65-F5344CB8AC3E}">
        <p14:creationId xmlns:p14="http://schemas.microsoft.com/office/powerpoint/2010/main" val="176126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there is one important lesson that you want students to take away from this program what would that be? </a:t>
            </a:r>
          </a:p>
        </p:txBody>
      </p:sp>
      <p:sp>
        <p:nvSpPr>
          <p:cNvPr id="4" name="Slide Number Placeholder 3"/>
          <p:cNvSpPr>
            <a:spLocks noGrp="1"/>
          </p:cNvSpPr>
          <p:nvPr>
            <p:ph type="sldNum" sz="quarter" idx="5"/>
          </p:nvPr>
        </p:nvSpPr>
        <p:spPr/>
        <p:txBody>
          <a:bodyPr/>
          <a:lstStyle/>
          <a:p>
            <a:fld id="{D39664CF-28E5-4E7D-B768-F867CB823A07}" type="slidenum">
              <a:t>7</a:t>
            </a:fld>
            <a:endParaRPr lang="en-US"/>
          </a:p>
        </p:txBody>
      </p:sp>
    </p:spTree>
    <p:extLst>
      <p:ext uri="{BB962C8B-B14F-4D97-AF65-F5344CB8AC3E}">
        <p14:creationId xmlns:p14="http://schemas.microsoft.com/office/powerpoint/2010/main" val="396617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39664CF-28E5-4E7D-B768-F867CB823A07}" type="slidenum">
              <a:t>13</a:t>
            </a:fld>
            <a:endParaRPr lang="en-US"/>
          </a:p>
        </p:txBody>
      </p:sp>
    </p:spTree>
    <p:extLst>
      <p:ext uri="{BB962C8B-B14F-4D97-AF65-F5344CB8AC3E}">
        <p14:creationId xmlns:p14="http://schemas.microsoft.com/office/powerpoint/2010/main" val="401987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feedback have you received from students? Any stories of how students have put their learning in practice?  Any feedback from the parents? </a:t>
            </a:r>
          </a:p>
          <a:p>
            <a:endParaRPr lang="en-US" dirty="0"/>
          </a:p>
          <a:p>
            <a:r>
              <a:rPr lang="en-US" dirty="0"/>
              <a:t>What have been some of the challenges, if any?  What has gone better than expected?  Any surprises? </a:t>
            </a:r>
            <a:endParaRPr lang="en-US" dirty="0">
              <a:ea typeface="Calibri"/>
              <a:cs typeface="Calibri"/>
            </a:endParaRPr>
          </a:p>
          <a:p>
            <a:endParaRPr lang="en-US" dirty="0">
              <a:ea typeface="Calibri"/>
              <a:cs typeface="Calibri"/>
            </a:endParaRPr>
          </a:p>
          <a:p>
            <a:r>
              <a:rPr lang="en-US" dirty="0">
                <a:ea typeface="Calibri"/>
                <a:cs typeface="Calibri"/>
              </a:rPr>
              <a:t>What is your vision or goals for the future of this program? What type of community support is needed? </a:t>
            </a:r>
          </a:p>
        </p:txBody>
      </p:sp>
      <p:sp>
        <p:nvSpPr>
          <p:cNvPr id="4" name="Slide Number Placeholder 3"/>
          <p:cNvSpPr>
            <a:spLocks noGrp="1"/>
          </p:cNvSpPr>
          <p:nvPr>
            <p:ph type="sldNum" sz="quarter" idx="5"/>
          </p:nvPr>
        </p:nvSpPr>
        <p:spPr/>
        <p:txBody>
          <a:bodyPr/>
          <a:lstStyle/>
          <a:p>
            <a:fld id="{D39664CF-28E5-4E7D-B768-F867CB823A07}" type="slidenum">
              <a:t>16</a:t>
            </a:fld>
            <a:endParaRPr lang="en-US"/>
          </a:p>
        </p:txBody>
      </p:sp>
    </p:spTree>
    <p:extLst>
      <p:ext uri="{BB962C8B-B14F-4D97-AF65-F5344CB8AC3E}">
        <p14:creationId xmlns:p14="http://schemas.microsoft.com/office/powerpoint/2010/main" val="256893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2/15/2024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824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83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2/15/2024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526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2/15/2024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523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2/15/2024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16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125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5144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79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048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2/15/2024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7691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2/15/2024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83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2/15/2024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509726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0" r:id="rId6"/>
    <p:sldLayoutId id="2147483726" r:id="rId7"/>
    <p:sldLayoutId id="2147483727" r:id="rId8"/>
    <p:sldLayoutId id="2147483728" r:id="rId9"/>
    <p:sldLayoutId id="2147483729" r:id="rId10"/>
    <p:sldLayoutId id="214748373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kaltura.stetson.edu/media/t/1_11kazi6x"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8AC346C-46DC-8BAE-9188-DF9C85359A74}"/>
              </a:ext>
            </a:extLst>
          </p:cNvPr>
          <p:cNvPicPr>
            <a:picLocks noChangeAspect="1"/>
          </p:cNvPicPr>
          <p:nvPr/>
        </p:nvPicPr>
        <p:blipFill rotWithShape="1">
          <a:blip r:embed="rId2"/>
          <a:srcRect t="10513" r="9085" b="9902"/>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85801" y="1524001"/>
            <a:ext cx="3208866" cy="3478384"/>
          </a:xfrm>
        </p:spPr>
        <p:txBody>
          <a:bodyPr>
            <a:normAutofit/>
          </a:bodyPr>
          <a:lstStyle/>
          <a:p>
            <a:pPr>
              <a:lnSpc>
                <a:spcPct val="90000"/>
              </a:lnSpc>
            </a:pPr>
            <a:r>
              <a:rPr lang="en-US" sz="3100">
                <a:solidFill>
                  <a:srgbClr val="FFFFFF"/>
                </a:solidFill>
                <a:latin typeface="Calibri"/>
                <a:ea typeface="Calibri"/>
                <a:cs typeface="Calibri"/>
              </a:rPr>
              <a:t>Engaging Youth in Civic Health: The Stetson University Law Youth Civic Engagement Program</a:t>
            </a:r>
          </a:p>
        </p:txBody>
      </p:sp>
      <p:pic>
        <p:nvPicPr>
          <p:cNvPr id="7" name="Picture 6" descr="A map of the state of florida&#10;&#10;Description automatically generated">
            <a:extLst>
              <a:ext uri="{FF2B5EF4-FFF2-40B4-BE49-F238E27FC236}">
                <a16:creationId xmlns:a16="http://schemas.microsoft.com/office/drawing/2014/main" id="{C24A66FA-AFB2-0527-CD29-4D16FC28F8D0}"/>
              </a:ext>
            </a:extLst>
          </p:cNvPr>
          <p:cNvPicPr>
            <a:picLocks noChangeAspect="1"/>
          </p:cNvPicPr>
          <p:nvPr/>
        </p:nvPicPr>
        <p:blipFill>
          <a:blip r:embed="rId3"/>
          <a:stretch>
            <a:fillRect/>
          </a:stretch>
        </p:blipFill>
        <p:spPr>
          <a:xfrm>
            <a:off x="8444487" y="3778370"/>
            <a:ext cx="3352089" cy="2867594"/>
          </a:xfrm>
          <a:prstGeom prst="rect">
            <a:avLst/>
          </a:prstGeom>
        </p:spPr>
      </p:pic>
      <p:pic>
        <p:nvPicPr>
          <p:cNvPr id="8" name="Picture 7" descr="A green and white logo&#10;&#10;Description automatically generated">
            <a:extLst>
              <a:ext uri="{FF2B5EF4-FFF2-40B4-BE49-F238E27FC236}">
                <a16:creationId xmlns:a16="http://schemas.microsoft.com/office/drawing/2014/main" id="{5B6B98E7-CF91-E189-EAD5-56EFB6D27276}"/>
              </a:ext>
            </a:extLst>
          </p:cNvPr>
          <p:cNvPicPr>
            <a:picLocks noChangeAspect="1"/>
          </p:cNvPicPr>
          <p:nvPr/>
        </p:nvPicPr>
        <p:blipFill>
          <a:blip r:embed="rId4"/>
          <a:stretch>
            <a:fillRect/>
          </a:stretch>
        </p:blipFill>
        <p:spPr>
          <a:xfrm>
            <a:off x="8578292" y="415322"/>
            <a:ext cx="3077002" cy="276139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DF53-CC1A-EF9E-FFA9-C9EEE37BD7AA}"/>
              </a:ext>
            </a:extLst>
          </p:cNvPr>
          <p:cNvSpPr>
            <a:spLocks noGrp="1"/>
          </p:cNvSpPr>
          <p:nvPr>
            <p:ph type="title"/>
          </p:nvPr>
        </p:nvSpPr>
        <p:spPr>
          <a:xfrm>
            <a:off x="581192" y="702156"/>
            <a:ext cx="11029616" cy="790661"/>
          </a:xfrm>
        </p:spPr>
        <p:txBody>
          <a:bodyPr/>
          <a:lstStyle/>
          <a:p>
            <a:r>
              <a:rPr lang="en-US" u="sng" dirty="0"/>
              <a:t>Day 3</a:t>
            </a:r>
          </a:p>
        </p:txBody>
      </p:sp>
      <p:sp>
        <p:nvSpPr>
          <p:cNvPr id="3" name="Content Placeholder 2">
            <a:extLst>
              <a:ext uri="{FF2B5EF4-FFF2-40B4-BE49-F238E27FC236}">
                <a16:creationId xmlns:a16="http://schemas.microsoft.com/office/drawing/2014/main" id="{27439995-B820-73C9-7A9A-8E82A315B69E}"/>
              </a:ext>
            </a:extLst>
          </p:cNvPr>
          <p:cNvSpPr>
            <a:spLocks noGrp="1"/>
          </p:cNvSpPr>
          <p:nvPr>
            <p:ph idx="1"/>
          </p:nvPr>
        </p:nvSpPr>
        <p:spPr/>
        <p:txBody>
          <a:bodyPr vert="horz" lIns="91440" tIns="45720" rIns="91440" bIns="45720" rtlCol="0" anchor="ctr">
            <a:noAutofit/>
          </a:bodyPr>
          <a:lstStyle/>
          <a:p>
            <a:pPr marL="305435" indent="-305435"/>
            <a:r>
              <a:rPr lang="en-US" sz="2800" dirty="0">
                <a:solidFill>
                  <a:srgbClr val="000000"/>
                </a:solidFill>
                <a:latin typeface="Franklin Gothic Demi"/>
                <a:cs typeface="Times New Roman"/>
              </a:rPr>
              <a:t>Opening Engagement Activity &amp; Mid-Survey/Reflections on previous day  </a:t>
            </a:r>
          </a:p>
          <a:p>
            <a:pPr marL="305435" indent="-305435"/>
            <a:r>
              <a:rPr lang="en-US" sz="2800" b="1" dirty="0">
                <a:solidFill>
                  <a:srgbClr val="000000"/>
                </a:solidFill>
                <a:latin typeface="Franklin Gothic Demi"/>
                <a:cs typeface="Times New Roman"/>
              </a:rPr>
              <a:t>Module IV:  Advocacy, Activism and Social Change, Part 1 </a:t>
            </a:r>
          </a:p>
          <a:p>
            <a:pPr marL="305435" indent="-305435"/>
            <a:r>
              <a:rPr lang="en-US" sz="2800" b="1" dirty="0">
                <a:solidFill>
                  <a:srgbClr val="000000"/>
                </a:solidFill>
                <a:latin typeface="Franklin Gothic Demi"/>
                <a:cs typeface="Times New Roman"/>
              </a:rPr>
              <a:t>Community Engagement Activity:</a:t>
            </a:r>
            <a:r>
              <a:rPr lang="en-US" sz="2800" dirty="0">
                <a:solidFill>
                  <a:srgbClr val="000000"/>
                </a:solidFill>
                <a:latin typeface="Franklin Gothic Demi"/>
                <a:cs typeface="Times New Roman"/>
              </a:rPr>
              <a:t> Understanding Local Government and City Council </a:t>
            </a:r>
          </a:p>
          <a:p>
            <a:pPr marL="305435" indent="-305435"/>
            <a:r>
              <a:rPr lang="en-US" sz="2800" b="1" dirty="0">
                <a:solidFill>
                  <a:srgbClr val="000000"/>
                </a:solidFill>
                <a:latin typeface="Franklin Gothic Demi"/>
                <a:cs typeface="Times New Roman"/>
              </a:rPr>
              <a:t>Module V: Legal Case Review </a:t>
            </a:r>
          </a:p>
          <a:p>
            <a:pPr marL="305435" indent="-305435"/>
            <a:r>
              <a:rPr lang="en-US" sz="2800" dirty="0">
                <a:solidFill>
                  <a:srgbClr val="000000"/>
                </a:solidFill>
                <a:latin typeface="Franklin Gothic Demi"/>
                <a:cs typeface="Times New Roman"/>
              </a:rPr>
              <a:t>Closing &amp; Reminders for Tomorrow  </a:t>
            </a:r>
            <a:endParaRPr lang="en-US" sz="2800" b="1" dirty="0">
              <a:solidFill>
                <a:srgbClr val="000000"/>
              </a:solidFill>
              <a:latin typeface="Franklin Gothic Demi"/>
              <a:cs typeface="Times New Roman"/>
            </a:endParaRPr>
          </a:p>
        </p:txBody>
      </p:sp>
    </p:spTree>
    <p:extLst>
      <p:ext uri="{BB962C8B-B14F-4D97-AF65-F5344CB8AC3E}">
        <p14:creationId xmlns:p14="http://schemas.microsoft.com/office/powerpoint/2010/main" val="1342303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1C01-25FD-7DCC-87EE-AB8B6451A6DC}"/>
              </a:ext>
            </a:extLst>
          </p:cNvPr>
          <p:cNvSpPr>
            <a:spLocks noGrp="1"/>
          </p:cNvSpPr>
          <p:nvPr>
            <p:ph type="title"/>
          </p:nvPr>
        </p:nvSpPr>
        <p:spPr>
          <a:xfrm>
            <a:off x="581192" y="702156"/>
            <a:ext cx="11029616" cy="733795"/>
          </a:xfrm>
        </p:spPr>
        <p:txBody>
          <a:bodyPr/>
          <a:lstStyle/>
          <a:p>
            <a:r>
              <a:rPr lang="en-US" u="sng" dirty="0"/>
              <a:t>Day 4</a:t>
            </a:r>
          </a:p>
        </p:txBody>
      </p:sp>
      <p:sp>
        <p:nvSpPr>
          <p:cNvPr id="3" name="Content Placeholder 2">
            <a:extLst>
              <a:ext uri="{FF2B5EF4-FFF2-40B4-BE49-F238E27FC236}">
                <a16:creationId xmlns:a16="http://schemas.microsoft.com/office/drawing/2014/main" id="{D4F17468-730A-6F08-B1E4-75F444B9499C}"/>
              </a:ext>
            </a:extLst>
          </p:cNvPr>
          <p:cNvSpPr>
            <a:spLocks noGrp="1"/>
          </p:cNvSpPr>
          <p:nvPr>
            <p:ph idx="1"/>
          </p:nvPr>
        </p:nvSpPr>
        <p:spPr>
          <a:xfrm>
            <a:off x="581192" y="1544745"/>
            <a:ext cx="11029615" cy="4430605"/>
          </a:xfrm>
        </p:spPr>
        <p:txBody>
          <a:bodyPr/>
          <a:lstStyle/>
          <a:p>
            <a:pPr marL="305435" indent="-305435"/>
            <a:r>
              <a:rPr lang="en-US" sz="2800" dirty="0">
                <a:solidFill>
                  <a:srgbClr val="000000"/>
                </a:solidFill>
                <a:latin typeface="Franklin Gothic Demi"/>
                <a:ea typeface="Cambria"/>
              </a:rPr>
              <a:t>Opening Engagement Activity &amp; Reflections - Prep for Afternoon -- Write down questions you would have for an attorney and a judge - if you could ask them anything, what would you ask? </a:t>
            </a:r>
            <a:endParaRPr lang="en-US" sz="2800" dirty="0">
              <a:solidFill>
                <a:srgbClr val="404040"/>
              </a:solidFill>
              <a:latin typeface="Franklin Gothic Demi"/>
              <a:ea typeface="Cambria"/>
            </a:endParaRPr>
          </a:p>
          <a:p>
            <a:pPr marL="305435" indent="-305435"/>
            <a:r>
              <a:rPr lang="en-US" sz="2800" b="1" dirty="0">
                <a:solidFill>
                  <a:srgbClr val="000000"/>
                </a:solidFill>
                <a:latin typeface="Franklin Gothic Demi"/>
                <a:ea typeface="Cambria"/>
              </a:rPr>
              <a:t>Module VI:  Advocacy, Activism and Social Change, Part 2</a:t>
            </a:r>
          </a:p>
          <a:p>
            <a:pPr marL="305435" indent="-305435"/>
            <a:r>
              <a:rPr lang="en-US" sz="2800" b="1" dirty="0">
                <a:solidFill>
                  <a:srgbClr val="000000"/>
                </a:solidFill>
                <a:latin typeface="Franklin Gothic Demi"/>
                <a:ea typeface="Cambria"/>
                <a:cs typeface="Times New Roman"/>
              </a:rPr>
              <a:t>Advocate’s Self Care Toolkit  </a:t>
            </a:r>
          </a:p>
          <a:p>
            <a:pPr marL="305435" indent="-305435"/>
            <a:r>
              <a:rPr lang="en-US" sz="2800" dirty="0">
                <a:solidFill>
                  <a:srgbClr val="000000"/>
                </a:solidFill>
                <a:latin typeface="Franklin Gothic Demi"/>
                <a:ea typeface="Cambria"/>
                <a:cs typeface="Times New Roman"/>
              </a:rPr>
              <a:t>Closing &amp; Reminders for Tomorrow</a:t>
            </a:r>
            <a:endParaRPr lang="en-US" sz="2800" b="1" dirty="0">
              <a:solidFill>
                <a:srgbClr val="000000"/>
              </a:solidFill>
              <a:latin typeface="Franklin Gothic Demi"/>
              <a:ea typeface="Cambria"/>
              <a:cs typeface="Times New Roman"/>
            </a:endParaRPr>
          </a:p>
          <a:p>
            <a:pPr marL="305435" indent="-305435"/>
            <a:endParaRPr lang="en-US" sz="1100" dirty="0">
              <a:solidFill>
                <a:srgbClr val="000000"/>
              </a:solidFill>
              <a:latin typeface="Cambria"/>
              <a:ea typeface="Cambria"/>
            </a:endParaRPr>
          </a:p>
        </p:txBody>
      </p:sp>
    </p:spTree>
    <p:extLst>
      <p:ext uri="{BB962C8B-B14F-4D97-AF65-F5344CB8AC3E}">
        <p14:creationId xmlns:p14="http://schemas.microsoft.com/office/powerpoint/2010/main" val="334410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581F-DAD9-5765-936E-719336207106}"/>
              </a:ext>
            </a:extLst>
          </p:cNvPr>
          <p:cNvSpPr>
            <a:spLocks noGrp="1"/>
          </p:cNvSpPr>
          <p:nvPr>
            <p:ph type="title"/>
          </p:nvPr>
        </p:nvSpPr>
        <p:spPr>
          <a:xfrm>
            <a:off x="581192" y="702156"/>
            <a:ext cx="11029616" cy="696351"/>
          </a:xfrm>
        </p:spPr>
        <p:txBody>
          <a:bodyPr/>
          <a:lstStyle/>
          <a:p>
            <a:r>
              <a:rPr lang="en-US" u="sng" dirty="0"/>
              <a:t>Day 5:  Fieldtrip </a:t>
            </a:r>
          </a:p>
        </p:txBody>
      </p:sp>
      <p:sp>
        <p:nvSpPr>
          <p:cNvPr id="3" name="Content Placeholder 2">
            <a:extLst>
              <a:ext uri="{FF2B5EF4-FFF2-40B4-BE49-F238E27FC236}">
                <a16:creationId xmlns:a16="http://schemas.microsoft.com/office/drawing/2014/main" id="{3CE0D345-ACE6-588D-1E29-BA087D7B8A60}"/>
              </a:ext>
            </a:extLst>
          </p:cNvPr>
          <p:cNvSpPr>
            <a:spLocks noGrp="1"/>
          </p:cNvSpPr>
          <p:nvPr>
            <p:ph idx="1"/>
          </p:nvPr>
        </p:nvSpPr>
        <p:spPr>
          <a:xfrm>
            <a:off x="581192" y="1614033"/>
            <a:ext cx="11029615" cy="3634486"/>
          </a:xfrm>
        </p:spPr>
        <p:txBody>
          <a:bodyPr/>
          <a:lstStyle/>
          <a:p>
            <a:pPr marL="305435" indent="-305435"/>
            <a:r>
              <a:rPr lang="en-US" sz="2800" b="1" dirty="0"/>
              <a:t>Fieldtrip to the Courthouse</a:t>
            </a:r>
          </a:p>
          <a:p>
            <a:pPr marL="305435" indent="-305435"/>
            <a:r>
              <a:rPr lang="en-US" sz="2800" b="1" dirty="0"/>
              <a:t>Mock Trial </a:t>
            </a:r>
          </a:p>
          <a:p>
            <a:pPr marL="305435" indent="-305435"/>
            <a:r>
              <a:rPr lang="en-US" sz="2800" b="1" dirty="0"/>
              <a:t>Understanding the Court's responsibilities, process and procedures</a:t>
            </a:r>
          </a:p>
        </p:txBody>
      </p:sp>
    </p:spTree>
    <p:extLst>
      <p:ext uri="{BB962C8B-B14F-4D97-AF65-F5344CB8AC3E}">
        <p14:creationId xmlns:p14="http://schemas.microsoft.com/office/powerpoint/2010/main" val="2392132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47700"/>
            <a:ext cx="3703320" cy="57428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291ACAD-11CB-AB57-8C3D-D9907942F399}"/>
              </a:ext>
            </a:extLst>
          </p:cNvPr>
          <p:cNvSpPr>
            <a:spLocks noGrp="1"/>
          </p:cNvSpPr>
          <p:nvPr>
            <p:ph type="title"/>
          </p:nvPr>
        </p:nvSpPr>
        <p:spPr>
          <a:xfrm>
            <a:off x="8369643" y="1037967"/>
            <a:ext cx="3004939" cy="4709131"/>
          </a:xfrm>
        </p:spPr>
        <p:txBody>
          <a:bodyPr anchor="ctr">
            <a:normAutofit/>
          </a:bodyPr>
          <a:lstStyle/>
          <a:p>
            <a:r>
              <a:rPr lang="en-US" dirty="0">
                <a:solidFill>
                  <a:srgbClr val="FFFEFF"/>
                </a:solidFill>
              </a:rPr>
              <a:t>Age and School </a:t>
            </a:r>
          </a:p>
        </p:txBody>
      </p:sp>
      <p:sp>
        <p:nvSpPr>
          <p:cNvPr id="15" name="Rectangle 14">
            <a:extLst>
              <a:ext uri="{FF2B5EF4-FFF2-40B4-BE49-F238E27FC236}">
                <a16:creationId xmlns:a16="http://schemas.microsoft.com/office/drawing/2014/main" id="{EC930E8B-CABB-49C6-9609-F872BC043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AFD211A8-7186-46C6-AC78-73F89CAA5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88062204-EE69-489C-87C1-C1958C334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Table 5">
            <a:extLst>
              <a:ext uri="{FF2B5EF4-FFF2-40B4-BE49-F238E27FC236}">
                <a16:creationId xmlns:a16="http://schemas.microsoft.com/office/drawing/2014/main" id="{896F7E97-C45E-B84C-7689-34C6449C4BA6}"/>
              </a:ext>
            </a:extLst>
          </p:cNvPr>
          <p:cNvGraphicFramePr>
            <a:graphicFrameLocks noGrp="1"/>
          </p:cNvGraphicFramePr>
          <p:nvPr>
            <p:extLst>
              <p:ext uri="{D42A27DB-BD31-4B8C-83A1-F6EECF244321}">
                <p14:modId xmlns:p14="http://schemas.microsoft.com/office/powerpoint/2010/main" val="3938039083"/>
              </p:ext>
            </p:extLst>
          </p:nvPr>
        </p:nvGraphicFramePr>
        <p:xfrm>
          <a:off x="409677" y="1536290"/>
          <a:ext cx="4516828" cy="2194560"/>
        </p:xfrm>
        <a:graphic>
          <a:graphicData uri="http://schemas.openxmlformats.org/drawingml/2006/table">
            <a:tbl>
              <a:tblPr bandRow="1">
                <a:tableStyleId>{5C22544A-7EE6-4342-B048-85BDC9FD1C3A}</a:tableStyleId>
              </a:tblPr>
              <a:tblGrid>
                <a:gridCol w="2543088">
                  <a:extLst>
                    <a:ext uri="{9D8B030D-6E8A-4147-A177-3AD203B41FA5}">
                      <a16:colId xmlns:a16="http://schemas.microsoft.com/office/drawing/2014/main" val="4086917547"/>
                    </a:ext>
                  </a:extLst>
                </a:gridCol>
                <a:gridCol w="1973740">
                  <a:extLst>
                    <a:ext uri="{9D8B030D-6E8A-4147-A177-3AD203B41FA5}">
                      <a16:colId xmlns:a16="http://schemas.microsoft.com/office/drawing/2014/main" val="702369567"/>
                    </a:ext>
                  </a:extLst>
                </a:gridCol>
              </a:tblGrid>
              <a:tr h="190500">
                <a:tc>
                  <a:txBody>
                    <a:bodyPr/>
                    <a:lstStyle/>
                    <a:p>
                      <a:pPr fontAlgn="t"/>
                      <a:endParaRPr lang="en-US" b="1" dirty="0">
                        <a:effectLst/>
                      </a:endParaRPr>
                    </a:p>
                    <a:p>
                      <a:pPr algn="l" rtl="0" fontAlgn="base"/>
                      <a:r>
                        <a:rPr lang="en-US" sz="1200" b="1" i="0" dirty="0">
                          <a:solidFill>
                            <a:srgbClr val="000000"/>
                          </a:solidFill>
                          <a:effectLst/>
                          <a:latin typeface="Times New Roman"/>
                        </a:rPr>
                        <a:t>Type of School </a:t>
                      </a:r>
                      <a:endParaRPr lang="en-US" b="1"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t"/>
                      <a:endParaRPr lang="en-US" b="1" dirty="0">
                        <a:effectLst/>
                      </a:endParaRPr>
                    </a:p>
                    <a:p>
                      <a:pPr algn="l" rtl="0" fontAlgn="base"/>
                      <a:r>
                        <a:rPr lang="en-US" sz="1200" b="1" i="0" dirty="0">
                          <a:solidFill>
                            <a:srgbClr val="000000"/>
                          </a:solidFill>
                          <a:effectLst/>
                          <a:latin typeface="Times New Roman"/>
                        </a:rPr>
                        <a:t>Percentage of applicants </a:t>
                      </a:r>
                      <a:endParaRPr lang="en-US" b="1"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799890"/>
                  </a:ext>
                </a:extLst>
              </a:tr>
              <a:tr h="190500">
                <a:tc>
                  <a:txBody>
                    <a:bodyPr/>
                    <a:lstStyle/>
                    <a:p>
                      <a:pPr fontAlgn="t"/>
                      <a:endParaRPr lang="en-US">
                        <a:effectLst/>
                      </a:endParaRPr>
                    </a:p>
                    <a:p>
                      <a:pPr algn="l" rtl="0" fontAlgn="base"/>
                      <a:r>
                        <a:rPr lang="en-US" sz="1200" b="0" i="0" dirty="0">
                          <a:solidFill>
                            <a:srgbClr val="000000"/>
                          </a:solidFill>
                          <a:effectLst/>
                          <a:latin typeface="Times New Roman"/>
                        </a:rPr>
                        <a:t>Title 1 Public schools </a:t>
                      </a:r>
                      <a:endParaRPr lang="en-US" b="0"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a:effectLst/>
                      </a:endParaRPr>
                    </a:p>
                    <a:p>
                      <a:pPr algn="l" rtl="0" fontAlgn="base"/>
                      <a:r>
                        <a:rPr lang="en-US" sz="1200" b="0" i="0" dirty="0">
                          <a:solidFill>
                            <a:srgbClr val="000000"/>
                          </a:solidFill>
                          <a:effectLst/>
                          <a:latin typeface="Times New Roman"/>
                        </a:rPr>
                        <a:t>52% </a:t>
                      </a:r>
                      <a:endParaRPr lang="en-US" b="0"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8621432"/>
                  </a:ext>
                </a:extLst>
              </a:tr>
              <a:tr h="190500">
                <a:tc>
                  <a:txBody>
                    <a:bodyPr/>
                    <a:lstStyle/>
                    <a:p>
                      <a:pPr fontAlgn="t"/>
                      <a:endParaRPr lang="en-US">
                        <a:effectLst/>
                      </a:endParaRPr>
                    </a:p>
                    <a:p>
                      <a:pPr algn="l" rtl="0" fontAlgn="base"/>
                      <a:r>
                        <a:rPr lang="en-US" sz="1200" b="0" i="0" dirty="0">
                          <a:solidFill>
                            <a:srgbClr val="000000"/>
                          </a:solidFill>
                          <a:effectLst/>
                          <a:latin typeface="Times New Roman"/>
                        </a:rPr>
                        <a:t>Other Public Schools </a:t>
                      </a:r>
                      <a:endParaRPr lang="en-US" b="0"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a:effectLst/>
                      </a:endParaRPr>
                    </a:p>
                    <a:p>
                      <a:pPr algn="l" rtl="0" fontAlgn="base"/>
                      <a:r>
                        <a:rPr lang="en-US" sz="1200" b="0" i="0" dirty="0">
                          <a:solidFill>
                            <a:srgbClr val="000000"/>
                          </a:solidFill>
                          <a:effectLst/>
                          <a:latin typeface="Times New Roman"/>
                        </a:rPr>
                        <a:t>31% </a:t>
                      </a:r>
                      <a:endParaRPr lang="en-US" b="0"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4346500"/>
                  </a:ext>
                </a:extLst>
              </a:tr>
              <a:tr h="190500">
                <a:tc>
                  <a:txBody>
                    <a:bodyPr/>
                    <a:lstStyle/>
                    <a:p>
                      <a:pPr fontAlgn="t"/>
                      <a:endParaRPr lang="en-US">
                        <a:effectLst/>
                      </a:endParaRPr>
                    </a:p>
                    <a:p>
                      <a:pPr algn="l" rtl="0" fontAlgn="base"/>
                      <a:r>
                        <a:rPr lang="en-US" sz="1200" b="0" i="0" dirty="0">
                          <a:solidFill>
                            <a:srgbClr val="000000"/>
                          </a:solidFill>
                          <a:effectLst/>
                          <a:latin typeface="Times New Roman"/>
                        </a:rPr>
                        <a:t>Private or Homeschooled </a:t>
                      </a:r>
                      <a:endParaRPr lang="en-US" b="0"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a:effectLst/>
                      </a:endParaRPr>
                    </a:p>
                    <a:p>
                      <a:pPr algn="l" rtl="0" fontAlgn="base"/>
                      <a:r>
                        <a:rPr lang="en-US" sz="1200" b="0" i="0" dirty="0">
                          <a:solidFill>
                            <a:srgbClr val="000000"/>
                          </a:solidFill>
                          <a:effectLst/>
                          <a:latin typeface="Times New Roman"/>
                        </a:rPr>
                        <a:t>17% </a:t>
                      </a:r>
                      <a:endParaRPr lang="en-US" b="0" i="0" dirty="0">
                        <a:effectLst/>
                        <a:latin typeface="Times New Roman"/>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323667"/>
                  </a:ext>
                </a:extLst>
              </a:tr>
            </a:tbl>
          </a:graphicData>
        </a:graphic>
      </p:graphicFrame>
      <p:sp>
        <p:nvSpPr>
          <p:cNvPr id="7" name="TextBox 6">
            <a:extLst>
              <a:ext uri="{FF2B5EF4-FFF2-40B4-BE49-F238E27FC236}">
                <a16:creationId xmlns:a16="http://schemas.microsoft.com/office/drawing/2014/main" id="{6234BC00-4CA9-E94B-E0C1-9DED054FD270}"/>
              </a:ext>
            </a:extLst>
          </p:cNvPr>
          <p:cNvSpPr txBox="1"/>
          <p:nvPr/>
        </p:nvSpPr>
        <p:spPr>
          <a:xfrm>
            <a:off x="447369" y="725949"/>
            <a:ext cx="430816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2" indent="-228600">
              <a:buFont typeface="Times New Roman"/>
              <a:buAutoNum type="arabicPeriod"/>
            </a:pPr>
            <a:endParaRPr lang="en-US" sz="1200" dirty="0">
              <a:latin typeface="Times New Roman"/>
              <a:cs typeface="Times New Roman"/>
            </a:endParaRPr>
          </a:p>
          <a:p>
            <a:pPr marL="0" lvl="3"/>
            <a:r>
              <a:rPr lang="en-US" sz="2800" dirty="0">
                <a:latin typeface="Times New Roman"/>
                <a:cs typeface="Times New Roman"/>
              </a:rPr>
              <a:t>24 high schools represented </a:t>
            </a:r>
          </a:p>
          <a:p>
            <a:endParaRPr lang="en-US">
              <a:latin typeface="Segoe UI"/>
              <a:cs typeface="Segoe UI"/>
            </a:endParaRPr>
          </a:p>
        </p:txBody>
      </p:sp>
      <p:sp>
        <p:nvSpPr>
          <p:cNvPr id="8" name="Right Bracket 7">
            <a:extLst>
              <a:ext uri="{FF2B5EF4-FFF2-40B4-BE49-F238E27FC236}">
                <a16:creationId xmlns:a16="http://schemas.microsoft.com/office/drawing/2014/main" id="{139300F8-E0D8-4AB7-CB15-12B148420752}"/>
              </a:ext>
            </a:extLst>
          </p:cNvPr>
          <p:cNvSpPr/>
          <p:nvPr/>
        </p:nvSpPr>
        <p:spPr>
          <a:xfrm>
            <a:off x="5172177" y="1036484"/>
            <a:ext cx="688258" cy="2867741"/>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3EF3EEA-F2C3-302D-3CE5-298EBE149651}"/>
              </a:ext>
            </a:extLst>
          </p:cNvPr>
          <p:cNvSpPr txBox="1"/>
          <p:nvPr/>
        </p:nvSpPr>
        <p:spPr>
          <a:xfrm>
            <a:off x="5260257" y="1712451"/>
            <a:ext cx="3277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2023</a:t>
            </a:r>
          </a:p>
        </p:txBody>
      </p:sp>
      <p:pic>
        <p:nvPicPr>
          <p:cNvPr id="10" name="Picture 9" descr="A table with numbers and text&#10;&#10;Description automatically generated">
            <a:extLst>
              <a:ext uri="{FF2B5EF4-FFF2-40B4-BE49-F238E27FC236}">
                <a16:creationId xmlns:a16="http://schemas.microsoft.com/office/drawing/2014/main" id="{9494AC59-15D6-0A1C-C6F5-B255F83B3A69}"/>
              </a:ext>
            </a:extLst>
          </p:cNvPr>
          <p:cNvPicPr>
            <a:picLocks noChangeAspect="1"/>
          </p:cNvPicPr>
          <p:nvPr/>
        </p:nvPicPr>
        <p:blipFill rotWithShape="1">
          <a:blip r:embed="rId3"/>
          <a:srcRect l="1008" t="16949" r="3024" b="377"/>
          <a:stretch/>
        </p:blipFill>
        <p:spPr>
          <a:xfrm>
            <a:off x="1405195" y="4731535"/>
            <a:ext cx="5850204" cy="179548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88858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291ACAD-11CB-AB57-8C3D-D9907942F399}"/>
              </a:ext>
            </a:extLst>
          </p:cNvPr>
          <p:cNvSpPr>
            <a:spLocks noGrp="1"/>
          </p:cNvSpPr>
          <p:nvPr>
            <p:ph type="title"/>
          </p:nvPr>
        </p:nvSpPr>
        <p:spPr>
          <a:xfrm>
            <a:off x="837126" y="1419225"/>
            <a:ext cx="4320227" cy="2395117"/>
          </a:xfrm>
        </p:spPr>
        <p:txBody>
          <a:bodyPr vert="horz" lIns="91440" tIns="45720" rIns="91440" bIns="45720" rtlCol="0" anchor="b">
            <a:normAutofit/>
          </a:bodyPr>
          <a:lstStyle/>
          <a:p>
            <a:r>
              <a:rPr lang="en-US" sz="4000" dirty="0">
                <a:solidFill>
                  <a:srgbClr val="FFFFFF"/>
                </a:solidFill>
              </a:rPr>
              <a:t> Gender  </a:t>
            </a:r>
          </a:p>
        </p:txBody>
      </p:sp>
      <p:pic>
        <p:nvPicPr>
          <p:cNvPr id="3" name="Picture 2" descr="A table with numbers and text&#10;&#10;Description automatically generated">
            <a:extLst>
              <a:ext uri="{FF2B5EF4-FFF2-40B4-BE49-F238E27FC236}">
                <a16:creationId xmlns:a16="http://schemas.microsoft.com/office/drawing/2014/main" id="{E3F7A3B6-A139-3850-3AD2-5EF4640C5534}"/>
              </a:ext>
            </a:extLst>
          </p:cNvPr>
          <p:cNvPicPr>
            <a:picLocks noChangeAspect="1"/>
          </p:cNvPicPr>
          <p:nvPr/>
        </p:nvPicPr>
        <p:blipFill>
          <a:blip r:embed="rId2"/>
          <a:stretch>
            <a:fillRect/>
          </a:stretch>
        </p:blipFill>
        <p:spPr>
          <a:xfrm>
            <a:off x="5708289" y="2356719"/>
            <a:ext cx="6096000" cy="192333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8358289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7F8016E-837B-4C70-B44C-E1627C028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5B9C6062-B8DD-49CC-9F05-D6DF7ABB6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0F846FCA-97FF-4271-8B97-C14BD3AA9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62DD2BC0-D31F-4903-8F54-0F60B9E3A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4" name="Rectangle 43">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1ACAD-11CB-AB57-8C3D-D9907942F399}"/>
              </a:ext>
            </a:extLst>
          </p:cNvPr>
          <p:cNvSpPr>
            <a:spLocks noGrp="1"/>
          </p:cNvSpPr>
          <p:nvPr>
            <p:ph type="title"/>
          </p:nvPr>
        </p:nvSpPr>
        <p:spPr>
          <a:xfrm>
            <a:off x="581191" y="922206"/>
            <a:ext cx="10993549" cy="1149243"/>
          </a:xfrm>
        </p:spPr>
        <p:txBody>
          <a:bodyPr vert="horz" lIns="91440" tIns="45720" rIns="91440" bIns="45720" rtlCol="0" anchor="b">
            <a:normAutofit/>
          </a:bodyPr>
          <a:lstStyle/>
          <a:p>
            <a:r>
              <a:rPr lang="en-US" sz="3600" dirty="0"/>
              <a:t> race</a:t>
            </a:r>
          </a:p>
        </p:txBody>
      </p:sp>
      <p:sp>
        <p:nvSpPr>
          <p:cNvPr id="46" name="Rectangle 45">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 table with numbers and text&#10;&#10;Description automatically generated">
            <a:extLst>
              <a:ext uri="{FF2B5EF4-FFF2-40B4-BE49-F238E27FC236}">
                <a16:creationId xmlns:a16="http://schemas.microsoft.com/office/drawing/2014/main" id="{ED67898D-3D0A-FAEE-808B-C3C6E7DCE81D}"/>
              </a:ext>
            </a:extLst>
          </p:cNvPr>
          <p:cNvPicPr>
            <a:picLocks noChangeAspect="1"/>
          </p:cNvPicPr>
          <p:nvPr/>
        </p:nvPicPr>
        <p:blipFill>
          <a:blip r:embed="rId2"/>
          <a:stretch>
            <a:fillRect/>
          </a:stretch>
        </p:blipFill>
        <p:spPr>
          <a:xfrm>
            <a:off x="1534809" y="2748142"/>
            <a:ext cx="8409021" cy="20696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20004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7134-96F4-DCBB-7079-E3B611EE34C8}"/>
              </a:ext>
            </a:extLst>
          </p:cNvPr>
          <p:cNvSpPr>
            <a:spLocks noGrp="1"/>
          </p:cNvSpPr>
          <p:nvPr>
            <p:ph type="title"/>
          </p:nvPr>
        </p:nvSpPr>
        <p:spPr/>
        <p:txBody>
          <a:bodyPr/>
          <a:lstStyle/>
          <a:p>
            <a:r>
              <a:rPr lang="en-US" dirty="0"/>
              <a:t>Experiences </a:t>
            </a:r>
          </a:p>
        </p:txBody>
      </p:sp>
      <p:sp>
        <p:nvSpPr>
          <p:cNvPr id="3" name="Text Placeholder 2">
            <a:extLst>
              <a:ext uri="{FF2B5EF4-FFF2-40B4-BE49-F238E27FC236}">
                <a16:creationId xmlns:a16="http://schemas.microsoft.com/office/drawing/2014/main" id="{CCF95974-6C0D-251E-BEA4-6380BFB5DA9C}"/>
              </a:ext>
            </a:extLst>
          </p:cNvPr>
          <p:cNvSpPr>
            <a:spLocks noGrp="1"/>
          </p:cNvSpPr>
          <p:nvPr>
            <p:ph type="body" idx="1"/>
          </p:nvPr>
        </p:nvSpPr>
        <p:spPr/>
        <p:txBody>
          <a:bodyPr/>
          <a:lstStyle/>
          <a:p>
            <a:r>
              <a:rPr lang="en-US" dirty="0"/>
              <a:t>PERSPECTIVES FROM PROFESSORS AND STUDENTS </a:t>
            </a:r>
          </a:p>
        </p:txBody>
      </p:sp>
    </p:spTree>
    <p:extLst>
      <p:ext uri="{BB962C8B-B14F-4D97-AF65-F5344CB8AC3E}">
        <p14:creationId xmlns:p14="http://schemas.microsoft.com/office/powerpoint/2010/main" val="1842913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9BEBD2-8470-2162-A5EB-0FB0175D4DDF}"/>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dirty="0">
                <a:solidFill>
                  <a:schemeClr val="tx1"/>
                </a:solidFill>
                <a:hlinkClick r:id="rId2">
                  <a:extLst>
                    <a:ext uri="{A12FA001-AC4F-418D-AE19-62706E023703}">
                      <ahyp:hlinkClr xmlns:ahyp="http://schemas.microsoft.com/office/drawing/2018/hyperlinkcolor" val="tx"/>
                    </a:ext>
                  </a:extLst>
                </a:hlinkClick>
              </a:rPr>
              <a:t>A word from a former student</a:t>
            </a:r>
            <a:endParaRPr lang="en-US" sz="3600">
              <a:solidFill>
                <a:schemeClr val="tx1"/>
              </a:solidFill>
            </a:endParaRP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 person with braids sticking her tongue out&#10;&#10;Description automatically generated">
            <a:extLst>
              <a:ext uri="{FF2B5EF4-FFF2-40B4-BE49-F238E27FC236}">
                <a16:creationId xmlns:a16="http://schemas.microsoft.com/office/drawing/2014/main" id="{272278FC-AA5E-0107-D8BF-AD24C18E6777}"/>
              </a:ext>
            </a:extLst>
          </p:cNvPr>
          <p:cNvPicPr>
            <a:picLocks noChangeAspect="1"/>
          </p:cNvPicPr>
          <p:nvPr/>
        </p:nvPicPr>
        <p:blipFill rotWithShape="1">
          <a:blip r:embed="rId3"/>
          <a:srcRect t="13794" r="-2" b="-2"/>
          <a:stretch/>
        </p:blipFill>
        <p:spPr>
          <a:xfrm>
            <a:off x="4654295" y="10"/>
            <a:ext cx="7537705" cy="6857990"/>
          </a:xfrm>
          <a:prstGeom prst="rect">
            <a:avLst/>
          </a:prstGeom>
        </p:spPr>
      </p:pic>
    </p:spTree>
    <p:extLst>
      <p:ext uri="{BB962C8B-B14F-4D97-AF65-F5344CB8AC3E}">
        <p14:creationId xmlns:p14="http://schemas.microsoft.com/office/powerpoint/2010/main" val="363916637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681FB4BE-F716-0C49-8BE1-CF7F49CA3469}"/>
              </a:ext>
            </a:extLst>
          </p:cNvPr>
          <p:cNvSpPr/>
          <p:nvPr/>
        </p:nvSpPr>
        <p:spPr>
          <a:xfrm>
            <a:off x="1008752" y="3126906"/>
            <a:ext cx="2441677" cy="2466254"/>
          </a:xfrm>
          <a:prstGeom prst="wedgeRectCallou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mn-lt"/>
                <a:cs typeface="+mn-lt"/>
              </a:rPr>
              <a:t>"I am interested in this program because little things can make a big difference. Me contributing to the community would help out the people in need." </a:t>
            </a:r>
            <a:endParaRPr lang="en-US" dirty="0">
              <a:solidFill>
                <a:schemeClr val="bg1"/>
              </a:solidFill>
            </a:endParaRPr>
          </a:p>
        </p:txBody>
      </p:sp>
      <p:sp>
        <p:nvSpPr>
          <p:cNvPr id="2" name="Title 1">
            <a:extLst>
              <a:ext uri="{FF2B5EF4-FFF2-40B4-BE49-F238E27FC236}">
                <a16:creationId xmlns:a16="http://schemas.microsoft.com/office/drawing/2014/main" id="{2C4BE8DF-FBFA-931F-F70A-A5BFBD2E906B}"/>
              </a:ext>
            </a:extLst>
          </p:cNvPr>
          <p:cNvSpPr>
            <a:spLocks noGrp="1"/>
          </p:cNvSpPr>
          <p:nvPr>
            <p:ph type="title"/>
          </p:nvPr>
        </p:nvSpPr>
        <p:spPr>
          <a:xfrm>
            <a:off x="575894" y="729658"/>
            <a:ext cx="11029616" cy="517203"/>
          </a:xfrm>
        </p:spPr>
        <p:txBody>
          <a:bodyPr>
            <a:normAutofit fontScale="90000"/>
          </a:bodyPr>
          <a:lstStyle/>
          <a:p>
            <a:r>
              <a:rPr lang="en-US" dirty="0"/>
              <a:t>Why students want to participate? </a:t>
            </a:r>
          </a:p>
        </p:txBody>
      </p:sp>
      <p:sp>
        <p:nvSpPr>
          <p:cNvPr id="5" name="Speech Bubble: Rectangle 4">
            <a:extLst>
              <a:ext uri="{FF2B5EF4-FFF2-40B4-BE49-F238E27FC236}">
                <a16:creationId xmlns:a16="http://schemas.microsoft.com/office/drawing/2014/main" id="{EEE31501-CDA2-1610-BC97-0DE165DFA2C3}"/>
              </a:ext>
            </a:extLst>
          </p:cNvPr>
          <p:cNvSpPr/>
          <p:nvPr/>
        </p:nvSpPr>
        <p:spPr>
          <a:xfrm>
            <a:off x="3934657" y="1798033"/>
            <a:ext cx="3084870" cy="2322868"/>
          </a:xfrm>
          <a:prstGeom prst="wedgeRectCallou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ea typeface="+mn-lt"/>
                <a:cs typeface="+mn-lt"/>
              </a:rPr>
              <a:t>"I want to obtain leadership skills and become more active in my community. I also want to learn about civil rights and equal justice."</a:t>
            </a:r>
            <a:endParaRPr lang="en-US" dirty="0">
              <a:solidFill>
                <a:schemeClr val="bg1"/>
              </a:solidFill>
            </a:endParaRPr>
          </a:p>
        </p:txBody>
      </p:sp>
      <p:sp>
        <p:nvSpPr>
          <p:cNvPr id="10" name="Speech Bubble: Rectangle 9">
            <a:extLst>
              <a:ext uri="{FF2B5EF4-FFF2-40B4-BE49-F238E27FC236}">
                <a16:creationId xmlns:a16="http://schemas.microsoft.com/office/drawing/2014/main" id="{B4D8E612-672F-2B1A-739A-0F98D88F28B8}"/>
              </a:ext>
            </a:extLst>
          </p:cNvPr>
          <p:cNvSpPr/>
          <p:nvPr/>
        </p:nvSpPr>
        <p:spPr>
          <a:xfrm>
            <a:off x="7499285" y="1662675"/>
            <a:ext cx="3281515" cy="3932899"/>
          </a:xfrm>
          <a:prstGeom prst="wedgeRectCallou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ea typeface="+mn-lt"/>
                <a:cs typeface="+mn-lt"/>
              </a:rPr>
              <a:t>"I am interested in the program because as a young African American </a:t>
            </a:r>
            <a:r>
              <a:rPr lang="en-US" err="1">
                <a:solidFill>
                  <a:schemeClr val="bg1"/>
                </a:solidFill>
                <a:ea typeface="+mn-lt"/>
                <a:cs typeface="+mn-lt"/>
              </a:rPr>
              <a:t>teenager,I</a:t>
            </a:r>
            <a:r>
              <a:rPr lang="en-US" dirty="0">
                <a:solidFill>
                  <a:schemeClr val="bg1"/>
                </a:solidFill>
                <a:ea typeface="+mn-lt"/>
                <a:cs typeface="+mn-lt"/>
              </a:rPr>
              <a:t> think it is important for me to understand the laws of our system and how they apply to the community around </a:t>
            </a:r>
            <a:r>
              <a:rPr lang="en-US" err="1">
                <a:solidFill>
                  <a:schemeClr val="bg1"/>
                </a:solidFill>
                <a:ea typeface="+mn-lt"/>
                <a:cs typeface="+mn-lt"/>
              </a:rPr>
              <a:t>me.I</a:t>
            </a:r>
            <a:r>
              <a:rPr lang="en-US" dirty="0">
                <a:solidFill>
                  <a:schemeClr val="bg1"/>
                </a:solidFill>
                <a:ea typeface="+mn-lt"/>
                <a:cs typeface="+mn-lt"/>
              </a:rPr>
              <a:t> believe everyone should be there own advocate and it starts with learning as much as you can. Law and civics is apart of that. This can lead to actively participating in society" </a:t>
            </a:r>
            <a:endParaRPr lang="en-US" dirty="0">
              <a:solidFill>
                <a:schemeClr val="bg1"/>
              </a:solidFill>
            </a:endParaRPr>
          </a:p>
        </p:txBody>
      </p:sp>
    </p:spTree>
    <p:extLst>
      <p:ext uri="{BB962C8B-B14F-4D97-AF65-F5344CB8AC3E}">
        <p14:creationId xmlns:p14="http://schemas.microsoft.com/office/powerpoint/2010/main" val="1395988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n illusion of swirling lines in black and white">
            <a:extLst>
              <a:ext uri="{FF2B5EF4-FFF2-40B4-BE49-F238E27FC236}">
                <a16:creationId xmlns:a16="http://schemas.microsoft.com/office/drawing/2014/main" id="{153B0271-5B82-E342-BA83-CD0C47783EBB}"/>
              </a:ext>
            </a:extLst>
          </p:cNvPr>
          <p:cNvPicPr>
            <a:picLocks noChangeAspect="1"/>
          </p:cNvPicPr>
          <p:nvPr/>
        </p:nvPicPr>
        <p:blipFill rotWithShape="1">
          <a:blip r:embed="rId2"/>
          <a:srcRect t="15604" r="-2" b="-2"/>
          <a:stretch/>
        </p:blipFill>
        <p:spPr>
          <a:xfrm>
            <a:off x="3" y="-22"/>
            <a:ext cx="12191997" cy="6858022"/>
          </a:xfrm>
          <a:prstGeom prst="rect">
            <a:avLst/>
          </a:prstGeom>
        </p:spPr>
      </p:pic>
      <p:sp>
        <p:nvSpPr>
          <p:cNvPr id="17"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97938"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40A8FA-50D5-8B4F-7E12-BC00692FF1A7}"/>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r>
              <a:rPr lang="en-US" sz="4800">
                <a:solidFill>
                  <a:schemeClr val="bg1"/>
                </a:solidFill>
              </a:rPr>
              <a:t>The impact </a:t>
            </a:r>
          </a:p>
        </p:txBody>
      </p:sp>
    </p:spTree>
    <p:extLst>
      <p:ext uri="{BB962C8B-B14F-4D97-AF65-F5344CB8AC3E}">
        <p14:creationId xmlns:p14="http://schemas.microsoft.com/office/powerpoint/2010/main" val="320564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E8B6-15BC-68DB-A03B-7CC91025C432}"/>
              </a:ext>
            </a:extLst>
          </p:cNvPr>
          <p:cNvSpPr>
            <a:spLocks noGrp="1"/>
          </p:cNvSpPr>
          <p:nvPr>
            <p:ph type="title"/>
          </p:nvPr>
        </p:nvSpPr>
        <p:spPr/>
        <p:txBody>
          <a:bodyPr>
            <a:normAutofit/>
          </a:bodyPr>
          <a:lstStyle/>
          <a:p>
            <a:r>
              <a:rPr lang="en-US" sz="3600" dirty="0"/>
              <a:t> about Stetson</a:t>
            </a:r>
          </a:p>
        </p:txBody>
      </p:sp>
      <p:sp>
        <p:nvSpPr>
          <p:cNvPr id="3" name="Content Placeholder 2">
            <a:extLst>
              <a:ext uri="{FF2B5EF4-FFF2-40B4-BE49-F238E27FC236}">
                <a16:creationId xmlns:a16="http://schemas.microsoft.com/office/drawing/2014/main" id="{FC65B601-1D02-D2A6-CB48-EFE50F96D699}"/>
              </a:ext>
            </a:extLst>
          </p:cNvPr>
          <p:cNvSpPr>
            <a:spLocks noGrp="1"/>
          </p:cNvSpPr>
          <p:nvPr>
            <p:ph idx="1"/>
          </p:nvPr>
        </p:nvSpPr>
        <p:spPr>
          <a:xfrm>
            <a:off x="299357" y="2340864"/>
            <a:ext cx="5490743" cy="4208595"/>
          </a:xfrm>
        </p:spPr>
        <p:txBody>
          <a:bodyPr>
            <a:normAutofit fontScale="92500"/>
          </a:bodyPr>
          <a:lstStyle/>
          <a:p>
            <a:pPr marL="305435" indent="-305435"/>
            <a:r>
              <a:rPr lang="en-US" sz="3000" dirty="0"/>
              <a:t>Located in Gulfport, Florida and another campus in downtown Tampa. </a:t>
            </a:r>
          </a:p>
          <a:p>
            <a:pPr marL="305435" indent="-305435"/>
            <a:r>
              <a:rPr lang="en-US" sz="3000" dirty="0"/>
              <a:t>Florida's First Law school</a:t>
            </a:r>
          </a:p>
          <a:p>
            <a:pPr marL="305435" indent="-305435"/>
            <a:r>
              <a:rPr lang="en-US" sz="3000" dirty="0"/>
              <a:t>#1 in Trial Advocacy </a:t>
            </a:r>
          </a:p>
          <a:p>
            <a:pPr marL="305435" indent="-305435"/>
            <a:r>
              <a:rPr lang="en-US" sz="3000" dirty="0"/>
              <a:t>#3 in Legal Research in Writing </a:t>
            </a:r>
          </a:p>
          <a:p>
            <a:pPr marL="305435" indent="-305435"/>
            <a:r>
              <a:rPr lang="en-US" sz="3000" dirty="0"/>
              <a:t>Social Justice Advocacy</a:t>
            </a:r>
            <a:endParaRPr lang="en-US" sz="2400" dirty="0"/>
          </a:p>
          <a:p>
            <a:pPr marL="305435" indent="-305435"/>
            <a:endParaRPr lang="en-US" dirty="0"/>
          </a:p>
          <a:p>
            <a:pPr marL="305435" indent="-305435"/>
            <a:endParaRPr lang="en-US" dirty="0"/>
          </a:p>
        </p:txBody>
      </p:sp>
      <p:pic>
        <p:nvPicPr>
          <p:cNvPr id="5" name="Picture 4" descr="A building with a tower and palm trees&#10;&#10;Description automatically generated">
            <a:extLst>
              <a:ext uri="{FF2B5EF4-FFF2-40B4-BE49-F238E27FC236}">
                <a16:creationId xmlns:a16="http://schemas.microsoft.com/office/drawing/2014/main" id="{27C9B7D1-9797-C625-D8F5-786464DC78DC}"/>
              </a:ext>
            </a:extLst>
          </p:cNvPr>
          <p:cNvPicPr>
            <a:picLocks noChangeAspect="1"/>
          </p:cNvPicPr>
          <p:nvPr/>
        </p:nvPicPr>
        <p:blipFill rotWithShape="1">
          <a:blip r:embed="rId3"/>
          <a:srcRect t="15619" b="-309"/>
          <a:stretch/>
        </p:blipFill>
        <p:spPr>
          <a:xfrm>
            <a:off x="5928986" y="705798"/>
            <a:ext cx="6096000" cy="2872884"/>
          </a:xfrm>
          <a:prstGeom prst="rect">
            <a:avLst/>
          </a:prstGeom>
        </p:spPr>
      </p:pic>
      <p:pic>
        <p:nvPicPr>
          <p:cNvPr id="6" name="Picture 5" descr="A green banner with white text and palm trees in front of a building&#10;&#10;Description automatically generated">
            <a:extLst>
              <a:ext uri="{FF2B5EF4-FFF2-40B4-BE49-F238E27FC236}">
                <a16:creationId xmlns:a16="http://schemas.microsoft.com/office/drawing/2014/main" id="{C4B98AF2-728A-5780-D818-21500880F974}"/>
              </a:ext>
            </a:extLst>
          </p:cNvPr>
          <p:cNvPicPr>
            <a:picLocks noChangeAspect="1"/>
          </p:cNvPicPr>
          <p:nvPr/>
        </p:nvPicPr>
        <p:blipFill rotWithShape="1">
          <a:blip r:embed="rId4"/>
          <a:srcRect b="7475"/>
          <a:stretch/>
        </p:blipFill>
        <p:spPr>
          <a:xfrm>
            <a:off x="5928986" y="3666552"/>
            <a:ext cx="6096000" cy="2873145"/>
          </a:xfrm>
          <a:prstGeom prst="rect">
            <a:avLst/>
          </a:prstGeom>
        </p:spPr>
      </p:pic>
    </p:spTree>
    <p:extLst>
      <p:ext uri="{BB962C8B-B14F-4D97-AF65-F5344CB8AC3E}">
        <p14:creationId xmlns:p14="http://schemas.microsoft.com/office/powerpoint/2010/main" val="158035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7C427EA3-1645-4B27-A5C2-55E8E24C6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5CDBF6-7B87-4A58-92CA-E887CA36A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6BFF2B2E-1CF1-403F-BB44-3F9C3E7F6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D8B4D3C-0DE0-43B9-B032-32B536B96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descr="A white sheet with black text&#10;&#10;Description automatically generated">
            <a:extLst>
              <a:ext uri="{FF2B5EF4-FFF2-40B4-BE49-F238E27FC236}">
                <a16:creationId xmlns:a16="http://schemas.microsoft.com/office/drawing/2014/main" id="{A752647A-D31F-255F-1775-30DD67E84CD3}"/>
              </a:ext>
            </a:extLst>
          </p:cNvPr>
          <p:cNvPicPr>
            <a:picLocks noGrp="1" noChangeAspect="1"/>
          </p:cNvPicPr>
          <p:nvPr>
            <p:ph idx="1"/>
          </p:nvPr>
        </p:nvPicPr>
        <p:blipFill rotWithShape="1">
          <a:blip r:embed="rId2"/>
          <a:srcRect b="61886"/>
          <a:stretch/>
        </p:blipFill>
        <p:spPr>
          <a:xfrm>
            <a:off x="75972" y="2216061"/>
            <a:ext cx="7911231" cy="2171234"/>
          </a:xfrm>
          <a:prstGeom prst="rect">
            <a:avLst/>
          </a:prstGeom>
        </p:spPr>
      </p:pic>
      <p:sp>
        <p:nvSpPr>
          <p:cNvPr id="25" name="Rectangle 24">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4C32757-9863-450D-C586-D7749C7B1116}"/>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Impact of the program</a:t>
            </a:r>
          </a:p>
        </p:txBody>
      </p:sp>
    </p:spTree>
    <p:extLst>
      <p:ext uri="{BB962C8B-B14F-4D97-AF65-F5344CB8AC3E}">
        <p14:creationId xmlns:p14="http://schemas.microsoft.com/office/powerpoint/2010/main" val="87310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426A85B-0EC5-5B08-8E51-B118B87E43C4}"/>
              </a:ext>
            </a:extLst>
          </p:cNvPr>
          <p:cNvSpPr>
            <a:spLocks noGrp="1"/>
          </p:cNvSpPr>
          <p:nvPr>
            <p:ph type="title"/>
          </p:nvPr>
        </p:nvSpPr>
        <p:spPr>
          <a:xfrm>
            <a:off x="601255" y="702155"/>
            <a:ext cx="3409783" cy="1300365"/>
          </a:xfrm>
        </p:spPr>
        <p:txBody>
          <a:bodyPr>
            <a:normAutofit/>
          </a:bodyPr>
          <a:lstStyle/>
          <a:p>
            <a:r>
              <a:rPr lang="en-US" dirty="0">
                <a:solidFill>
                  <a:srgbClr val="FFFFFF"/>
                </a:solidFill>
              </a:rPr>
              <a:t>Impact of the program</a:t>
            </a:r>
          </a:p>
        </p:txBody>
      </p:sp>
      <p:sp>
        <p:nvSpPr>
          <p:cNvPr id="17" name="Content Placeholder 16">
            <a:extLst>
              <a:ext uri="{FF2B5EF4-FFF2-40B4-BE49-F238E27FC236}">
                <a16:creationId xmlns:a16="http://schemas.microsoft.com/office/drawing/2014/main" id="{E78182E0-A5A0-2B3C-8B94-A821EF317ADD}"/>
              </a:ext>
            </a:extLst>
          </p:cNvPr>
          <p:cNvSpPr>
            <a:spLocks noGrp="1"/>
          </p:cNvSpPr>
          <p:nvPr>
            <p:ph idx="1"/>
          </p:nvPr>
        </p:nvSpPr>
        <p:spPr>
          <a:xfrm>
            <a:off x="601255" y="2177142"/>
            <a:ext cx="3409782" cy="3823607"/>
          </a:xfrm>
        </p:spPr>
        <p:txBody>
          <a:bodyPr>
            <a:normAutofit/>
          </a:bodyPr>
          <a:lstStyle/>
          <a:p>
            <a:pPr marL="305435" indent="-305435"/>
            <a:r>
              <a:rPr lang="en-US" dirty="0">
                <a:solidFill>
                  <a:srgbClr val="FFFFFF"/>
                </a:solidFill>
              </a:rPr>
              <a:t>How do we measure success? </a:t>
            </a:r>
          </a:p>
        </p:txBody>
      </p:sp>
      <p:pic>
        <p:nvPicPr>
          <p:cNvPr id="13" name="Content Placeholder 12">
            <a:extLst>
              <a:ext uri="{FF2B5EF4-FFF2-40B4-BE49-F238E27FC236}">
                <a16:creationId xmlns:a16="http://schemas.microsoft.com/office/drawing/2014/main" id="{67BC3C1F-CEF7-2D00-0A53-3398B75B510A}"/>
              </a:ext>
            </a:extLst>
          </p:cNvPr>
          <p:cNvPicPr>
            <a:picLocks noChangeAspect="1"/>
          </p:cNvPicPr>
          <p:nvPr/>
        </p:nvPicPr>
        <p:blipFill>
          <a:blip r:embed="rId2"/>
          <a:stretch>
            <a:fillRect/>
          </a:stretch>
        </p:blipFill>
        <p:spPr>
          <a:xfrm>
            <a:off x="4372869" y="1935532"/>
            <a:ext cx="7628138" cy="3038794"/>
          </a:xfrm>
          <a:prstGeom prst="rect">
            <a:avLst/>
          </a:prstGeom>
        </p:spPr>
      </p:pic>
    </p:spTree>
    <p:extLst>
      <p:ext uri="{BB962C8B-B14F-4D97-AF65-F5344CB8AC3E}">
        <p14:creationId xmlns:p14="http://schemas.microsoft.com/office/powerpoint/2010/main" val="356918961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C7134-96F4-DCBB-7079-E3B611EE34C8}"/>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a:solidFill>
                  <a:srgbClr val="FFFFFF">
                    <a:alpha val="90000"/>
                  </a:srgbClr>
                </a:solidFill>
                <a:latin typeface="+mj-lt"/>
                <a:ea typeface="+mj-ea"/>
                <a:cs typeface="+mj-cs"/>
              </a:rPr>
              <a:t>ANTICIPATION AS WE MOVE AND GROW FORWARD</a:t>
            </a:r>
          </a:p>
        </p:txBody>
      </p:sp>
      <p:sp>
        <p:nvSpPr>
          <p:cNvPr id="3" name="Text Placeholder 2">
            <a:extLst>
              <a:ext uri="{FF2B5EF4-FFF2-40B4-BE49-F238E27FC236}">
                <a16:creationId xmlns:a16="http://schemas.microsoft.com/office/drawing/2014/main" id="{CCF95974-6C0D-251E-BEA4-6380BFB5DA9C}"/>
              </a:ext>
            </a:extLst>
          </p:cNvPr>
          <p:cNvSpPr>
            <a:spLocks noGrp="1"/>
          </p:cNvSpPr>
          <p:nvPr>
            <p:ph type="body" idx="1"/>
          </p:nvPr>
        </p:nvSpPr>
        <p:spPr>
          <a:xfrm>
            <a:off x="7534655" y="1066800"/>
            <a:ext cx="3405015" cy="4724400"/>
          </a:xfrm>
          <a:ln w="57150">
            <a:noFill/>
          </a:ln>
        </p:spPr>
        <p:txBody>
          <a:bodyPr vert="horz" lIns="91440" tIns="45720" rIns="91440" bIns="45720" rtlCol="0" anchor="ctr">
            <a:normAutofit/>
          </a:bodyPr>
          <a:lstStyle/>
          <a:p>
            <a:r>
              <a:rPr lang="en-US" sz="2800">
                <a:solidFill>
                  <a:srgbClr val="FFFFFF"/>
                </a:solidFill>
              </a:rPr>
              <a:t>HOW OTHERS CAN SUPPORT US AND HOW CAN WE SUPPORT YOU.  </a:t>
            </a:r>
          </a:p>
        </p:txBody>
      </p:sp>
      <p:sp>
        <p:nvSpPr>
          <p:cNvPr id="18" name="Rectangle 17">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3396953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C6A3069D-CF92-C665-F29E-1D0D86685890}"/>
              </a:ext>
            </a:extLst>
          </p:cNvPr>
          <p:cNvPicPr>
            <a:picLocks noChangeAspect="1"/>
          </p:cNvPicPr>
          <p:nvPr/>
        </p:nvPicPr>
        <p:blipFill rotWithShape="1">
          <a:blip r:embed="rId2"/>
          <a:srcRect t="7618" r="-2" b="-2"/>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B0BAF2-BFD8-165A-159B-2572641A1D4C}"/>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3200">
                <a:solidFill>
                  <a:schemeClr val="bg1"/>
                </a:solidFill>
              </a:rPr>
              <a:t>QUESTIONS AND ANSWERS</a:t>
            </a:r>
          </a:p>
        </p:txBody>
      </p:sp>
    </p:spTree>
    <p:extLst>
      <p:ext uri="{BB962C8B-B14F-4D97-AF65-F5344CB8AC3E}">
        <p14:creationId xmlns:p14="http://schemas.microsoft.com/office/powerpoint/2010/main" val="2424734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ist of students&#10;&#10;Description automatically generated">
            <a:extLst>
              <a:ext uri="{FF2B5EF4-FFF2-40B4-BE49-F238E27FC236}">
                <a16:creationId xmlns:a16="http://schemas.microsoft.com/office/drawing/2014/main" id="{992A8902-AE9F-0D9A-DE76-C18DC3723A4A}"/>
              </a:ext>
            </a:extLst>
          </p:cNvPr>
          <p:cNvPicPr>
            <a:picLocks noChangeAspect="1"/>
          </p:cNvPicPr>
          <p:nvPr/>
        </p:nvPicPr>
        <p:blipFill>
          <a:blip r:embed="rId3"/>
          <a:stretch>
            <a:fillRect/>
          </a:stretch>
        </p:blipFill>
        <p:spPr>
          <a:xfrm>
            <a:off x="2124624" y="100304"/>
            <a:ext cx="5459833" cy="3943892"/>
          </a:xfrm>
          <a:prstGeom prst="rect">
            <a:avLst/>
          </a:prstGeom>
        </p:spPr>
      </p:pic>
      <p:sp>
        <p:nvSpPr>
          <p:cNvPr id="20" name="Rectangle 19">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97735"/>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AF3AC93-7339-5F30-FC71-249ACCFFEF2A}"/>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dirty="0">
                <a:solidFill>
                  <a:srgbClr val="FFFFFF"/>
                </a:solidFill>
              </a:rPr>
              <a:t>Stetson Demographics</a:t>
            </a:r>
          </a:p>
        </p:txBody>
      </p:sp>
    </p:spTree>
    <p:extLst>
      <p:ext uri="{BB962C8B-B14F-4D97-AF65-F5344CB8AC3E}">
        <p14:creationId xmlns:p14="http://schemas.microsoft.com/office/powerpoint/2010/main" val="2375964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97735"/>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AF3AC93-7339-5F30-FC71-249ACCFFEF2A}"/>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dirty="0">
                <a:solidFill>
                  <a:srgbClr val="FFFFFF"/>
                </a:solidFill>
              </a:rPr>
              <a:t>Employment statistics</a:t>
            </a:r>
            <a:endParaRPr lang="en-US" dirty="0"/>
          </a:p>
        </p:txBody>
      </p:sp>
      <p:pic>
        <p:nvPicPr>
          <p:cNvPr id="8" name="Picture 7">
            <a:extLst>
              <a:ext uri="{FF2B5EF4-FFF2-40B4-BE49-F238E27FC236}">
                <a16:creationId xmlns:a16="http://schemas.microsoft.com/office/drawing/2014/main" id="{CB6C7134-2729-5CB3-34DB-FBC2A2D26EAB}"/>
              </a:ext>
            </a:extLst>
          </p:cNvPr>
          <p:cNvPicPr>
            <a:picLocks noChangeAspect="1"/>
          </p:cNvPicPr>
          <p:nvPr/>
        </p:nvPicPr>
        <p:blipFill>
          <a:blip r:embed="rId2"/>
          <a:stretch>
            <a:fillRect/>
          </a:stretch>
        </p:blipFill>
        <p:spPr>
          <a:xfrm>
            <a:off x="174032" y="90055"/>
            <a:ext cx="5863389" cy="4114800"/>
          </a:xfrm>
          <a:prstGeom prst="rect">
            <a:avLst/>
          </a:prstGeom>
        </p:spPr>
      </p:pic>
      <p:pic>
        <p:nvPicPr>
          <p:cNvPr id="9" name="Picture 8" descr="A table with numbers and text&#10;&#10;Description automatically generated">
            <a:extLst>
              <a:ext uri="{FF2B5EF4-FFF2-40B4-BE49-F238E27FC236}">
                <a16:creationId xmlns:a16="http://schemas.microsoft.com/office/drawing/2014/main" id="{4250A0A6-E023-8504-4270-3438D409BDD4}"/>
              </a:ext>
            </a:extLst>
          </p:cNvPr>
          <p:cNvPicPr>
            <a:picLocks noChangeAspect="1"/>
          </p:cNvPicPr>
          <p:nvPr/>
        </p:nvPicPr>
        <p:blipFill>
          <a:blip r:embed="rId3"/>
          <a:stretch>
            <a:fillRect/>
          </a:stretch>
        </p:blipFill>
        <p:spPr>
          <a:xfrm>
            <a:off x="6096000" y="293286"/>
            <a:ext cx="6096000" cy="2830882"/>
          </a:xfrm>
          <a:prstGeom prst="rect">
            <a:avLst/>
          </a:prstGeom>
        </p:spPr>
      </p:pic>
    </p:spTree>
    <p:extLst>
      <p:ext uri="{BB962C8B-B14F-4D97-AF65-F5344CB8AC3E}">
        <p14:creationId xmlns:p14="http://schemas.microsoft.com/office/powerpoint/2010/main" val="403053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group of people holding papers&#10;&#10;Description automatically generated">
            <a:extLst>
              <a:ext uri="{FF2B5EF4-FFF2-40B4-BE49-F238E27FC236}">
                <a16:creationId xmlns:a16="http://schemas.microsoft.com/office/drawing/2014/main" id="{31066AC4-3138-F0E6-4B50-24B70516D2DD}"/>
              </a:ext>
            </a:extLst>
          </p:cNvPr>
          <p:cNvPicPr>
            <a:picLocks noGrp="1" noChangeAspect="1"/>
          </p:cNvPicPr>
          <p:nvPr>
            <p:ph type="pic" idx="1"/>
          </p:nvPr>
        </p:nvPicPr>
        <p:blipFill rotWithShape="1">
          <a:blip r:embed="rId3"/>
          <a:srcRect t="10000"/>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D63D1CA-A19A-1155-FA9A-4368A33D26A5}"/>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solidFill>
                  <a:schemeClr val="tx1"/>
                </a:solidFill>
              </a:rPr>
              <a:t>The summer youth civic program</a:t>
            </a:r>
          </a:p>
        </p:txBody>
      </p:sp>
    </p:spTree>
    <p:extLst>
      <p:ext uri="{BB962C8B-B14F-4D97-AF65-F5344CB8AC3E}">
        <p14:creationId xmlns:p14="http://schemas.microsoft.com/office/powerpoint/2010/main" val="25800409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B4FCA1C-0630-0361-D442-A8A1A2FA363C}"/>
              </a:ext>
            </a:extLst>
          </p:cNvPr>
          <p:cNvSpPr>
            <a:spLocks noGrp="1"/>
          </p:cNvSpPr>
          <p:nvPr>
            <p:ph type="title"/>
          </p:nvPr>
        </p:nvSpPr>
        <p:spPr>
          <a:xfrm>
            <a:off x="672280" y="944752"/>
            <a:ext cx="3259016" cy="1462692"/>
          </a:xfrm>
        </p:spPr>
        <p:txBody>
          <a:bodyPr>
            <a:normAutofit/>
          </a:bodyPr>
          <a:lstStyle/>
          <a:p>
            <a:r>
              <a:rPr lang="en-US">
                <a:solidFill>
                  <a:srgbClr val="FFFFFF"/>
                </a:solidFill>
              </a:rPr>
              <a:t>Goals and mission </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descr="A person with earphones sitting at a table with other people&#10;&#10;Description automatically generated">
            <a:extLst>
              <a:ext uri="{FF2B5EF4-FFF2-40B4-BE49-F238E27FC236}">
                <a16:creationId xmlns:a16="http://schemas.microsoft.com/office/drawing/2014/main" id="{21306753-AEC4-95E4-76BF-9E5924999239}"/>
              </a:ext>
            </a:extLst>
          </p:cNvPr>
          <p:cNvPicPr>
            <a:picLocks noChangeAspect="1"/>
          </p:cNvPicPr>
          <p:nvPr/>
        </p:nvPicPr>
        <p:blipFill rotWithShape="1">
          <a:blip r:embed="rId3"/>
          <a:srcRect l="5980" r="13986" b="1"/>
          <a:stretch/>
        </p:blipFill>
        <p:spPr>
          <a:xfrm>
            <a:off x="4241830" y="601200"/>
            <a:ext cx="7503636" cy="5789365"/>
          </a:xfrm>
          <a:prstGeom prst="rect">
            <a:avLst/>
          </a:prstGeom>
        </p:spPr>
      </p:pic>
    </p:spTree>
    <p:extLst>
      <p:ext uri="{BB962C8B-B14F-4D97-AF65-F5344CB8AC3E}">
        <p14:creationId xmlns:p14="http://schemas.microsoft.com/office/powerpoint/2010/main" val="381838244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posing for a photo&#10;&#10;Description automatically generated">
            <a:extLst>
              <a:ext uri="{FF2B5EF4-FFF2-40B4-BE49-F238E27FC236}">
                <a16:creationId xmlns:a16="http://schemas.microsoft.com/office/drawing/2014/main" id="{81487B90-626D-D80A-3F10-9F6463A4E9F9}"/>
              </a:ext>
            </a:extLst>
          </p:cNvPr>
          <p:cNvPicPr>
            <a:picLocks noGrp="1" noChangeAspect="1"/>
          </p:cNvPicPr>
          <p:nvPr>
            <p:ph idx="1"/>
          </p:nvPr>
        </p:nvPicPr>
        <p:blipFill rotWithShape="1">
          <a:blip r:embed="rId3"/>
          <a:srcRect l="4115" t="19470" r="4976"/>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85571"/>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5D27B2B-1E5E-EBFA-FF09-F3B80CF1C0B9}"/>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solidFill>
                  <a:srgbClr val="FFFFFF"/>
                </a:solidFill>
              </a:rPr>
              <a:t>The curriculum</a:t>
            </a:r>
          </a:p>
        </p:txBody>
      </p:sp>
    </p:spTree>
    <p:extLst>
      <p:ext uri="{BB962C8B-B14F-4D97-AF65-F5344CB8AC3E}">
        <p14:creationId xmlns:p14="http://schemas.microsoft.com/office/powerpoint/2010/main" val="75396968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1ACAD-11CB-AB57-8C3D-D9907942F399}"/>
              </a:ext>
            </a:extLst>
          </p:cNvPr>
          <p:cNvSpPr>
            <a:spLocks noGrp="1"/>
          </p:cNvSpPr>
          <p:nvPr>
            <p:ph type="title"/>
          </p:nvPr>
        </p:nvSpPr>
        <p:spPr>
          <a:xfrm>
            <a:off x="581192" y="702156"/>
            <a:ext cx="11029616" cy="699676"/>
          </a:xfrm>
        </p:spPr>
        <p:txBody>
          <a:bodyPr/>
          <a:lstStyle/>
          <a:p>
            <a:r>
              <a:rPr lang="en-US" b="1" u="sng" dirty="0"/>
              <a:t>Day 1</a:t>
            </a:r>
          </a:p>
        </p:txBody>
      </p:sp>
      <p:sp>
        <p:nvSpPr>
          <p:cNvPr id="3" name="Content Placeholder 2">
            <a:extLst>
              <a:ext uri="{FF2B5EF4-FFF2-40B4-BE49-F238E27FC236}">
                <a16:creationId xmlns:a16="http://schemas.microsoft.com/office/drawing/2014/main" id="{14356A71-C5E7-F82E-2339-B23030F3FAB6}"/>
              </a:ext>
            </a:extLst>
          </p:cNvPr>
          <p:cNvSpPr>
            <a:spLocks noGrp="1"/>
          </p:cNvSpPr>
          <p:nvPr>
            <p:ph idx="1"/>
          </p:nvPr>
        </p:nvSpPr>
        <p:spPr>
          <a:xfrm>
            <a:off x="581192" y="2340864"/>
            <a:ext cx="11029615" cy="4077831"/>
          </a:xfrm>
        </p:spPr>
        <p:txBody>
          <a:bodyPr vert="horz" lIns="91440" tIns="45720" rIns="91440" bIns="45720" rtlCol="0" anchor="ctr">
            <a:noAutofit/>
          </a:bodyPr>
          <a:lstStyle/>
          <a:p>
            <a:pPr marL="305435" indent="-305435"/>
            <a:r>
              <a:rPr lang="en-US" sz="2800" dirty="0">
                <a:latin typeface="Franklin Gothic Demi"/>
              </a:rPr>
              <a:t>Opening and Welcome Remarks</a:t>
            </a:r>
          </a:p>
          <a:p>
            <a:pPr marL="305435" indent="-305435"/>
            <a:r>
              <a:rPr lang="en-US" sz="2800" dirty="0">
                <a:solidFill>
                  <a:srgbClr val="000000"/>
                </a:solidFill>
                <a:latin typeface="Franklin Gothic Demi"/>
                <a:cs typeface="Times New Roman"/>
              </a:rPr>
              <a:t>Opening Engagement Activity: Participant Introductions and Goal Setting for the Program </a:t>
            </a:r>
          </a:p>
          <a:p>
            <a:pPr marL="305435" indent="-305435"/>
            <a:r>
              <a:rPr lang="en-US" sz="2800" dirty="0">
                <a:solidFill>
                  <a:srgbClr val="000000"/>
                </a:solidFill>
                <a:latin typeface="Franklin Gothic Demi"/>
                <a:ea typeface="Cambria"/>
                <a:cs typeface="Times New Roman"/>
              </a:rPr>
              <a:t>Intro to Course Expectations</a:t>
            </a:r>
            <a:endParaRPr lang="en-US" sz="2800" dirty="0">
              <a:solidFill>
                <a:srgbClr val="000000"/>
              </a:solidFill>
              <a:latin typeface="Franklin Gothic Demi"/>
              <a:cs typeface="Times New Roman"/>
            </a:endParaRPr>
          </a:p>
          <a:p>
            <a:pPr marL="305435" indent="-305435"/>
            <a:r>
              <a:rPr lang="en-US" sz="2800" b="1" dirty="0">
                <a:solidFill>
                  <a:srgbClr val="000000"/>
                </a:solidFill>
                <a:latin typeface="Franklin Gothic Demi"/>
                <a:ea typeface="Cambria"/>
                <a:cs typeface="Times New Roman"/>
              </a:rPr>
              <a:t>Module I:  Mindfulness, Listening, and Civil Dialogue </a:t>
            </a:r>
            <a:endParaRPr lang="en-US" sz="2800" dirty="0">
              <a:solidFill>
                <a:srgbClr val="000000"/>
              </a:solidFill>
              <a:latin typeface="Franklin Gothic Demi"/>
              <a:ea typeface="Cambria"/>
              <a:cs typeface="Times New Roman"/>
            </a:endParaRPr>
          </a:p>
          <a:p>
            <a:pPr marL="305435" indent="-305435"/>
            <a:r>
              <a:rPr lang="en-US" sz="2800" b="1" dirty="0">
                <a:solidFill>
                  <a:srgbClr val="000000"/>
                </a:solidFill>
                <a:latin typeface="Franklin Gothic Demi"/>
                <a:ea typeface="Cambria"/>
                <a:cs typeface="Times New Roman"/>
              </a:rPr>
              <a:t>Module II:  Self and Society  </a:t>
            </a:r>
          </a:p>
          <a:p>
            <a:pPr marL="305435" indent="-305435"/>
            <a:r>
              <a:rPr lang="en-US" sz="2800" dirty="0">
                <a:solidFill>
                  <a:srgbClr val="000000"/>
                </a:solidFill>
                <a:latin typeface="Franklin Gothic Demi"/>
                <a:ea typeface="Cambria"/>
                <a:cs typeface="Times New Roman"/>
              </a:rPr>
              <a:t>Closing Reflections </a:t>
            </a:r>
            <a:endParaRPr lang="en-US" sz="2800" b="1" dirty="0">
              <a:solidFill>
                <a:srgbClr val="000000"/>
              </a:solidFill>
              <a:latin typeface="Franklin Gothic Demi"/>
              <a:ea typeface="Cambria"/>
              <a:cs typeface="Times New Roman"/>
            </a:endParaRPr>
          </a:p>
          <a:p>
            <a:pPr marL="305435" indent="-305435"/>
            <a:endParaRPr lang="en-US" sz="1100" dirty="0">
              <a:solidFill>
                <a:srgbClr val="000000"/>
              </a:solidFill>
              <a:latin typeface="Times New Roman"/>
              <a:cs typeface="Times New Roman"/>
            </a:endParaRPr>
          </a:p>
          <a:p>
            <a:pPr marL="305435" indent="-305435"/>
            <a:endParaRPr lang="en-US" dirty="0"/>
          </a:p>
        </p:txBody>
      </p:sp>
    </p:spTree>
    <p:extLst>
      <p:ext uri="{BB962C8B-B14F-4D97-AF65-F5344CB8AC3E}">
        <p14:creationId xmlns:p14="http://schemas.microsoft.com/office/powerpoint/2010/main" val="351096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79ED-CC86-A318-4FC3-DA49EAC2C225}"/>
              </a:ext>
            </a:extLst>
          </p:cNvPr>
          <p:cNvSpPr>
            <a:spLocks noGrp="1"/>
          </p:cNvSpPr>
          <p:nvPr>
            <p:ph type="title"/>
          </p:nvPr>
        </p:nvSpPr>
        <p:spPr>
          <a:xfrm>
            <a:off x="581192" y="106411"/>
            <a:ext cx="11029616" cy="1188720"/>
          </a:xfrm>
        </p:spPr>
        <p:txBody>
          <a:bodyPr/>
          <a:lstStyle/>
          <a:p>
            <a:r>
              <a:rPr lang="en-US" b="1" u="sng" dirty="0"/>
              <a:t>Day 2</a:t>
            </a:r>
          </a:p>
        </p:txBody>
      </p:sp>
      <p:sp>
        <p:nvSpPr>
          <p:cNvPr id="3" name="Content Placeholder 2">
            <a:extLst>
              <a:ext uri="{FF2B5EF4-FFF2-40B4-BE49-F238E27FC236}">
                <a16:creationId xmlns:a16="http://schemas.microsoft.com/office/drawing/2014/main" id="{853EE6F6-D34F-6C47-CD8B-5C891AFBD5F8}"/>
              </a:ext>
            </a:extLst>
          </p:cNvPr>
          <p:cNvSpPr>
            <a:spLocks noGrp="1"/>
          </p:cNvSpPr>
          <p:nvPr>
            <p:ph idx="1"/>
          </p:nvPr>
        </p:nvSpPr>
        <p:spPr/>
        <p:txBody>
          <a:bodyPr vert="horz" lIns="91440" tIns="45720" rIns="91440" bIns="45720" rtlCol="0" anchor="ctr">
            <a:noAutofit/>
          </a:bodyPr>
          <a:lstStyle/>
          <a:p>
            <a:pPr marL="305435" indent="-305435"/>
            <a:r>
              <a:rPr lang="en-US" sz="2800">
                <a:solidFill>
                  <a:srgbClr val="000000"/>
                </a:solidFill>
                <a:latin typeface="Franklin Gothic Demi"/>
                <a:cs typeface="Times New Roman"/>
              </a:rPr>
              <a:t>Opening Engagement Activity &amp; Survey/Reflections on previous day </a:t>
            </a:r>
            <a:endParaRPr lang="en-US" sz="2800" dirty="0">
              <a:solidFill>
                <a:srgbClr val="000000"/>
              </a:solidFill>
              <a:latin typeface="Franklin Gothic Demi"/>
              <a:cs typeface="Times New Roman"/>
            </a:endParaRPr>
          </a:p>
          <a:p>
            <a:pPr marL="305435" indent="-305435"/>
            <a:r>
              <a:rPr lang="en-US" sz="2800" b="1">
                <a:solidFill>
                  <a:srgbClr val="000000"/>
                </a:solidFill>
                <a:latin typeface="Franklin Gothic Demi"/>
                <a:cs typeface="Times New Roman"/>
              </a:rPr>
              <a:t>Module III:  Human Rights and Global Citizenship </a:t>
            </a:r>
            <a:endParaRPr lang="en-US" sz="2800" b="1" dirty="0">
              <a:solidFill>
                <a:srgbClr val="000000"/>
              </a:solidFill>
              <a:latin typeface="Franklin Gothic Demi"/>
              <a:cs typeface="Times New Roman"/>
            </a:endParaRPr>
          </a:p>
          <a:p>
            <a:pPr marL="305435" indent="-305435"/>
            <a:r>
              <a:rPr lang="en-US" sz="2800" dirty="0">
                <a:solidFill>
                  <a:srgbClr val="000000"/>
                </a:solidFill>
                <a:latin typeface="Franklin Gothic Demi"/>
                <a:cs typeface="Times New Roman"/>
              </a:rPr>
              <a:t>Community Engagement Activity: </a:t>
            </a:r>
            <a:endParaRPr lang="en-US" sz="2800" b="1" dirty="0">
              <a:solidFill>
                <a:srgbClr val="000000"/>
              </a:solidFill>
              <a:latin typeface="Franklin Gothic Demi"/>
              <a:cs typeface="Times New Roman"/>
            </a:endParaRPr>
          </a:p>
          <a:p>
            <a:pPr marL="305435" indent="-305435"/>
            <a:r>
              <a:rPr lang="en-US" sz="2800" dirty="0">
                <a:solidFill>
                  <a:srgbClr val="000000"/>
                </a:solidFill>
                <a:latin typeface="Franklin Gothic Demi"/>
                <a:cs typeface="Times New Roman"/>
              </a:rPr>
              <a:t>College Readiness Workshop </a:t>
            </a:r>
            <a:endParaRPr lang="en-US" sz="2800">
              <a:latin typeface="Franklin Gothic Demi"/>
            </a:endParaRPr>
          </a:p>
          <a:p>
            <a:pPr marL="305435" indent="-305435"/>
            <a:r>
              <a:rPr lang="en-US" sz="2800" b="1" dirty="0">
                <a:solidFill>
                  <a:srgbClr val="000000"/>
                </a:solidFill>
                <a:latin typeface="Franklin Gothic Demi"/>
                <a:cs typeface="Times New Roman"/>
              </a:rPr>
              <a:t>Community Engagement Activity: </a:t>
            </a:r>
          </a:p>
          <a:p>
            <a:pPr marL="305435" indent="-305435"/>
            <a:r>
              <a:rPr lang="en-US" sz="2800" b="1" dirty="0">
                <a:solidFill>
                  <a:srgbClr val="000000"/>
                </a:solidFill>
                <a:latin typeface="Franklin Gothic Demi"/>
                <a:cs typeface="Times New Roman"/>
              </a:rPr>
              <a:t>Navigating Being a Diverse Student Leader and Advocate </a:t>
            </a:r>
            <a:endParaRPr lang="en-US" sz="2800">
              <a:latin typeface="Franklin Gothic Demi"/>
            </a:endParaRPr>
          </a:p>
          <a:p>
            <a:pPr marL="305435" indent="-305435"/>
            <a:r>
              <a:rPr lang="en-US" sz="2800" dirty="0">
                <a:solidFill>
                  <a:srgbClr val="000000"/>
                </a:solidFill>
                <a:latin typeface="Franklin Gothic Demi"/>
                <a:cs typeface="Times New Roman"/>
              </a:rPr>
              <a:t>Closing &amp; Reminders for Tomorrow  </a:t>
            </a:r>
            <a:endParaRPr lang="en-US" sz="2800" b="1" dirty="0">
              <a:solidFill>
                <a:srgbClr val="000000"/>
              </a:solidFill>
              <a:latin typeface="Franklin Gothic Demi"/>
              <a:cs typeface="Times New Roman"/>
            </a:endParaRPr>
          </a:p>
        </p:txBody>
      </p:sp>
    </p:spTree>
    <p:extLst>
      <p:ext uri="{BB962C8B-B14F-4D97-AF65-F5344CB8AC3E}">
        <p14:creationId xmlns:p14="http://schemas.microsoft.com/office/powerpoint/2010/main" val="2466152176"/>
      </p:ext>
    </p:extLst>
  </p:cSld>
  <p:clrMapOvr>
    <a:masterClrMapping/>
  </p:clrMapOvr>
</p:sld>
</file>

<file path=ppt/theme/theme1.xml><?xml version="1.0" encoding="utf-8"?>
<a:theme xmlns:a="http://schemas.openxmlformats.org/drawingml/2006/main" name="DividendVTI">
  <a:themeElements>
    <a:clrScheme name="AnalogousFromRegularSeedRightStep">
      <a:dk1>
        <a:srgbClr val="000000"/>
      </a:dk1>
      <a:lt1>
        <a:srgbClr val="FFFFFF"/>
      </a:lt1>
      <a:dk2>
        <a:srgbClr val="393620"/>
      </a:dk2>
      <a:lt2>
        <a:srgbClr val="E2E5E8"/>
      </a:lt2>
      <a:accent1>
        <a:srgbClr val="CC7F43"/>
      </a:accent1>
      <a:accent2>
        <a:srgbClr val="B5A230"/>
      </a:accent2>
      <a:accent3>
        <a:srgbClr val="8DAD39"/>
      </a:accent3>
      <a:accent4>
        <a:srgbClr val="5AB630"/>
      </a:accent4>
      <a:accent5>
        <a:srgbClr val="3DB84A"/>
      </a:accent5>
      <a:accent6>
        <a:srgbClr val="31B777"/>
      </a:accent6>
      <a:hlink>
        <a:srgbClr val="3F87BF"/>
      </a:hlink>
      <a:folHlink>
        <a:srgbClr val="7F7F7F"/>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C081B7CDEAFA46AB7F795A9D8E94BB" ma:contentTypeVersion="14" ma:contentTypeDescription="Create a new document." ma:contentTypeScope="" ma:versionID="46002107286d3276285e02404eb3d23c">
  <xsd:schema xmlns:xsd="http://www.w3.org/2001/XMLSchema" xmlns:xs="http://www.w3.org/2001/XMLSchema" xmlns:p="http://schemas.microsoft.com/office/2006/metadata/properties" xmlns:ns2="dd40ef7e-3c91-4ecb-8ccb-4fe399905c6a" xmlns:ns3="da15ed73-2193-4e95-b380-606e76bc0611" targetNamespace="http://schemas.microsoft.com/office/2006/metadata/properties" ma:root="true" ma:fieldsID="7dece06ef63b75eb9e033c5d4a2f287f" ns2:_="" ns3:_="">
    <xsd:import namespace="dd40ef7e-3c91-4ecb-8ccb-4fe399905c6a"/>
    <xsd:import namespace="da15ed73-2193-4e95-b380-606e76bc06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0ef7e-3c91-4ecb-8ccb-4fe399905c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32881b5-e800-45b5-9690-d88bf9558a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15ed73-2193-4e95-b380-606e76bc06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c9d600d-8f35-4f02-9fd8-f8ec04af9421}" ma:internalName="TaxCatchAll" ma:showField="CatchAllData" ma:web="da15ed73-2193-4e95-b380-606e76bc061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40ef7e-3c91-4ecb-8ccb-4fe399905c6a">
      <Terms xmlns="http://schemas.microsoft.com/office/infopath/2007/PartnerControls"/>
    </lcf76f155ced4ddcb4097134ff3c332f>
    <TaxCatchAll xmlns="da15ed73-2193-4e95-b380-606e76bc061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E3142F-326C-47A2-BE51-BCE39C63D5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0ef7e-3c91-4ecb-8ccb-4fe399905c6a"/>
    <ds:schemaRef ds:uri="da15ed73-2193-4e95-b380-606e76bc06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F945C8-B9FD-4F6D-B8F9-5107862A31A6}">
  <ds:schemaRefs>
    <ds:schemaRef ds:uri="http://schemas.microsoft.com/office/2006/metadata/properties"/>
    <ds:schemaRef ds:uri="http://schemas.microsoft.com/office/infopath/2007/PartnerControls"/>
    <ds:schemaRef ds:uri="dd40ef7e-3c91-4ecb-8ccb-4fe399905c6a"/>
    <ds:schemaRef ds:uri="da15ed73-2193-4e95-b380-606e76bc0611"/>
  </ds:schemaRefs>
</ds:datastoreItem>
</file>

<file path=customXml/itemProps3.xml><?xml version="1.0" encoding="utf-8"?>
<ds:datastoreItem xmlns:ds="http://schemas.openxmlformats.org/officeDocument/2006/customXml" ds:itemID="{FAEEAF01-A5BB-4B6E-84DA-86AF2C8F1C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23</Slides>
  <Notes>7</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DividendVTI</vt:lpstr>
      <vt:lpstr>Engaging Youth in Civic Health: The Stetson University Law Youth Civic Engagement Program</vt:lpstr>
      <vt:lpstr> about Stetson</vt:lpstr>
      <vt:lpstr>Stetson Demographics</vt:lpstr>
      <vt:lpstr>Employment statistics</vt:lpstr>
      <vt:lpstr>The summer youth civic program</vt:lpstr>
      <vt:lpstr>Goals and mission </vt:lpstr>
      <vt:lpstr>The curriculum</vt:lpstr>
      <vt:lpstr>Day 1</vt:lpstr>
      <vt:lpstr>Day 2</vt:lpstr>
      <vt:lpstr>Day 3</vt:lpstr>
      <vt:lpstr>Day 4</vt:lpstr>
      <vt:lpstr>Day 5:  Fieldtrip </vt:lpstr>
      <vt:lpstr>Age and School </vt:lpstr>
      <vt:lpstr> Gender  </vt:lpstr>
      <vt:lpstr> race</vt:lpstr>
      <vt:lpstr>Experiences </vt:lpstr>
      <vt:lpstr>A word from a former student</vt:lpstr>
      <vt:lpstr>Why students want to participate? </vt:lpstr>
      <vt:lpstr>The impact </vt:lpstr>
      <vt:lpstr>Impact of the program</vt:lpstr>
      <vt:lpstr>Impact of the program</vt:lpstr>
      <vt:lpstr>ANTICIPATION AS WE MOVE AND GROW FORWARD</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526</cp:revision>
  <dcterms:created xsi:type="dcterms:W3CDTF">2024-02-04T16:57:33Z</dcterms:created>
  <dcterms:modified xsi:type="dcterms:W3CDTF">2024-02-15T16:07:20Z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0x010100CDC081B7CDEAFA46AB7F795A9D8E94BB</vt:lpwstr>
  </property>
  <property fmtid="{D5CDD505-2E9C-101B-9397-08002B2CF9AE}" pid="3" name="MediaServiceImageTags">
    <vt:lpwstr/>
  </property>
</Properties>
</file>