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0" r:id="rId2"/>
    <p:sldId id="315" r:id="rId3"/>
    <p:sldId id="322" r:id="rId4"/>
    <p:sldId id="328" r:id="rId5"/>
    <p:sldId id="319" r:id="rId6"/>
    <p:sldId id="305" r:id="rId7"/>
    <p:sldId id="306" r:id="rId8"/>
    <p:sldId id="296" r:id="rId9"/>
    <p:sldId id="308" r:id="rId10"/>
    <p:sldId id="291" r:id="rId11"/>
    <p:sldId id="304" r:id="rId12"/>
    <p:sldId id="295"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27"/>
    <p:restoredTop sz="94690"/>
  </p:normalViewPr>
  <p:slideViewPr>
    <p:cSldViewPr snapToGrid="0" snapToObjects="1">
      <p:cViewPr varScale="1">
        <p:scale>
          <a:sx n="63" d="100"/>
          <a:sy n="63" d="100"/>
        </p:scale>
        <p:origin x="664"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0BB83-8628-DA46-8D70-0EEE5CE43E3F}" type="datetimeFigureOut">
              <a:rPr lang="en-US" smtClean="0"/>
              <a:t>2/14/24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697A0-DB5C-3F4F-83D7-D0C0A284C35E}" type="slidenum">
              <a:rPr lang="en-US" smtClean="0"/>
              <a:t>‹#›</a:t>
            </a:fld>
            <a:endParaRPr lang="en-US"/>
          </a:p>
        </p:txBody>
      </p:sp>
    </p:spTree>
    <p:extLst>
      <p:ext uri="{BB962C8B-B14F-4D97-AF65-F5344CB8AC3E}">
        <p14:creationId xmlns:p14="http://schemas.microsoft.com/office/powerpoint/2010/main" val="101052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436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9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72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9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13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78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202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277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728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056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61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4904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475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D0F9-A55F-564E-A4C5-EA9E03E0E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33CC4-1664-2C49-919F-DA0AAC159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A5F5D7-7863-A347-9FBF-8171E4903107}"/>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5" name="Footer Placeholder 4">
            <a:extLst>
              <a:ext uri="{FF2B5EF4-FFF2-40B4-BE49-F238E27FC236}">
                <a16:creationId xmlns:a16="http://schemas.microsoft.com/office/drawing/2014/main" id="{232E97FE-8DBE-E048-9D0F-92BD109CD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A5CF8-95E5-5E44-89BC-8CAB9D49094D}"/>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383982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C4A5-708B-DC4B-BA9D-409D163EF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42157-F0EF-F14C-9800-0DD7B4673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2337-0A52-8D4F-810B-DBE22AAE068F}"/>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5" name="Footer Placeholder 4">
            <a:extLst>
              <a:ext uri="{FF2B5EF4-FFF2-40B4-BE49-F238E27FC236}">
                <a16:creationId xmlns:a16="http://schemas.microsoft.com/office/drawing/2014/main" id="{09392C79-DBD1-1341-BBB7-92CE61AA7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2EE11-6CF3-C043-B281-A5C7834AF3BD}"/>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194261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2CA87A-32D2-E645-9B2B-548B53F8EE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339F9-BC58-4A45-852D-BE4249C9A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3FF63-17D0-C24F-A29A-BF7BFDF8F86B}"/>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5" name="Footer Placeholder 4">
            <a:extLst>
              <a:ext uri="{FF2B5EF4-FFF2-40B4-BE49-F238E27FC236}">
                <a16:creationId xmlns:a16="http://schemas.microsoft.com/office/drawing/2014/main" id="{639FABE9-43C8-D14F-8CB2-AEED3C0B6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AA09D-7185-A047-B05F-4450E500D524}"/>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5686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3"/>
            <a:ext cx="10972800" cy="114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1215600" y="1600200"/>
            <a:ext cx="9760800" cy="49676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5730200" y="6479803"/>
            <a:ext cx="7316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31055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27400" y="2655751"/>
            <a:ext cx="8737200" cy="154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6400">
                <a:solidFill>
                  <a:schemeClr val="lt1"/>
                </a:solidFill>
              </a:defRPr>
            </a:lvl1pPr>
            <a:lvl2pPr lvl="1" algn="ctr">
              <a:spcBef>
                <a:spcPts val="0"/>
              </a:spcBef>
              <a:spcAft>
                <a:spcPts val="0"/>
              </a:spcAft>
              <a:buClr>
                <a:schemeClr val="lt1"/>
              </a:buClr>
              <a:buSzPts val="4800"/>
              <a:buNone/>
              <a:defRPr sz="6400">
                <a:solidFill>
                  <a:schemeClr val="lt1"/>
                </a:solidFill>
              </a:defRPr>
            </a:lvl2pPr>
            <a:lvl3pPr lvl="2" algn="ctr">
              <a:spcBef>
                <a:spcPts val="0"/>
              </a:spcBef>
              <a:spcAft>
                <a:spcPts val="0"/>
              </a:spcAft>
              <a:buClr>
                <a:schemeClr val="lt1"/>
              </a:buClr>
              <a:buSzPts val="4800"/>
              <a:buNone/>
              <a:defRPr sz="6400">
                <a:solidFill>
                  <a:schemeClr val="lt1"/>
                </a:solidFill>
              </a:defRPr>
            </a:lvl3pPr>
            <a:lvl4pPr lvl="3" algn="ctr">
              <a:spcBef>
                <a:spcPts val="0"/>
              </a:spcBef>
              <a:spcAft>
                <a:spcPts val="0"/>
              </a:spcAft>
              <a:buClr>
                <a:schemeClr val="lt1"/>
              </a:buClr>
              <a:buSzPts val="4800"/>
              <a:buNone/>
              <a:defRPr sz="6400">
                <a:solidFill>
                  <a:schemeClr val="lt1"/>
                </a:solidFill>
              </a:defRPr>
            </a:lvl4pPr>
            <a:lvl5pPr lvl="4" algn="ctr">
              <a:spcBef>
                <a:spcPts val="0"/>
              </a:spcBef>
              <a:spcAft>
                <a:spcPts val="0"/>
              </a:spcAft>
              <a:buClr>
                <a:schemeClr val="lt1"/>
              </a:buClr>
              <a:buSzPts val="4800"/>
              <a:buNone/>
              <a:defRPr sz="6400">
                <a:solidFill>
                  <a:schemeClr val="lt1"/>
                </a:solidFill>
              </a:defRPr>
            </a:lvl5pPr>
            <a:lvl6pPr lvl="5" algn="ctr">
              <a:spcBef>
                <a:spcPts val="0"/>
              </a:spcBef>
              <a:spcAft>
                <a:spcPts val="0"/>
              </a:spcAft>
              <a:buClr>
                <a:schemeClr val="lt1"/>
              </a:buClr>
              <a:buSzPts val="4800"/>
              <a:buNone/>
              <a:defRPr sz="6400">
                <a:solidFill>
                  <a:schemeClr val="lt1"/>
                </a:solidFill>
              </a:defRPr>
            </a:lvl6pPr>
            <a:lvl7pPr lvl="6" algn="ctr">
              <a:spcBef>
                <a:spcPts val="0"/>
              </a:spcBef>
              <a:spcAft>
                <a:spcPts val="0"/>
              </a:spcAft>
              <a:buClr>
                <a:schemeClr val="lt1"/>
              </a:buClr>
              <a:buSzPts val="4800"/>
              <a:buNone/>
              <a:defRPr sz="6400">
                <a:solidFill>
                  <a:schemeClr val="lt1"/>
                </a:solidFill>
              </a:defRPr>
            </a:lvl7pPr>
            <a:lvl8pPr lvl="7" algn="ctr">
              <a:spcBef>
                <a:spcPts val="0"/>
              </a:spcBef>
              <a:spcAft>
                <a:spcPts val="0"/>
              </a:spcAft>
              <a:buClr>
                <a:schemeClr val="lt1"/>
              </a:buClr>
              <a:buSzPts val="4800"/>
              <a:buNone/>
              <a:defRPr sz="6400">
                <a:solidFill>
                  <a:schemeClr val="lt1"/>
                </a:solidFill>
              </a:defRPr>
            </a:lvl8pPr>
            <a:lvl9pPr lvl="8" algn="ctr">
              <a:spcBef>
                <a:spcPts val="0"/>
              </a:spcBef>
              <a:spcAft>
                <a:spcPts val="0"/>
              </a:spcAft>
              <a:buClr>
                <a:schemeClr val="lt1"/>
              </a:buClr>
              <a:buSzPts val="4800"/>
              <a:buNone/>
              <a:defRPr sz="6400">
                <a:solidFill>
                  <a:schemeClr val="lt1"/>
                </a:solidFill>
              </a:defRPr>
            </a:lvl9pPr>
          </a:lstStyle>
          <a:p>
            <a:endParaRPr/>
          </a:p>
        </p:txBody>
      </p:sp>
    </p:spTree>
    <p:extLst>
      <p:ext uri="{BB962C8B-B14F-4D97-AF65-F5344CB8AC3E}">
        <p14:creationId xmlns:p14="http://schemas.microsoft.com/office/powerpoint/2010/main" val="3131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4A3-DBF6-0E4A-A86B-E48316F95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C9F56-C363-AA49-9E24-AA75D0A22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FE72B-CF23-8443-A448-749DAD16DD7C}"/>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5" name="Footer Placeholder 4">
            <a:extLst>
              <a:ext uri="{FF2B5EF4-FFF2-40B4-BE49-F238E27FC236}">
                <a16:creationId xmlns:a16="http://schemas.microsoft.com/office/drawing/2014/main" id="{FA8A1647-7BA8-7A4E-A957-5F30221DB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EEC80-DCD7-8440-B657-6E6BD0CAC4F2}"/>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40894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729D-A2F1-1742-8477-6CEF1A0A2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C0477-7631-504B-87F9-32B324AB9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647325-9AB2-774E-891F-9A952D565CE7}"/>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5" name="Footer Placeholder 4">
            <a:extLst>
              <a:ext uri="{FF2B5EF4-FFF2-40B4-BE49-F238E27FC236}">
                <a16:creationId xmlns:a16="http://schemas.microsoft.com/office/drawing/2014/main" id="{FADFE4A1-49B6-C642-86FA-BFABA0F69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295CA-4289-1042-BC41-A07E1891C955}"/>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168852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C21E-AA85-C545-8812-82E56BF8C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AB880-6A75-C64D-A7D4-8E8376455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EED13-F7D2-BF4B-96AE-FC9C8BCAA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3DD943-04BB-CF41-B0FD-0D0209A6C004}"/>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6" name="Footer Placeholder 5">
            <a:extLst>
              <a:ext uri="{FF2B5EF4-FFF2-40B4-BE49-F238E27FC236}">
                <a16:creationId xmlns:a16="http://schemas.microsoft.com/office/drawing/2014/main" id="{76A06CC7-5CBC-E34E-9D72-B4316F479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B61A-1852-234D-8678-47D59172C3A2}"/>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31940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5535-BB28-5744-9B55-DA0B0A264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40BC90-7C35-674D-AEEF-3C46C6CD3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D2214B-31F0-F244-AF3F-9F6A1C8A4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8B902C-2135-E948-BFCB-5D4A40BD5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AE387-E207-9645-AF87-1E1F5EAC6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AE558-55C7-4941-9559-718092B64611}"/>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8" name="Footer Placeholder 7">
            <a:extLst>
              <a:ext uri="{FF2B5EF4-FFF2-40B4-BE49-F238E27FC236}">
                <a16:creationId xmlns:a16="http://schemas.microsoft.com/office/drawing/2014/main" id="{29A71065-57CB-D44E-AA51-F41B1B182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3E5EF4-15E5-4645-9BBC-BAEDBBC45736}"/>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36529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D6F6-EF39-1446-BDDF-AD2E889DA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8A673-8AE9-CC4B-A52C-A91FBE961C80}"/>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4" name="Footer Placeholder 3">
            <a:extLst>
              <a:ext uri="{FF2B5EF4-FFF2-40B4-BE49-F238E27FC236}">
                <a16:creationId xmlns:a16="http://schemas.microsoft.com/office/drawing/2014/main" id="{4369E2AF-EC4D-2C41-B325-967A1CDEA6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BE927-B3D4-8145-A1C4-E9076276863C}"/>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41345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5BC34-768D-2A4F-9CF7-3E469336317D}"/>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3" name="Footer Placeholder 2">
            <a:extLst>
              <a:ext uri="{FF2B5EF4-FFF2-40B4-BE49-F238E27FC236}">
                <a16:creationId xmlns:a16="http://schemas.microsoft.com/office/drawing/2014/main" id="{D4640F8D-8C9B-6345-9CB6-BB22F6F22A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ED493-4C43-3D45-B896-A988AE199BDB}"/>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5870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4B98-A425-E847-A3E3-D32975406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67DBE-9ABC-9A41-BE1B-B75E2AAB4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877D4-86A8-5C41-82EA-E3D6B434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F0409-D2E8-D740-A47C-A82AE31E5C0B}"/>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6" name="Footer Placeholder 5">
            <a:extLst>
              <a:ext uri="{FF2B5EF4-FFF2-40B4-BE49-F238E27FC236}">
                <a16:creationId xmlns:a16="http://schemas.microsoft.com/office/drawing/2014/main" id="{701323FC-B6AE-FB44-9EBE-54F13A5F3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9C3C4-4E30-9141-AD27-BFFB51A02BB8}"/>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123563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FDBD-46AC-2D40-AC9C-9C8243BF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D0147-B393-C140-B752-F73576CAD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5DDBA6-6A63-F545-B1DC-F0F834C6F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5C2B5-301B-974D-B64E-6942908AA189}"/>
              </a:ext>
            </a:extLst>
          </p:cNvPr>
          <p:cNvSpPr>
            <a:spLocks noGrp="1"/>
          </p:cNvSpPr>
          <p:nvPr>
            <p:ph type="dt" sz="half" idx="10"/>
          </p:nvPr>
        </p:nvSpPr>
        <p:spPr/>
        <p:txBody>
          <a:bodyPr/>
          <a:lstStyle/>
          <a:p>
            <a:fld id="{B5E77710-FEE8-2B4F-BB65-D820E4BFE734}" type="datetimeFigureOut">
              <a:rPr lang="en-US" smtClean="0"/>
              <a:t>2/14/24</a:t>
            </a:fld>
            <a:endParaRPr lang="en-US"/>
          </a:p>
        </p:txBody>
      </p:sp>
      <p:sp>
        <p:nvSpPr>
          <p:cNvPr id="6" name="Footer Placeholder 5">
            <a:extLst>
              <a:ext uri="{FF2B5EF4-FFF2-40B4-BE49-F238E27FC236}">
                <a16:creationId xmlns:a16="http://schemas.microsoft.com/office/drawing/2014/main" id="{73264E05-29C6-F94B-B0D3-EF8FAF446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98D2F-924F-3247-8F5C-70392208F6D8}"/>
              </a:ext>
            </a:extLst>
          </p:cNvPr>
          <p:cNvSpPr>
            <a:spLocks noGrp="1"/>
          </p:cNvSpPr>
          <p:nvPr>
            <p:ph type="sldNum" sz="quarter" idx="12"/>
          </p:nvPr>
        </p:nvSpPr>
        <p:spPr/>
        <p:txBody>
          <a:bodyPr/>
          <a:lstStyle/>
          <a:p>
            <a:fld id="{509D894E-E5B9-FD40-AA06-50598FC9A8E3}" type="slidenum">
              <a:rPr lang="en-US" smtClean="0"/>
              <a:t>‹#›</a:t>
            </a:fld>
            <a:endParaRPr lang="en-US"/>
          </a:p>
        </p:txBody>
      </p:sp>
    </p:spTree>
    <p:extLst>
      <p:ext uri="{BB962C8B-B14F-4D97-AF65-F5344CB8AC3E}">
        <p14:creationId xmlns:p14="http://schemas.microsoft.com/office/powerpoint/2010/main" val="243424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FD296-1871-7344-88E0-6EADB5658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B0F10-E5ED-2041-9018-5449BEBD6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6328-0490-124B-A957-2337C04BE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77710-FEE8-2B4F-BB65-D820E4BFE734}" type="datetimeFigureOut">
              <a:rPr lang="en-US" smtClean="0"/>
              <a:t>2/14/24</a:t>
            </a:fld>
            <a:endParaRPr lang="en-US"/>
          </a:p>
        </p:txBody>
      </p:sp>
      <p:sp>
        <p:nvSpPr>
          <p:cNvPr id="5" name="Footer Placeholder 4">
            <a:extLst>
              <a:ext uri="{FF2B5EF4-FFF2-40B4-BE49-F238E27FC236}">
                <a16:creationId xmlns:a16="http://schemas.microsoft.com/office/drawing/2014/main" id="{3FEDE3D6-ED5F-5F4C-B0F2-4AF7697DF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039416-6662-1542-A7AA-A49E609D6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D894E-E5B9-FD40-AA06-50598FC9A8E3}" type="slidenum">
              <a:rPr lang="en-US" smtClean="0"/>
              <a:t>‹#›</a:t>
            </a:fld>
            <a:endParaRPr lang="en-US"/>
          </a:p>
        </p:txBody>
      </p:sp>
    </p:spTree>
    <p:extLst>
      <p:ext uri="{BB962C8B-B14F-4D97-AF65-F5344CB8AC3E}">
        <p14:creationId xmlns:p14="http://schemas.microsoft.com/office/powerpoint/2010/main" val="4452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floridacivicadvanc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loridacivicadvance.ne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floridacivicadvance.com/membersh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loridacivicadvanc/"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floridacivicadvance.com/membership/" TargetMode="External"/><Relationship Id="rId4" Type="http://schemas.openxmlformats.org/officeDocument/2006/relationships/hyperlink" Target="https://www.floridacivicadvanc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oridacivicadvance.net/"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hyperlink" Target="https://www.floridacivicadvan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665781" y="551739"/>
            <a:ext cx="11795393" cy="1546400"/>
          </a:xfrm>
          <a:prstGeom prst="rect">
            <a:avLst/>
          </a:prstGeom>
        </p:spPr>
        <p:txBody>
          <a:bodyPr spcFirstLastPara="1" vert="horz" wrap="square" lIns="121900" tIns="121900" rIns="121900" bIns="121900" rtlCol="0" anchor="ctr" anchorCtr="0">
            <a:noAutofit/>
          </a:bodyPr>
          <a:lstStyle/>
          <a:p>
            <a:endParaRPr sz="4267" dirty="0"/>
          </a:p>
        </p:txBody>
      </p:sp>
      <p:pic>
        <p:nvPicPr>
          <p:cNvPr id="3" name="Picture 2">
            <a:extLst>
              <a:ext uri="{FF2B5EF4-FFF2-40B4-BE49-F238E27FC236}">
                <a16:creationId xmlns:a16="http://schemas.microsoft.com/office/drawing/2014/main" id="{8695AAD9-3059-9242-84BC-BB5D1E35C002}"/>
              </a:ext>
            </a:extLst>
          </p:cNvPr>
          <p:cNvPicPr>
            <a:picLocks noChangeAspect="1"/>
          </p:cNvPicPr>
          <p:nvPr/>
        </p:nvPicPr>
        <p:blipFill>
          <a:blip r:embed="rId3"/>
          <a:stretch>
            <a:fillRect/>
          </a:stretch>
        </p:blipFill>
        <p:spPr>
          <a:xfrm>
            <a:off x="4629305" y="2711041"/>
            <a:ext cx="2933389" cy="3073964"/>
          </a:xfrm>
          <a:prstGeom prst="rect">
            <a:avLst/>
          </a:prstGeom>
        </p:spPr>
      </p:pic>
      <p:sp>
        <p:nvSpPr>
          <p:cNvPr id="2" name="TextBox 1">
            <a:extLst>
              <a:ext uri="{FF2B5EF4-FFF2-40B4-BE49-F238E27FC236}">
                <a16:creationId xmlns:a16="http://schemas.microsoft.com/office/drawing/2014/main" id="{7C9F916A-4638-C64A-B9B7-98D0902EB540}"/>
              </a:ext>
            </a:extLst>
          </p:cNvPr>
          <p:cNvSpPr txBox="1"/>
          <p:nvPr/>
        </p:nvSpPr>
        <p:spPr>
          <a:xfrm>
            <a:off x="2712247" y="100531"/>
            <a:ext cx="7702460" cy="954107"/>
          </a:xfrm>
          <a:prstGeom prst="rect">
            <a:avLst/>
          </a:prstGeom>
          <a:noFill/>
        </p:spPr>
        <p:txBody>
          <a:bodyPr wrap="square" rtlCol="0">
            <a:spAutoFit/>
          </a:bodyPr>
          <a:lstStyle/>
          <a:p>
            <a:r>
              <a:rPr lang="en-US" sz="2800" i="1" dirty="0">
                <a:solidFill>
                  <a:schemeClr val="accent1">
                    <a:lumMod val="75000"/>
                  </a:schemeClr>
                </a:solidFill>
              </a:rPr>
              <a:t>Advancing Civic Health in Florida’s Communities</a:t>
            </a:r>
          </a:p>
          <a:p>
            <a:pPr algn="ctr"/>
            <a:endParaRPr lang="en-US" sz="2800" i="1" dirty="0">
              <a:solidFill>
                <a:schemeClr val="accent1">
                  <a:lumMod val="75000"/>
                </a:schemeClr>
              </a:solidFill>
            </a:endParaRPr>
          </a:p>
        </p:txBody>
      </p:sp>
      <p:sp>
        <p:nvSpPr>
          <p:cNvPr id="5" name="TextBox 4">
            <a:extLst>
              <a:ext uri="{FF2B5EF4-FFF2-40B4-BE49-F238E27FC236}">
                <a16:creationId xmlns:a16="http://schemas.microsoft.com/office/drawing/2014/main" id="{4D791CC8-C78A-DFFF-9E9F-A89F1548AA12}"/>
              </a:ext>
            </a:extLst>
          </p:cNvPr>
          <p:cNvSpPr txBox="1"/>
          <p:nvPr/>
        </p:nvSpPr>
        <p:spPr>
          <a:xfrm>
            <a:off x="1348689" y="5941301"/>
            <a:ext cx="9655641" cy="461665"/>
          </a:xfrm>
          <a:prstGeom prst="rect">
            <a:avLst/>
          </a:prstGeom>
          <a:noFill/>
        </p:spPr>
        <p:txBody>
          <a:bodyPr wrap="square">
            <a:spAutoFit/>
          </a:bodyPr>
          <a:lstStyle/>
          <a:p>
            <a:pPr algn="ctr"/>
            <a:r>
              <a:rPr lang="en-US" sz="2400" dirty="0">
                <a:latin typeface="+mj-lt"/>
                <a:hlinkClick r:id="rId4"/>
              </a:rPr>
              <a:t>https://floridacivicadvance.com</a:t>
            </a:r>
            <a:r>
              <a:rPr lang="en-US" sz="2400" dirty="0">
                <a:latin typeface="+mj-lt"/>
              </a:rPr>
              <a:t> </a:t>
            </a:r>
          </a:p>
        </p:txBody>
      </p:sp>
      <p:sp>
        <p:nvSpPr>
          <p:cNvPr id="4" name="Rectangle 3">
            <a:extLst>
              <a:ext uri="{FF2B5EF4-FFF2-40B4-BE49-F238E27FC236}">
                <a16:creationId xmlns:a16="http://schemas.microsoft.com/office/drawing/2014/main" id="{CAB05D49-B9A9-4035-2B0A-BC1D61C3A677}"/>
              </a:ext>
            </a:extLst>
          </p:cNvPr>
          <p:cNvSpPr/>
          <p:nvPr/>
        </p:nvSpPr>
        <p:spPr>
          <a:xfrm>
            <a:off x="292462" y="1505846"/>
            <a:ext cx="11768093"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FCA Third Thursday 2024 Webinar Series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1429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Excellence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507206" y="1123016"/>
            <a:ext cx="11177588" cy="3297384"/>
          </a:xfrm>
          <a:prstGeom prst="rect">
            <a:avLst/>
          </a:prstGeom>
        </p:spPr>
        <p:txBody>
          <a:bodyPr spcFirstLastPara="1" vert="horz" wrap="square" lIns="121900" tIns="121900" rIns="121900" bIns="121900" rtlCol="0" anchor="ctr" anchorCtr="0">
            <a:noAutofit/>
          </a:bodyPr>
          <a:lstStyle/>
          <a:p>
            <a:pPr marL="0" indent="0" algn="ctr">
              <a:buNone/>
            </a:pPr>
            <a:r>
              <a:rPr lang="en-US" sz="2400" b="1">
                <a:cs typeface="Calibri" panose="020F0502020204030204" pitchFamily="34" charset="0"/>
              </a:rPr>
              <a:t>In Case You Missed Past FCA Civic Excellence Webinars </a:t>
            </a:r>
          </a:p>
          <a:p>
            <a:pPr marL="0" indent="0" algn="ctr">
              <a:buNone/>
            </a:pPr>
            <a:r>
              <a:rPr lang="en-US" sz="2400" b="1">
                <a:cs typeface="Calibri" panose="020F0502020204030204" pitchFamily="34" charset="0"/>
              </a:rPr>
              <a:t>Visit our website: </a:t>
            </a:r>
            <a:r>
              <a:rPr lang="en-US" sz="2400">
                <a:hlinkClick r:id="rId3"/>
              </a:rPr>
              <a:t>https://www.floridacivicadvance.net</a:t>
            </a:r>
            <a:endParaRPr lang="en-US" sz="2400"/>
          </a:p>
          <a:p>
            <a:pPr marL="0" indent="0">
              <a:buNone/>
            </a:pPr>
            <a:r>
              <a:rPr lang="en-US" sz="3600" b="1"/>
              <a:t> </a:t>
            </a:r>
          </a:p>
          <a:p>
            <a:pPr marL="0" indent="0">
              <a:buNone/>
            </a:pPr>
            <a:endParaRPr lang="en-US" sz="3600" b="1"/>
          </a:p>
          <a:p>
            <a:pPr marL="0" indent="0">
              <a:buNone/>
            </a:pPr>
            <a:endParaRPr lang="en-US" sz="320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10</a:t>
            </a:fld>
            <a:endParaRPr/>
          </a:p>
        </p:txBody>
      </p:sp>
      <p:pic>
        <p:nvPicPr>
          <p:cNvPr id="10" name="Picture 9">
            <a:extLst>
              <a:ext uri="{FF2B5EF4-FFF2-40B4-BE49-F238E27FC236}">
                <a16:creationId xmlns:a16="http://schemas.microsoft.com/office/drawing/2014/main" id="{4B3B3901-CE51-1ABF-A925-4E49F6A4511D}"/>
              </a:ext>
            </a:extLst>
          </p:cNvPr>
          <p:cNvPicPr>
            <a:picLocks noChangeAspect="1"/>
          </p:cNvPicPr>
          <p:nvPr/>
        </p:nvPicPr>
        <p:blipFill>
          <a:blip r:embed="rId4"/>
          <a:stretch>
            <a:fillRect/>
          </a:stretch>
        </p:blipFill>
        <p:spPr>
          <a:xfrm>
            <a:off x="8495703" y="2326697"/>
            <a:ext cx="3412942" cy="4416748"/>
          </a:xfrm>
          <a:prstGeom prst="rect">
            <a:avLst/>
          </a:prstGeom>
        </p:spPr>
      </p:pic>
      <p:pic>
        <p:nvPicPr>
          <p:cNvPr id="3" name="Picture 2">
            <a:extLst>
              <a:ext uri="{FF2B5EF4-FFF2-40B4-BE49-F238E27FC236}">
                <a16:creationId xmlns:a16="http://schemas.microsoft.com/office/drawing/2014/main" id="{5D75B1F9-245E-C42B-402D-004616CD6B46}"/>
              </a:ext>
            </a:extLst>
          </p:cNvPr>
          <p:cNvPicPr>
            <a:picLocks noChangeAspect="1"/>
          </p:cNvPicPr>
          <p:nvPr/>
        </p:nvPicPr>
        <p:blipFill>
          <a:blip r:embed="rId5"/>
          <a:stretch>
            <a:fillRect/>
          </a:stretch>
        </p:blipFill>
        <p:spPr>
          <a:xfrm>
            <a:off x="4858912" y="2266216"/>
            <a:ext cx="3412940" cy="4416747"/>
          </a:xfrm>
          <a:prstGeom prst="rect">
            <a:avLst/>
          </a:prstGeom>
        </p:spPr>
      </p:pic>
      <p:pic>
        <p:nvPicPr>
          <p:cNvPr id="4" name="Picture 3">
            <a:extLst>
              <a:ext uri="{FF2B5EF4-FFF2-40B4-BE49-F238E27FC236}">
                <a16:creationId xmlns:a16="http://schemas.microsoft.com/office/drawing/2014/main" id="{408F8F25-6DF5-16DC-5875-C548226CD523}"/>
              </a:ext>
            </a:extLst>
          </p:cNvPr>
          <p:cNvPicPr>
            <a:picLocks noChangeAspect="1"/>
          </p:cNvPicPr>
          <p:nvPr/>
        </p:nvPicPr>
        <p:blipFill>
          <a:blip r:embed="rId6"/>
          <a:stretch>
            <a:fillRect/>
          </a:stretch>
        </p:blipFill>
        <p:spPr>
          <a:xfrm>
            <a:off x="868393" y="2351823"/>
            <a:ext cx="3393527" cy="4391622"/>
          </a:xfrm>
          <a:prstGeom prst="rect">
            <a:avLst/>
          </a:prstGeom>
        </p:spPr>
      </p:pic>
    </p:spTree>
    <p:extLst>
      <p:ext uri="{BB962C8B-B14F-4D97-AF65-F5344CB8AC3E}">
        <p14:creationId xmlns:p14="http://schemas.microsoft.com/office/powerpoint/2010/main" val="151740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Health in Florida’s Communities</a:t>
            </a:r>
            <a:br>
              <a:rPr lang="en-US" i="1">
                <a:solidFill>
                  <a:schemeClr val="accent1">
                    <a:lumMod val="75000"/>
                  </a:schemeClr>
                </a:solidFill>
              </a:rPr>
            </a:br>
            <a:endParaRPr b="1">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11</a:t>
            </a:fld>
            <a:endParaRPr/>
          </a:p>
        </p:txBody>
      </p:sp>
      <p:pic>
        <p:nvPicPr>
          <p:cNvPr id="10" name="Picture 9">
            <a:extLst>
              <a:ext uri="{FF2B5EF4-FFF2-40B4-BE49-F238E27FC236}">
                <a16:creationId xmlns:a16="http://schemas.microsoft.com/office/drawing/2014/main" id="{0A25AC44-6580-5E5D-CC6F-9F8D137C06E5}"/>
              </a:ext>
            </a:extLst>
          </p:cNvPr>
          <p:cNvPicPr>
            <a:picLocks noChangeAspect="1"/>
          </p:cNvPicPr>
          <p:nvPr/>
        </p:nvPicPr>
        <p:blipFill>
          <a:blip r:embed="rId3"/>
          <a:stretch>
            <a:fillRect/>
          </a:stretch>
        </p:blipFill>
        <p:spPr>
          <a:xfrm>
            <a:off x="-724821" y="1270034"/>
            <a:ext cx="3543154" cy="3936676"/>
          </a:xfrm>
          <a:prstGeom prst="rect">
            <a:avLst/>
          </a:prstGeom>
        </p:spPr>
      </p:pic>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47488" y="1663569"/>
            <a:ext cx="9434911" cy="4967600"/>
          </a:xfrm>
        </p:spPr>
        <p:txBody>
          <a:bodyPr/>
          <a:lstStyle/>
          <a:p>
            <a:pPr marL="101598" indent="0">
              <a:buNone/>
            </a:pPr>
            <a:r>
              <a:rPr lang="en-US" sz="3000" b="1"/>
              <a:t>Join us in advancing civic health in Florida’s communities!</a:t>
            </a:r>
          </a:p>
          <a:p>
            <a:pPr marL="101598" indent="0" algn="ctr">
              <a:buNone/>
            </a:pPr>
            <a:endParaRPr lang="en-US" sz="1000" b="1">
              <a:solidFill>
                <a:schemeClr val="accent1">
                  <a:lumMod val="75000"/>
                </a:schemeClr>
              </a:solidFill>
              <a:latin typeface="+mj-lt"/>
            </a:endParaRPr>
          </a:p>
          <a:p>
            <a:pPr marL="101598" indent="0" algn="ctr">
              <a:buNone/>
            </a:pPr>
            <a:r>
              <a:rPr lang="en-US" sz="3600" b="1">
                <a:solidFill>
                  <a:schemeClr val="accent1">
                    <a:lumMod val="75000"/>
                  </a:schemeClr>
                </a:solidFill>
                <a:latin typeface="+mj-lt"/>
              </a:rPr>
              <a:t>Florida Civic Advance Membership</a:t>
            </a:r>
          </a:p>
          <a:p>
            <a:pPr marL="101598" indent="0">
              <a:buNone/>
            </a:pPr>
            <a:r>
              <a:rPr lang="en-US" sz="3200">
                <a:solidFill>
                  <a:schemeClr val="accent1">
                    <a:lumMod val="75000"/>
                  </a:schemeClr>
                </a:solidFill>
                <a:latin typeface="+mj-lt"/>
              </a:rPr>
              <a:t>We welcome organizations and individuals to join as FCA members to build together a new nonprofit membership network dedicated to increasing civic practices and advancing civic health in Florida’s communities</a:t>
            </a:r>
          </a:p>
          <a:p>
            <a:endParaRPr lang="en-US" sz="1200"/>
          </a:p>
          <a:p>
            <a:pPr marL="101598" indent="0" algn="ctr">
              <a:buNone/>
            </a:pPr>
            <a:r>
              <a:rPr lang="en-US" sz="3600">
                <a:hlinkClick r:id="rId4"/>
              </a:rPr>
              <a:t>https://floridacivicadvance.com/membership/</a:t>
            </a:r>
            <a:endParaRPr lang="en-US" sz="3600"/>
          </a:p>
          <a:p>
            <a:pPr marL="101598" indent="0" algn="ctr">
              <a:buNone/>
            </a:pPr>
            <a:endParaRPr lang="en-US"/>
          </a:p>
          <a:p>
            <a:pPr marL="101598" indent="0">
              <a:buNone/>
            </a:pPr>
            <a:endParaRPr lang="en-US"/>
          </a:p>
        </p:txBody>
      </p:sp>
    </p:spTree>
    <p:extLst>
      <p:ext uri="{BB962C8B-B14F-4D97-AF65-F5344CB8AC3E}">
        <p14:creationId xmlns:p14="http://schemas.microsoft.com/office/powerpoint/2010/main" val="247999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Excellence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609600" y="1792551"/>
            <a:ext cx="8846127" cy="3779219"/>
          </a:xfrm>
          <a:prstGeom prst="rect">
            <a:avLst/>
          </a:prstGeom>
        </p:spPr>
        <p:txBody>
          <a:bodyPr spcFirstLastPara="1" vert="horz" wrap="square" lIns="121900" tIns="121900" rIns="121900" bIns="121900" rtlCol="0" anchor="ctr" anchorCtr="0">
            <a:noAutofit/>
          </a:bodyPr>
          <a:lstStyle/>
          <a:p>
            <a:pPr marL="0" indent="0" algn="ctr">
              <a:buNone/>
            </a:pPr>
            <a:r>
              <a:rPr lang="en-US" sz="3600" b="1" dirty="0">
                <a:cs typeface="Calibri" panose="020F0502020204030204" pitchFamily="34" charset="0"/>
              </a:rPr>
              <a:t>FCA Website</a:t>
            </a:r>
            <a:endParaRPr lang="en-US" sz="3600" b="1" u="sng" dirty="0">
              <a:hlinkClick r:id="rId3"/>
            </a:endParaRPr>
          </a:p>
          <a:p>
            <a:pPr marL="0" indent="0" algn="ctr">
              <a:buNone/>
            </a:pPr>
            <a:r>
              <a:rPr lang="en-US" sz="3600" dirty="0">
                <a:hlinkClick r:id="rId4"/>
              </a:rPr>
              <a:t>https://www.floridacivicadvance.com</a:t>
            </a:r>
            <a:r>
              <a:rPr lang="en-US" sz="3600" dirty="0"/>
              <a:t> </a:t>
            </a:r>
          </a:p>
          <a:p>
            <a:pPr marL="0" indent="0" algn="ctr">
              <a:buNone/>
            </a:pPr>
            <a:r>
              <a:rPr lang="en-US" sz="3600" b="1" dirty="0"/>
              <a:t>Membership Benefits and Application </a:t>
            </a:r>
          </a:p>
          <a:p>
            <a:pPr marL="101598" indent="0" algn="ctr">
              <a:buNone/>
            </a:pPr>
            <a:r>
              <a:rPr lang="en-US" sz="3200" dirty="0">
                <a:hlinkClick r:id="rId5"/>
              </a:rPr>
              <a:t>https://floridacivicadvance.com/membership/</a:t>
            </a:r>
            <a:endParaRPr lang="en-US" sz="3200" dirty="0"/>
          </a:p>
          <a:p>
            <a:pPr marL="101598" indent="0" algn="ctr">
              <a:buNone/>
            </a:pPr>
            <a:endParaRPr lang="en-US" sz="3200" dirty="0"/>
          </a:p>
          <a:p>
            <a:pPr marL="0" indent="0">
              <a:buNone/>
            </a:pPr>
            <a:endParaRPr lang="en-US" sz="3200" dirty="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12</a:t>
            </a:fld>
            <a:endParaRPr/>
          </a:p>
        </p:txBody>
      </p:sp>
      <p:pic>
        <p:nvPicPr>
          <p:cNvPr id="3" name="Picture 2" descr="A map of the state of florida&#10;&#10;Description automatically generated with medium confidence">
            <a:extLst>
              <a:ext uri="{FF2B5EF4-FFF2-40B4-BE49-F238E27FC236}">
                <a16:creationId xmlns:a16="http://schemas.microsoft.com/office/drawing/2014/main" id="{AC6C9360-4A55-8246-9320-898CB468D1E7}"/>
              </a:ext>
            </a:extLst>
          </p:cNvPr>
          <p:cNvPicPr>
            <a:picLocks noChangeAspect="1"/>
          </p:cNvPicPr>
          <p:nvPr/>
        </p:nvPicPr>
        <p:blipFill>
          <a:blip r:embed="rId6"/>
          <a:stretch>
            <a:fillRect/>
          </a:stretch>
        </p:blipFill>
        <p:spPr>
          <a:xfrm>
            <a:off x="3396973" y="4416521"/>
            <a:ext cx="3271380" cy="2734668"/>
          </a:xfrm>
          <a:prstGeom prst="rect">
            <a:avLst/>
          </a:prstGeom>
        </p:spPr>
      </p:pic>
    </p:spTree>
    <p:extLst>
      <p:ext uri="{BB962C8B-B14F-4D97-AF65-F5344CB8AC3E}">
        <p14:creationId xmlns:p14="http://schemas.microsoft.com/office/powerpoint/2010/main" val="169052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Health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609599" y="2344493"/>
            <a:ext cx="10972799" cy="4298966"/>
          </a:xfrm>
          <a:prstGeom prst="rect">
            <a:avLst/>
          </a:prstGeom>
        </p:spPr>
        <p:txBody>
          <a:bodyPr spcFirstLastPara="1" vert="horz" wrap="square" lIns="121900" tIns="121900" rIns="121900" bIns="121900" rtlCol="0" anchor="ctr" anchorCtr="0">
            <a:noAutofit/>
          </a:bodyPr>
          <a:lstStyle/>
          <a:p>
            <a:pPr marL="0" indent="0" algn="ctr">
              <a:buNone/>
            </a:pPr>
            <a:endParaRPr lang="en-US" sz="3600" dirty="0">
              <a:hlinkClick r:id="rId3"/>
            </a:endParaRPr>
          </a:p>
          <a:p>
            <a:pPr marL="0" indent="0" algn="ctr">
              <a:buNone/>
            </a:pPr>
            <a:endParaRPr lang="en-US" sz="3600" dirty="0">
              <a:hlinkClick r:id="rId3"/>
            </a:endParaRPr>
          </a:p>
          <a:p>
            <a:pPr marL="0" indent="0" algn="ctr">
              <a:buNone/>
            </a:pPr>
            <a:endParaRPr lang="en-US" sz="3600" dirty="0">
              <a:hlinkClick r:id="rId3"/>
            </a:endParaRPr>
          </a:p>
          <a:p>
            <a:pPr marL="0" indent="0" algn="ctr">
              <a:buNone/>
            </a:pPr>
            <a:endParaRPr lang="en-US" sz="3600" dirty="0">
              <a:hlinkClick r:id="rId3"/>
            </a:endParaRPr>
          </a:p>
          <a:p>
            <a:pPr marL="0" indent="0" algn="ctr">
              <a:buNone/>
            </a:pPr>
            <a:endParaRPr lang="en-US" sz="3600" dirty="0">
              <a:hlinkClick r:id="rId3"/>
            </a:endParaRPr>
          </a:p>
          <a:p>
            <a:pPr marL="0" indent="0" algn="ctr">
              <a:buNone/>
            </a:pPr>
            <a:r>
              <a:rPr lang="en-US" sz="3600" dirty="0">
                <a:hlinkClick r:id="rId4"/>
              </a:rPr>
              <a:t>https://www.floridacivicadvance.com</a:t>
            </a:r>
            <a:r>
              <a:rPr lang="en-US" sz="3600" dirty="0"/>
              <a:t> </a:t>
            </a:r>
          </a:p>
          <a:p>
            <a:pPr marL="0" indent="0">
              <a:buNone/>
            </a:pPr>
            <a:endParaRPr lang="en-US" sz="3200" dirty="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13</a:t>
            </a:fld>
            <a:endParaRPr/>
          </a:p>
        </p:txBody>
      </p:sp>
      <p:pic>
        <p:nvPicPr>
          <p:cNvPr id="7" name="Picture 6" descr="A picture containing diagram&#10;&#10;Description automatically generated">
            <a:extLst>
              <a:ext uri="{FF2B5EF4-FFF2-40B4-BE49-F238E27FC236}">
                <a16:creationId xmlns:a16="http://schemas.microsoft.com/office/drawing/2014/main" id="{0D3056C6-268C-473E-0730-F727E1EEF7E6}"/>
              </a:ext>
            </a:extLst>
          </p:cNvPr>
          <p:cNvPicPr>
            <a:picLocks noChangeAspect="1"/>
          </p:cNvPicPr>
          <p:nvPr/>
        </p:nvPicPr>
        <p:blipFill>
          <a:blip r:embed="rId5"/>
          <a:stretch>
            <a:fillRect/>
          </a:stretch>
        </p:blipFill>
        <p:spPr>
          <a:xfrm>
            <a:off x="5495822" y="1790530"/>
            <a:ext cx="5555108" cy="3190434"/>
          </a:xfrm>
          <a:prstGeom prst="rect">
            <a:avLst/>
          </a:prstGeom>
        </p:spPr>
      </p:pic>
      <p:pic>
        <p:nvPicPr>
          <p:cNvPr id="2" name="Picture 1" descr="A map of the state of florida&#10;&#10;Description automatically generated with medium confidence">
            <a:extLst>
              <a:ext uri="{FF2B5EF4-FFF2-40B4-BE49-F238E27FC236}">
                <a16:creationId xmlns:a16="http://schemas.microsoft.com/office/drawing/2014/main" id="{B854EA27-9C4E-02C3-0CA2-56AAB39C4761}"/>
              </a:ext>
            </a:extLst>
          </p:cNvPr>
          <p:cNvPicPr>
            <a:picLocks noChangeAspect="1"/>
          </p:cNvPicPr>
          <p:nvPr/>
        </p:nvPicPr>
        <p:blipFill>
          <a:blip r:embed="rId6"/>
          <a:stretch>
            <a:fillRect/>
          </a:stretch>
        </p:blipFill>
        <p:spPr>
          <a:xfrm>
            <a:off x="1692974" y="1811718"/>
            <a:ext cx="3271380" cy="2734668"/>
          </a:xfrm>
          <a:prstGeom prst="rect">
            <a:avLst/>
          </a:prstGeom>
        </p:spPr>
      </p:pic>
    </p:spTree>
    <p:extLst>
      <p:ext uri="{BB962C8B-B14F-4D97-AF65-F5344CB8AC3E}">
        <p14:creationId xmlns:p14="http://schemas.microsoft.com/office/powerpoint/2010/main" val="24366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718618" y="-459300"/>
            <a:ext cx="11524014" cy="4625520"/>
          </a:xfrm>
          <a:prstGeom prst="rect">
            <a:avLst/>
          </a:prstGeom>
        </p:spPr>
        <p:txBody>
          <a:bodyPr spcFirstLastPara="1" vert="horz" wrap="square" lIns="121900" tIns="121900" rIns="121900" bIns="121900" rtlCol="0" anchor="ctr" anchorCtr="0">
            <a:noAutofit/>
          </a:bodyPr>
          <a:lstStyle/>
          <a:p>
            <a:pPr marL="0" indent="0">
              <a:buNone/>
            </a:pPr>
            <a:endParaRPr lang="en-US" b="1" dirty="0">
              <a:latin typeface="+mj-lt"/>
              <a:cs typeface="Calibri" panose="020F0502020204030204" pitchFamily="34" charset="0"/>
            </a:endParaRPr>
          </a:p>
          <a:p>
            <a:pPr marL="0" indent="0" algn="ctr">
              <a:buNone/>
            </a:pPr>
            <a:r>
              <a:rPr lang="en-US" b="1" dirty="0">
                <a:latin typeface="+mj-lt"/>
                <a:cs typeface="Calibri" panose="020F0502020204030204" pitchFamily="34" charset="0"/>
              </a:rPr>
              <a:t>FCA Third Thursdays Webinar</a:t>
            </a:r>
          </a:p>
          <a:p>
            <a:pPr marL="0" indent="0" algn="ctr">
              <a:buNone/>
            </a:pPr>
            <a:r>
              <a:rPr lang="en-US" sz="3200" b="1" dirty="0">
                <a:latin typeface="+mj-lt"/>
              </a:rPr>
              <a:t>Thursday, February 15, 2024, 12-1 pm, ET</a:t>
            </a:r>
            <a:endParaRPr lang="en-US" sz="3200" i="1" dirty="0">
              <a:latin typeface="+mj-lt"/>
              <a:cs typeface="Calibri" panose="020F0502020204030204" pitchFamily="34" charset="0"/>
            </a:endParaRPr>
          </a:p>
          <a:p>
            <a:pPr marL="0" indent="0" algn="ctr">
              <a:buNone/>
            </a:pPr>
            <a:endParaRPr lang="en-US" sz="3200" dirty="0">
              <a:cs typeface="Calibri" panose="020F0502020204030204" pitchFamily="34" charset="0"/>
            </a:endParaRPr>
          </a:p>
        </p:txBody>
      </p:sp>
      <p:sp>
        <p:nvSpPr>
          <p:cNvPr id="5" name="TextBox 4">
            <a:extLst>
              <a:ext uri="{FF2B5EF4-FFF2-40B4-BE49-F238E27FC236}">
                <a16:creationId xmlns:a16="http://schemas.microsoft.com/office/drawing/2014/main" id="{92B71A22-BBD0-0432-75E0-41C37FB29A7E}"/>
              </a:ext>
            </a:extLst>
          </p:cNvPr>
          <p:cNvSpPr txBox="1"/>
          <p:nvPr/>
        </p:nvSpPr>
        <p:spPr>
          <a:xfrm>
            <a:off x="1184564" y="2596560"/>
            <a:ext cx="9483436" cy="3046988"/>
          </a:xfrm>
          <a:prstGeom prst="rect">
            <a:avLst/>
          </a:prstGeom>
          <a:noFill/>
        </p:spPr>
        <p:txBody>
          <a:bodyPr wrap="square">
            <a:spAutoFit/>
          </a:bodyPr>
          <a:lstStyle/>
          <a:p>
            <a:pPr marL="0" indent="0" algn="ctr">
              <a:buNone/>
            </a:pPr>
            <a:r>
              <a:rPr lang="en-US" sz="4800" dirty="0">
                <a:solidFill>
                  <a:schemeClr val="accent1">
                    <a:lumMod val="75000"/>
                  </a:schemeClr>
                </a:solidFill>
              </a:rPr>
              <a:t>“Engaging Youth in Civic Health:</a:t>
            </a:r>
          </a:p>
          <a:p>
            <a:pPr marL="0" indent="0" algn="ctr">
              <a:buNone/>
            </a:pPr>
            <a:r>
              <a:rPr lang="en-US" sz="4800" dirty="0">
                <a:solidFill>
                  <a:schemeClr val="accent1">
                    <a:lumMod val="75000"/>
                  </a:schemeClr>
                </a:solidFill>
              </a:rPr>
              <a:t>Stetson Law Youth Civic Engagement Program”</a:t>
            </a:r>
          </a:p>
          <a:p>
            <a:pPr marL="0" indent="0" algn="ctr">
              <a:buNone/>
            </a:pPr>
            <a:endParaRPr lang="en-US" sz="4800" b="1" i="0" u="none" strike="noStrike" dirty="0">
              <a:solidFill>
                <a:schemeClr val="accent1">
                  <a:lumMod val="75000"/>
                </a:schemeClr>
              </a:solidFill>
              <a:effectLst/>
              <a:latin typeface="+mj-lt"/>
            </a:endParaRPr>
          </a:p>
        </p:txBody>
      </p:sp>
      <p:pic>
        <p:nvPicPr>
          <p:cNvPr id="4" name="Picture 3" descr="A map of the state of florida&#10;&#10;Description automatically generated with medium confidence">
            <a:extLst>
              <a:ext uri="{FF2B5EF4-FFF2-40B4-BE49-F238E27FC236}">
                <a16:creationId xmlns:a16="http://schemas.microsoft.com/office/drawing/2014/main" id="{B9218023-8733-9787-EBCA-4A4B4634CB8A}"/>
              </a:ext>
            </a:extLst>
          </p:cNvPr>
          <p:cNvPicPr>
            <a:picLocks noChangeAspect="1"/>
          </p:cNvPicPr>
          <p:nvPr/>
        </p:nvPicPr>
        <p:blipFill>
          <a:blip r:embed="rId3"/>
          <a:stretch>
            <a:fillRect/>
          </a:stretch>
        </p:blipFill>
        <p:spPr>
          <a:xfrm>
            <a:off x="12036" y="-107168"/>
            <a:ext cx="2157046" cy="1803155"/>
          </a:xfrm>
          <a:prstGeom prst="rect">
            <a:avLst/>
          </a:prstGeom>
        </p:spPr>
      </p:pic>
      <p:pic>
        <p:nvPicPr>
          <p:cNvPr id="2" name="Picture 1">
            <a:extLst>
              <a:ext uri="{FF2B5EF4-FFF2-40B4-BE49-F238E27FC236}">
                <a16:creationId xmlns:a16="http://schemas.microsoft.com/office/drawing/2014/main" id="{E413F135-AB79-AFFB-4310-AB674C50C40E}"/>
              </a:ext>
            </a:extLst>
          </p:cNvPr>
          <p:cNvPicPr>
            <a:picLocks noChangeAspect="1"/>
          </p:cNvPicPr>
          <p:nvPr/>
        </p:nvPicPr>
        <p:blipFill>
          <a:blip r:embed="rId4"/>
          <a:stretch>
            <a:fillRect/>
          </a:stretch>
        </p:blipFill>
        <p:spPr>
          <a:xfrm>
            <a:off x="151822" y="1814706"/>
            <a:ext cx="1631865" cy="1220086"/>
          </a:xfrm>
          <a:prstGeom prst="rect">
            <a:avLst/>
          </a:prstGeom>
        </p:spPr>
      </p:pic>
      <p:pic>
        <p:nvPicPr>
          <p:cNvPr id="3" name="Picture 2">
            <a:extLst>
              <a:ext uri="{FF2B5EF4-FFF2-40B4-BE49-F238E27FC236}">
                <a16:creationId xmlns:a16="http://schemas.microsoft.com/office/drawing/2014/main" id="{5972779C-3EB7-849A-CA0C-31C3BBCC9686}"/>
              </a:ext>
            </a:extLst>
          </p:cNvPr>
          <p:cNvPicPr>
            <a:picLocks noChangeAspect="1"/>
          </p:cNvPicPr>
          <p:nvPr/>
        </p:nvPicPr>
        <p:blipFill>
          <a:blip r:embed="rId5"/>
          <a:stretch>
            <a:fillRect/>
          </a:stretch>
        </p:blipFill>
        <p:spPr>
          <a:xfrm>
            <a:off x="10191503" y="1814706"/>
            <a:ext cx="1631865" cy="1383538"/>
          </a:xfrm>
          <a:prstGeom prst="rect">
            <a:avLst/>
          </a:prstGeom>
        </p:spPr>
      </p:pic>
      <p:pic>
        <p:nvPicPr>
          <p:cNvPr id="6" name="Picture 5">
            <a:extLst>
              <a:ext uri="{FF2B5EF4-FFF2-40B4-BE49-F238E27FC236}">
                <a16:creationId xmlns:a16="http://schemas.microsoft.com/office/drawing/2014/main" id="{599B709D-7B7A-44D3-5B62-4085DED4E4F1}"/>
              </a:ext>
            </a:extLst>
          </p:cNvPr>
          <p:cNvPicPr>
            <a:picLocks noChangeAspect="1"/>
          </p:cNvPicPr>
          <p:nvPr/>
        </p:nvPicPr>
        <p:blipFill>
          <a:blip r:embed="rId6"/>
          <a:stretch>
            <a:fillRect/>
          </a:stretch>
        </p:blipFill>
        <p:spPr>
          <a:xfrm>
            <a:off x="4197927" y="4792209"/>
            <a:ext cx="3262746" cy="2447060"/>
          </a:xfrm>
          <a:prstGeom prst="rect">
            <a:avLst/>
          </a:prstGeom>
        </p:spPr>
      </p:pic>
    </p:spTree>
    <p:extLst>
      <p:ext uri="{BB962C8B-B14F-4D97-AF65-F5344CB8AC3E}">
        <p14:creationId xmlns:p14="http://schemas.microsoft.com/office/powerpoint/2010/main" val="418768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630936" y="1044702"/>
            <a:ext cx="7809679" cy="1481328"/>
          </a:xfrm>
          <a:prstGeom prst="rect">
            <a:avLst/>
          </a:prstGeom>
        </p:spPr>
        <p:txBody>
          <a:bodyPr spcFirstLastPara="1" vert="horz" lIns="91440" tIns="45720" rIns="91440" bIns="45720" rtlCol="0" anchor="b" anchorCtr="0">
            <a:normAutofit fontScale="90000"/>
          </a:bodyPr>
          <a:lstStyle/>
          <a:p>
            <a:pPr>
              <a:spcBef>
                <a:spcPct val="0"/>
              </a:spcBef>
            </a:pPr>
            <a:br>
              <a:rPr lang="en-US" sz="3100" kern="1200" dirty="0">
                <a:solidFill>
                  <a:schemeClr val="tx1"/>
                </a:solidFill>
                <a:latin typeface="+mj-lt"/>
                <a:ea typeface="+mj-ea"/>
                <a:cs typeface="+mj-cs"/>
              </a:rPr>
            </a:br>
            <a:r>
              <a:rPr lang="en-US" b="1" kern="1200" dirty="0">
                <a:solidFill>
                  <a:schemeClr val="accent1">
                    <a:lumMod val="75000"/>
                  </a:schemeClr>
                </a:solidFill>
                <a:latin typeface="+mj-lt"/>
                <a:ea typeface="+mj-ea"/>
                <a:cs typeface="+mj-cs"/>
              </a:rPr>
              <a:t>Florida Civic Advance </a:t>
            </a:r>
            <a:br>
              <a:rPr lang="en-US" b="1" kern="1200" dirty="0">
                <a:solidFill>
                  <a:schemeClr val="accent1">
                    <a:lumMod val="75000"/>
                  </a:schemeClr>
                </a:solidFill>
                <a:latin typeface="+mj-lt"/>
                <a:ea typeface="+mj-ea"/>
                <a:cs typeface="+mj-cs"/>
              </a:rPr>
            </a:br>
            <a:r>
              <a:rPr lang="en-US" sz="3100" i="1" kern="1200" dirty="0">
                <a:solidFill>
                  <a:schemeClr val="accent1">
                    <a:lumMod val="75000"/>
                  </a:schemeClr>
                </a:solidFill>
                <a:latin typeface="+mj-lt"/>
                <a:ea typeface="+mj-ea"/>
                <a:cs typeface="+mj-cs"/>
              </a:rPr>
              <a:t>Advancing Civic Health in Florida’s Communities</a:t>
            </a:r>
            <a:br>
              <a:rPr lang="en-US" sz="3100" i="1" kern="1200" dirty="0">
                <a:solidFill>
                  <a:schemeClr val="tx1"/>
                </a:solidFill>
                <a:latin typeface="+mj-lt"/>
                <a:ea typeface="+mj-ea"/>
                <a:cs typeface="+mj-cs"/>
              </a:rPr>
            </a:br>
            <a:br>
              <a:rPr lang="en-US" sz="3100" i="1" kern="1200" dirty="0">
                <a:solidFill>
                  <a:schemeClr val="tx1"/>
                </a:solidFill>
                <a:latin typeface="+mj-lt"/>
                <a:ea typeface="+mj-ea"/>
                <a:cs typeface="+mj-cs"/>
              </a:rPr>
            </a:br>
            <a:r>
              <a:rPr lang="en-US" sz="4900" b="1" dirty="0">
                <a:solidFill>
                  <a:schemeClr val="accent1">
                    <a:lumMod val="75000"/>
                  </a:schemeClr>
                </a:solidFill>
                <a:latin typeface="+mj-lt"/>
              </a:rPr>
              <a:t>Webinar Zoom Housekeeping</a:t>
            </a:r>
            <a:br>
              <a:rPr lang="en-US" sz="4000" b="1" dirty="0">
                <a:latin typeface="+mj-lt"/>
              </a:rPr>
            </a:br>
            <a:br>
              <a:rPr lang="en-US" sz="1800" i="1" kern="1200" dirty="0">
                <a:solidFill>
                  <a:schemeClr val="tx1"/>
                </a:solidFill>
                <a:latin typeface="+mj-lt"/>
                <a:ea typeface="+mj-ea"/>
                <a:cs typeface="+mj-cs"/>
              </a:rPr>
            </a:br>
            <a:endParaRPr lang="en-US" sz="1800" b="1" kern="1200" dirty="0">
              <a:solidFill>
                <a:schemeClr val="tx1"/>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630936" y="2740598"/>
            <a:ext cx="10117929" cy="3547872"/>
          </a:xfrm>
        </p:spPr>
        <p:txBody>
          <a:bodyPr vert="horz" lIns="91440" tIns="45720" rIns="91440" bIns="45720" rtlCol="0" anchor="t">
            <a:normAutofit fontScale="77500" lnSpcReduction="20000"/>
          </a:bodyPr>
          <a:lstStyle/>
          <a:p>
            <a:pPr marL="571500" indent="-571500"/>
            <a:r>
              <a:rPr lang="en-US" sz="4000" dirty="0">
                <a:latin typeface="+mj-lt"/>
              </a:rPr>
              <a:t>Place your device on Mute till the Q&amp;A </a:t>
            </a:r>
          </a:p>
          <a:p>
            <a:pPr marL="571500" indent="-571500"/>
            <a:r>
              <a:rPr lang="en-US" sz="4000" dirty="0">
                <a:latin typeface="+mj-lt"/>
              </a:rPr>
              <a:t>The FCA conducts nonpartisan  webinars</a:t>
            </a:r>
          </a:p>
          <a:p>
            <a:pPr marL="571500" indent="-571500"/>
            <a:r>
              <a:rPr lang="en-US" sz="4000" dirty="0">
                <a:latin typeface="+mj-lt"/>
              </a:rPr>
              <a:t>Show respect for the speakers and each other </a:t>
            </a:r>
          </a:p>
          <a:p>
            <a:pPr marL="571500" indent="-571500"/>
            <a:r>
              <a:rPr lang="en-US" sz="4000" dirty="0">
                <a:latin typeface="+mj-lt"/>
              </a:rPr>
              <a:t>Please use “Chat” to share questions, comments and links </a:t>
            </a:r>
          </a:p>
          <a:p>
            <a:pPr marL="0" indent="0">
              <a:buNone/>
            </a:pPr>
            <a:r>
              <a:rPr lang="en-US" sz="4000" dirty="0">
                <a:latin typeface="+mj-lt"/>
              </a:rPr>
              <a:t>      to resources. </a:t>
            </a:r>
          </a:p>
          <a:p>
            <a:pPr marL="571500" indent="-571500"/>
            <a:r>
              <a:rPr lang="en-US" sz="4000" dirty="0">
                <a:latin typeface="+mj-lt"/>
              </a:rPr>
              <a:t>We will try to have the speakers answer your questions during the presentations</a:t>
            </a:r>
          </a:p>
          <a:p>
            <a:pPr marL="571500" indent="-571500"/>
            <a:r>
              <a:rPr lang="en-US" sz="4000" dirty="0">
                <a:latin typeface="+mj-lt"/>
              </a:rPr>
              <a:t>We will have an open Q &amp; A after the presentations </a:t>
            </a:r>
          </a:p>
          <a:p>
            <a:pPr indent="-228600">
              <a:buFont typeface="Arial" panose="020B0604020202020204" pitchFamily="34" charset="0"/>
              <a:buChar char="•"/>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3</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87F300C2-5F4F-45CE-071D-6BE833B9EC40}"/>
              </a:ext>
            </a:extLst>
          </p:cNvPr>
          <p:cNvPicPr>
            <a:picLocks noChangeAspect="1"/>
          </p:cNvPicPr>
          <p:nvPr/>
        </p:nvPicPr>
        <p:blipFill>
          <a:blip r:embed="rId3"/>
          <a:stretch>
            <a:fillRect/>
          </a:stretch>
        </p:blipFill>
        <p:spPr>
          <a:xfrm>
            <a:off x="8838920" y="242994"/>
            <a:ext cx="3271380" cy="2734668"/>
          </a:xfrm>
          <a:prstGeom prst="rect">
            <a:avLst/>
          </a:prstGeom>
        </p:spPr>
      </p:pic>
    </p:spTree>
    <p:extLst>
      <p:ext uri="{BB962C8B-B14F-4D97-AF65-F5344CB8AC3E}">
        <p14:creationId xmlns:p14="http://schemas.microsoft.com/office/powerpoint/2010/main" val="414250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60586"/>
            <a:ext cx="10969848" cy="3547872"/>
          </a:xfrm>
        </p:spPr>
        <p:txBody>
          <a:bodyPr vert="horz" lIns="91440" tIns="45720" rIns="91440" bIns="45720" rtlCol="0" anchor="t">
            <a:normAutofit/>
          </a:bodyPr>
          <a:lstStyle/>
          <a:p>
            <a:pPr marL="0" indent="0" algn="ctr">
              <a:buNone/>
            </a:pPr>
            <a:r>
              <a:rPr lang="en-US" sz="4800" b="1" i="0" u="none" strike="noStrike" dirty="0">
                <a:solidFill>
                  <a:srgbClr val="4D4D4D"/>
                </a:solidFill>
                <a:effectLst/>
                <a:latin typeface="+mj-lt"/>
              </a:rPr>
              <a:t>“Civic health reflects the opportunities people have to participate in their communities.”</a:t>
            </a:r>
          </a:p>
          <a:p>
            <a:pPr marL="0" indent="0" algn="r">
              <a:buNone/>
            </a:pPr>
            <a:r>
              <a:rPr lang="en-US" sz="3600" b="1" i="1" dirty="0">
                <a:solidFill>
                  <a:srgbClr val="4D4D4D"/>
                </a:solidFill>
                <a:latin typeface="+mj-lt"/>
                <a:ea typeface="Times New Roman" panose="02020603050405020304" pitchFamily="18" charset="0"/>
              </a:rPr>
              <a:t>National Conference on Citizenship</a:t>
            </a:r>
            <a:endParaRPr lang="en-US" sz="3600" i="1" dirty="0">
              <a:solidFill>
                <a:srgbClr val="000000"/>
              </a:solidFill>
              <a:effectLst/>
              <a:latin typeface="+mj-lt"/>
              <a:ea typeface="Times New Roman" panose="02020603050405020304" pitchFamily="18" charset="0"/>
            </a:endParaRPr>
          </a:p>
          <a:p>
            <a:pPr marL="457200" indent="-457200"/>
            <a:endParaRPr lang="en-US" sz="9600" dirty="0">
              <a:solidFill>
                <a:srgbClr val="000000"/>
              </a:solidFill>
              <a:effectLst/>
              <a:latin typeface="+mj-lt"/>
              <a:ea typeface="Times New Roman" panose="02020603050405020304" pitchFamily="18" charset="0"/>
            </a:endParaRP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4</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C35B1989-2EEA-D4A0-0C99-1F406B8F5085}"/>
              </a:ext>
            </a:extLst>
          </p:cNvPr>
          <p:cNvPicPr>
            <a:picLocks noChangeAspect="1"/>
          </p:cNvPicPr>
          <p:nvPr/>
        </p:nvPicPr>
        <p:blipFill>
          <a:blip r:embed="rId3"/>
          <a:stretch>
            <a:fillRect/>
          </a:stretch>
        </p:blipFill>
        <p:spPr>
          <a:xfrm>
            <a:off x="8691591" y="428716"/>
            <a:ext cx="2662209" cy="2225439"/>
          </a:xfrm>
          <a:prstGeom prst="rect">
            <a:avLst/>
          </a:prstGeom>
        </p:spPr>
      </p:pic>
    </p:spTree>
    <p:extLst>
      <p:ext uri="{BB962C8B-B14F-4D97-AF65-F5344CB8AC3E}">
        <p14:creationId xmlns:p14="http://schemas.microsoft.com/office/powerpoint/2010/main" val="33005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39664"/>
            <a:ext cx="10969848" cy="3716686"/>
          </a:xfrm>
        </p:spPr>
        <p:txBody>
          <a:bodyPr vert="horz" lIns="91440" tIns="45720" rIns="91440" bIns="45720" rtlCol="0" anchor="t">
            <a:normAutofit/>
          </a:bodyPr>
          <a:lstStyle/>
          <a:p>
            <a:pPr marL="0" indent="0">
              <a:buNone/>
            </a:pPr>
            <a:r>
              <a:rPr lang="en-US" sz="3200" b="1" dirty="0">
                <a:solidFill>
                  <a:srgbClr val="000000"/>
                </a:solidFill>
                <a:effectLst/>
                <a:latin typeface="+mj-lt"/>
                <a:ea typeface="Times New Roman" panose="02020603050405020304" pitchFamily="18" charset="0"/>
              </a:rPr>
              <a:t>Communities with strong indicators of civic health have:</a:t>
            </a:r>
          </a:p>
          <a:p>
            <a:pPr marL="0" indent="0">
              <a:buNone/>
            </a:pPr>
            <a:endParaRPr lang="en-US" sz="3200" b="1" dirty="0">
              <a:solidFill>
                <a:srgbClr val="000000"/>
              </a:solidFill>
              <a:effectLst/>
              <a:latin typeface="+mj-lt"/>
              <a:ea typeface="Times New Roman" panose="02020603050405020304" pitchFamily="18" charset="0"/>
            </a:endParaRPr>
          </a:p>
          <a:p>
            <a:pPr marL="457200" indent="-457200"/>
            <a:r>
              <a:rPr lang="en-US" sz="9600" dirty="0">
                <a:solidFill>
                  <a:srgbClr val="000000"/>
                </a:solidFill>
                <a:effectLst/>
                <a:latin typeface="+mj-lt"/>
                <a:ea typeface="Times New Roman" panose="02020603050405020304" pitchFamily="18" charset="0"/>
              </a:rPr>
              <a:t>. </a:t>
            </a: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5</a:t>
            </a:fld>
            <a:endParaRPr lang="en-US" dirty="0">
              <a:solidFill>
                <a:schemeClr val="tx1">
                  <a:tint val="75000"/>
                </a:schemeClr>
              </a:solidFill>
            </a:endParaRPr>
          </a:p>
        </p:txBody>
      </p:sp>
      <p:graphicFrame>
        <p:nvGraphicFramePr>
          <p:cNvPr id="2" name="Table 2">
            <a:extLst>
              <a:ext uri="{FF2B5EF4-FFF2-40B4-BE49-F238E27FC236}">
                <a16:creationId xmlns:a16="http://schemas.microsoft.com/office/drawing/2014/main" id="{34F4486B-DECA-CEA5-B1FF-0B3213F45B23}"/>
              </a:ext>
            </a:extLst>
          </p:cNvPr>
          <p:cNvGraphicFramePr>
            <a:graphicFrameLocks noGrp="1"/>
          </p:cNvGraphicFramePr>
          <p:nvPr>
            <p:extLst>
              <p:ext uri="{D42A27DB-BD31-4B8C-83A1-F6EECF244321}">
                <p14:modId xmlns:p14="http://schemas.microsoft.com/office/powerpoint/2010/main" val="750917836"/>
              </p:ext>
            </p:extLst>
          </p:nvPr>
        </p:nvGraphicFramePr>
        <p:xfrm>
          <a:off x="611076" y="3326130"/>
          <a:ext cx="10742724" cy="3351866"/>
        </p:xfrm>
        <a:graphic>
          <a:graphicData uri="http://schemas.openxmlformats.org/drawingml/2006/table">
            <a:tbl>
              <a:tblPr firstRow="1" bandRow="1">
                <a:tableStyleId>{69CF1AB2-1976-4502-BF36-3FF5EA218861}</a:tableStyleId>
              </a:tblPr>
              <a:tblGrid>
                <a:gridCol w="5371362">
                  <a:extLst>
                    <a:ext uri="{9D8B030D-6E8A-4147-A177-3AD203B41FA5}">
                      <a16:colId xmlns:a16="http://schemas.microsoft.com/office/drawing/2014/main" val="709373076"/>
                    </a:ext>
                  </a:extLst>
                </a:gridCol>
                <a:gridCol w="5371362">
                  <a:extLst>
                    <a:ext uri="{9D8B030D-6E8A-4147-A177-3AD203B41FA5}">
                      <a16:colId xmlns:a16="http://schemas.microsoft.com/office/drawing/2014/main" val="2976795239"/>
                    </a:ext>
                  </a:extLst>
                </a:gridCol>
              </a:tblGrid>
              <a:tr h="103023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kern="1200" dirty="0">
                          <a:solidFill>
                            <a:srgbClr val="000000"/>
                          </a:solidFill>
                          <a:effectLst/>
                          <a:latin typeface="+mj-lt"/>
                          <a:ea typeface="Times New Roman" panose="02020603050405020304" pitchFamily="18" charset="0"/>
                          <a:cs typeface="+mn-cs"/>
                        </a:rPr>
                        <a:t>Higher employment rates</a:t>
                      </a:r>
                    </a:p>
                    <a:p>
                      <a:pPr marL="342900" indent="-342900">
                        <a:buFont typeface="Arial" panose="020B0604020202020204" pitchFamily="34" charset="0"/>
                        <a:buChar char="•"/>
                      </a:pPr>
                      <a:endParaRPr lang="en-US" sz="3200" b="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kern="1200" dirty="0">
                          <a:solidFill>
                            <a:srgbClr val="000000"/>
                          </a:solidFill>
                          <a:effectLst/>
                          <a:latin typeface="+mj-lt"/>
                          <a:ea typeface="Times New Roman" panose="02020603050405020304" pitchFamily="18" charset="0"/>
                          <a:cs typeface="+mn-cs"/>
                        </a:rPr>
                        <a:t>Accessible</a:t>
                      </a:r>
                      <a:r>
                        <a:rPr lang="en-US" sz="3200" b="0" kern="1200" dirty="0">
                          <a:solidFill>
                            <a:srgbClr val="000000"/>
                          </a:solidFill>
                          <a:latin typeface="+mj-lt"/>
                          <a:ea typeface="Times New Roman" panose="02020603050405020304" pitchFamily="18" charset="0"/>
                          <a:cs typeface="+mn-cs"/>
                        </a:rPr>
                        <a:t> civic gathering places in libraries &amp; parks</a:t>
                      </a:r>
                    </a:p>
                  </a:txBody>
                  <a:tcPr/>
                </a:tc>
                <a:extLst>
                  <a:ext uri="{0D108BD9-81ED-4DB2-BD59-A6C34878D82A}">
                    <a16:rowId xmlns:a16="http://schemas.microsoft.com/office/drawing/2014/main" val="335275673"/>
                  </a:ext>
                </a:extLst>
              </a:tr>
              <a:tr h="103023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S</a:t>
                      </a:r>
                      <a:r>
                        <a:rPr lang="en-US" sz="3200" kern="1200" dirty="0">
                          <a:solidFill>
                            <a:srgbClr val="000000"/>
                          </a:solidFill>
                          <a:effectLst/>
                          <a:latin typeface="+mj-lt"/>
                          <a:ea typeface="Times New Roman" panose="02020603050405020304" pitchFamily="18" charset="0"/>
                          <a:cs typeface="+mn-cs"/>
                        </a:rPr>
                        <a:t>tronger schools</a:t>
                      </a:r>
                    </a:p>
                    <a:p>
                      <a:pPr marL="342900" indent="-342900">
                        <a:buFont typeface="Arial" panose="020B0604020202020204" pitchFamily="34" charset="0"/>
                        <a:buChar char="•"/>
                      </a:pPr>
                      <a:endParaRPr lang="en-US" sz="320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More responsive local governments, and</a:t>
                      </a:r>
                    </a:p>
                  </a:txBody>
                  <a:tcPr/>
                </a:tc>
                <a:extLst>
                  <a:ext uri="{0D108BD9-81ED-4DB2-BD59-A6C34878D82A}">
                    <a16:rowId xmlns:a16="http://schemas.microsoft.com/office/drawing/2014/main" val="2902252311"/>
                  </a:ext>
                </a:extLst>
              </a:tr>
              <a:tr h="121826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B</a:t>
                      </a:r>
                      <a:r>
                        <a:rPr lang="en-US" sz="3200" kern="1200" dirty="0">
                          <a:solidFill>
                            <a:srgbClr val="000000"/>
                          </a:solidFill>
                          <a:effectLst/>
                          <a:latin typeface="+mj-lt"/>
                          <a:ea typeface="Times New Roman" panose="02020603050405020304" pitchFamily="18" charset="0"/>
                          <a:cs typeface="+mn-cs"/>
                        </a:rPr>
                        <a:t>etter individual physical health</a:t>
                      </a:r>
                    </a:p>
                  </a:txBody>
                  <a:tcPr/>
                </a:tc>
                <a:tc>
                  <a:txBody>
                    <a:bodyPr/>
                    <a:lstStyle/>
                    <a:p>
                      <a:pPr marL="342900" indent="-342900">
                        <a:buFont typeface="Arial" panose="020B0604020202020204" pitchFamily="34" charset="0"/>
                        <a:buChar char="•"/>
                      </a:pPr>
                      <a:r>
                        <a:rPr lang="en-US" sz="3200" kern="1200" dirty="0">
                          <a:solidFill>
                            <a:srgbClr val="000000"/>
                          </a:solidFill>
                          <a:effectLst/>
                          <a:latin typeface="+mj-lt"/>
                          <a:ea typeface="Times New Roman" panose="02020603050405020304" pitchFamily="18" charset="0"/>
                          <a:cs typeface="+mn-cs"/>
                        </a:rPr>
                        <a:t>Their residents live longer healthier lives</a:t>
                      </a:r>
                      <a:endParaRPr lang="en-US" sz="3200" dirty="0">
                        <a:latin typeface="+mj-lt"/>
                      </a:endParaRPr>
                    </a:p>
                  </a:txBody>
                  <a:tcPr/>
                </a:tc>
                <a:extLst>
                  <a:ext uri="{0D108BD9-81ED-4DB2-BD59-A6C34878D82A}">
                    <a16:rowId xmlns:a16="http://schemas.microsoft.com/office/drawing/2014/main" val="2699220794"/>
                  </a:ext>
                </a:extLst>
              </a:tr>
            </a:tbl>
          </a:graphicData>
        </a:graphic>
      </p:graphicFrame>
      <p:pic>
        <p:nvPicPr>
          <p:cNvPr id="3" name="Picture 2" descr="A map of the state of florida&#10;&#10;Description automatically generated with medium confidence">
            <a:extLst>
              <a:ext uri="{FF2B5EF4-FFF2-40B4-BE49-F238E27FC236}">
                <a16:creationId xmlns:a16="http://schemas.microsoft.com/office/drawing/2014/main" id="{48497EBD-ECA5-F1D6-9BED-D41A4DEB5192}"/>
              </a:ext>
            </a:extLst>
          </p:cNvPr>
          <p:cNvPicPr>
            <a:picLocks noChangeAspect="1"/>
          </p:cNvPicPr>
          <p:nvPr/>
        </p:nvPicPr>
        <p:blipFill>
          <a:blip r:embed="rId3"/>
          <a:stretch>
            <a:fillRect/>
          </a:stretch>
        </p:blipFill>
        <p:spPr>
          <a:xfrm>
            <a:off x="8890721" y="334859"/>
            <a:ext cx="2757151" cy="2304805"/>
          </a:xfrm>
          <a:prstGeom prst="rect">
            <a:avLst/>
          </a:prstGeom>
        </p:spPr>
      </p:pic>
    </p:spTree>
    <p:extLst>
      <p:ext uri="{BB962C8B-B14F-4D97-AF65-F5344CB8AC3E}">
        <p14:creationId xmlns:p14="http://schemas.microsoft.com/office/powerpoint/2010/main" val="425609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Google Shape;135;p26"/>
          <p:cNvSpPr txBox="1">
            <a:spLocks noGrp="1"/>
          </p:cNvSpPr>
          <p:nvPr>
            <p:ph type="title"/>
          </p:nvPr>
        </p:nvSpPr>
        <p:spPr>
          <a:xfrm>
            <a:off x="630936" y="1044702"/>
            <a:ext cx="7809679" cy="1481328"/>
          </a:xfrm>
          <a:prstGeom prst="rect">
            <a:avLst/>
          </a:prstGeom>
        </p:spPr>
        <p:txBody>
          <a:bodyPr spcFirstLastPara="1" vert="horz" lIns="91440" tIns="45720" rIns="91440" bIns="45720" rtlCol="0" anchor="b" anchorCtr="0">
            <a:normAutofit fontScale="90000"/>
          </a:bodyPr>
          <a:lstStyle/>
          <a:p>
            <a:pPr>
              <a:spcBef>
                <a:spcPct val="0"/>
              </a:spcBef>
            </a:pPr>
            <a:br>
              <a:rPr lang="en-US" sz="3100" kern="1200" dirty="0">
                <a:solidFill>
                  <a:schemeClr val="tx1"/>
                </a:solidFill>
                <a:latin typeface="+mj-lt"/>
                <a:ea typeface="+mj-ea"/>
                <a:cs typeface="+mj-cs"/>
              </a:rPr>
            </a:br>
            <a:r>
              <a:rPr lang="en-US" b="1" kern="1200" dirty="0">
                <a:solidFill>
                  <a:schemeClr val="accent1">
                    <a:lumMod val="75000"/>
                  </a:schemeClr>
                </a:solidFill>
                <a:latin typeface="+mj-lt"/>
                <a:ea typeface="+mj-ea"/>
                <a:cs typeface="+mj-cs"/>
              </a:rPr>
              <a:t>Florida Civic Advance </a:t>
            </a:r>
            <a:br>
              <a:rPr lang="en-US" b="1" kern="1200" dirty="0">
                <a:solidFill>
                  <a:schemeClr val="accent1">
                    <a:lumMod val="75000"/>
                  </a:schemeClr>
                </a:solidFill>
                <a:latin typeface="+mj-lt"/>
                <a:ea typeface="+mj-ea"/>
                <a:cs typeface="+mj-cs"/>
              </a:rPr>
            </a:br>
            <a:r>
              <a:rPr lang="en-US" sz="3100" i="1" kern="1200" dirty="0">
                <a:solidFill>
                  <a:schemeClr val="accent1">
                    <a:lumMod val="75000"/>
                  </a:schemeClr>
                </a:solidFill>
                <a:latin typeface="+mj-lt"/>
                <a:ea typeface="+mj-ea"/>
                <a:cs typeface="+mj-cs"/>
              </a:rPr>
              <a:t>Advancing Civic Health in Florida’s Communities</a:t>
            </a:r>
            <a:br>
              <a:rPr lang="en-US" sz="3100" i="1" kern="1200" dirty="0">
                <a:solidFill>
                  <a:schemeClr val="tx1"/>
                </a:solidFill>
                <a:latin typeface="+mj-lt"/>
                <a:ea typeface="+mj-ea"/>
                <a:cs typeface="+mj-cs"/>
              </a:rPr>
            </a:br>
            <a:br>
              <a:rPr lang="en-US" sz="3100" i="1" kern="1200" dirty="0">
                <a:solidFill>
                  <a:schemeClr val="tx1"/>
                </a:solidFill>
                <a:latin typeface="+mj-lt"/>
                <a:ea typeface="+mj-ea"/>
                <a:cs typeface="+mj-cs"/>
              </a:rPr>
            </a:br>
            <a:r>
              <a:rPr lang="en-US" sz="4000" b="1" dirty="0">
                <a:solidFill>
                  <a:schemeClr val="accent1">
                    <a:lumMod val="75000"/>
                  </a:schemeClr>
                </a:solidFill>
                <a:latin typeface="+mj-lt"/>
              </a:rPr>
              <a:t>FLORIDA’S  CIVIC HEALTH CHALLENGE</a:t>
            </a:r>
            <a:br>
              <a:rPr lang="en-US" sz="4000" b="1" dirty="0">
                <a:latin typeface="+mj-lt"/>
              </a:rPr>
            </a:br>
            <a:br>
              <a:rPr lang="en-US" sz="1800" i="1" kern="1200" dirty="0">
                <a:solidFill>
                  <a:schemeClr val="tx1"/>
                </a:solidFill>
                <a:latin typeface="+mj-lt"/>
                <a:ea typeface="+mj-ea"/>
                <a:cs typeface="+mj-cs"/>
              </a:rPr>
            </a:br>
            <a:endParaRPr lang="en-US" sz="1800" b="1" kern="1200" dirty="0">
              <a:solidFill>
                <a:schemeClr val="tx1"/>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630936" y="2740598"/>
            <a:ext cx="10117929" cy="3547872"/>
          </a:xfrm>
        </p:spPr>
        <p:txBody>
          <a:bodyPr vert="horz" lIns="91440" tIns="45720" rIns="91440" bIns="45720" rtlCol="0" anchor="t">
            <a:normAutofit/>
          </a:bodyPr>
          <a:lstStyle/>
          <a:p>
            <a:pPr marL="101598" indent="-228600">
              <a:buFont typeface="Arial" panose="020B0604020202020204" pitchFamily="34" charset="0"/>
              <a:buChar char="•"/>
            </a:pPr>
            <a:r>
              <a:rPr lang="en-US" b="1" dirty="0">
                <a:latin typeface="+mj-lt"/>
              </a:rPr>
              <a:t>Florida, the 3</a:t>
            </a:r>
            <a:r>
              <a:rPr lang="en-US" b="1" baseline="30000" dirty="0">
                <a:latin typeface="+mj-lt"/>
              </a:rPr>
              <a:t>rd</a:t>
            </a:r>
            <a:r>
              <a:rPr lang="en-US" b="1" dirty="0">
                <a:latin typeface="+mj-lt"/>
              </a:rPr>
              <a:t> largest state, ranks among the </a:t>
            </a:r>
            <a:r>
              <a:rPr lang="en-US" b="1" u="sng" dirty="0">
                <a:latin typeface="+mj-lt"/>
              </a:rPr>
              <a:t>lowest states </a:t>
            </a:r>
            <a:r>
              <a:rPr lang="en-US" b="1" dirty="0">
                <a:latin typeface="+mj-lt"/>
              </a:rPr>
              <a:t>in terms of civic health. We want to change that. </a:t>
            </a:r>
          </a:p>
          <a:p>
            <a:pPr indent="-228600">
              <a:buFont typeface="Arial" panose="020B0604020202020204" pitchFamily="34" charset="0"/>
              <a:buChar char="•"/>
            </a:pPr>
            <a:r>
              <a:rPr lang="en-US" dirty="0">
                <a:latin typeface="+mj-lt"/>
              </a:rPr>
              <a:t>50th in nation in volunteering among 50 states (2015)</a:t>
            </a:r>
          </a:p>
          <a:p>
            <a:pPr indent="-228600">
              <a:buFont typeface="Arial" panose="020B0604020202020204" pitchFamily="34" charset="0"/>
              <a:buChar char="•"/>
            </a:pPr>
            <a:r>
              <a:rPr lang="en-US" dirty="0">
                <a:latin typeface="+mj-lt"/>
              </a:rPr>
              <a:t>49th in belonging to a civic organization (2013)</a:t>
            </a:r>
          </a:p>
          <a:p>
            <a:pPr indent="-228600">
              <a:buFont typeface="Arial" panose="020B0604020202020204" pitchFamily="34" charset="0"/>
              <a:buChar char="•"/>
            </a:pPr>
            <a:r>
              <a:rPr lang="en-US" dirty="0">
                <a:latin typeface="+mj-lt"/>
              </a:rPr>
              <a:t>50th in donating to charity (2015) </a:t>
            </a:r>
          </a:p>
          <a:p>
            <a:pPr indent="-228600">
              <a:buFont typeface="Arial" panose="020B0604020202020204" pitchFamily="34" charset="0"/>
              <a:buChar char="•"/>
            </a:pPr>
            <a:r>
              <a:rPr lang="en-US" dirty="0">
                <a:latin typeface="+mj-lt"/>
              </a:rPr>
              <a:t>50th in helping neighbors fix a community problem (2015) and </a:t>
            </a:r>
          </a:p>
          <a:p>
            <a:pPr indent="-228600">
              <a:buFont typeface="Arial" panose="020B0604020202020204" pitchFamily="34" charset="0"/>
              <a:buChar char="•"/>
            </a:pPr>
            <a:r>
              <a:rPr lang="en-US" dirty="0">
                <a:latin typeface="+mj-lt"/>
              </a:rPr>
              <a:t>50th attending public meetings (2015) </a:t>
            </a:r>
          </a:p>
          <a:p>
            <a:pPr indent="-228600">
              <a:buFont typeface="Arial" panose="020B0604020202020204" pitchFamily="34" charset="0"/>
              <a:buChar char="•"/>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6</a:t>
            </a:fld>
            <a:endParaRPr lang="en-US" dirty="0">
              <a:solidFill>
                <a:schemeClr val="tx1">
                  <a:tint val="75000"/>
                </a:schemeClr>
              </a:solidFill>
            </a:endParaRPr>
          </a:p>
        </p:txBody>
      </p:sp>
      <p:pic>
        <p:nvPicPr>
          <p:cNvPr id="2" name="Picture 1" descr="A map of the state of florida&#10;&#10;Description automatically generated with medium confidence">
            <a:extLst>
              <a:ext uri="{FF2B5EF4-FFF2-40B4-BE49-F238E27FC236}">
                <a16:creationId xmlns:a16="http://schemas.microsoft.com/office/drawing/2014/main" id="{87F300C2-5F4F-45CE-071D-6BE833B9EC40}"/>
              </a:ext>
            </a:extLst>
          </p:cNvPr>
          <p:cNvPicPr>
            <a:picLocks noChangeAspect="1"/>
          </p:cNvPicPr>
          <p:nvPr/>
        </p:nvPicPr>
        <p:blipFill>
          <a:blip r:embed="rId3"/>
          <a:stretch>
            <a:fillRect/>
          </a:stretch>
        </p:blipFill>
        <p:spPr>
          <a:xfrm>
            <a:off x="8838920" y="242994"/>
            <a:ext cx="3271380" cy="2734668"/>
          </a:xfrm>
          <a:prstGeom prst="rect">
            <a:avLst/>
          </a:prstGeom>
        </p:spPr>
      </p:pic>
    </p:spTree>
    <p:extLst>
      <p:ext uri="{BB962C8B-B14F-4D97-AF65-F5344CB8AC3E}">
        <p14:creationId xmlns:p14="http://schemas.microsoft.com/office/powerpoint/2010/main" val="599837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7</a:t>
            </a:fld>
            <a:endParaRPr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63254" y="1066060"/>
            <a:ext cx="9630639" cy="4967600"/>
          </a:xfrm>
        </p:spPr>
        <p:txBody>
          <a:bodyPr/>
          <a:lstStyle/>
          <a:p>
            <a:pPr marL="101598" indent="0">
              <a:buNone/>
            </a:pPr>
            <a:endParaRPr lang="en-US" sz="1200" dirty="0"/>
          </a:p>
          <a:p>
            <a:pPr marL="101598" indent="0">
              <a:buNone/>
            </a:pPr>
            <a:endParaRPr lang="en-US" sz="3200" dirty="0">
              <a:solidFill>
                <a:schemeClr val="accent1">
                  <a:lumMod val="75000"/>
                </a:schemeClr>
              </a:solidFill>
            </a:endParaRPr>
          </a:p>
          <a:p>
            <a:endParaRPr lang="en-US" dirty="0"/>
          </a:p>
        </p:txBody>
      </p:sp>
      <p:pic>
        <p:nvPicPr>
          <p:cNvPr id="3" name="Picture 2" descr="A picture containing text&#10;&#10;Description automatically generated">
            <a:extLst>
              <a:ext uri="{FF2B5EF4-FFF2-40B4-BE49-F238E27FC236}">
                <a16:creationId xmlns:a16="http://schemas.microsoft.com/office/drawing/2014/main" id="{57241839-1720-C9B2-9089-D3350814BD6D}"/>
              </a:ext>
            </a:extLst>
          </p:cNvPr>
          <p:cNvPicPr>
            <a:picLocks noChangeAspect="1"/>
          </p:cNvPicPr>
          <p:nvPr/>
        </p:nvPicPr>
        <p:blipFill>
          <a:blip r:embed="rId3"/>
          <a:stretch>
            <a:fillRect/>
          </a:stretch>
        </p:blipFill>
        <p:spPr>
          <a:xfrm>
            <a:off x="-245548" y="0"/>
            <a:ext cx="12683096" cy="6451836"/>
          </a:xfrm>
          <a:prstGeom prst="rect">
            <a:avLst/>
          </a:prstGeom>
        </p:spPr>
      </p:pic>
    </p:spTree>
    <p:extLst>
      <p:ext uri="{BB962C8B-B14F-4D97-AF65-F5344CB8AC3E}">
        <p14:creationId xmlns:p14="http://schemas.microsoft.com/office/powerpoint/2010/main" val="43421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95407" y="1155873"/>
            <a:ext cx="11408229" cy="1143200"/>
          </a:xfrm>
          <a:prstGeom prst="rect">
            <a:avLst/>
          </a:prstGeom>
        </p:spPr>
        <p:txBody>
          <a:bodyPr spcFirstLastPara="1" vert="horz" wrap="square" lIns="121900" tIns="121900" rIns="121900" bIns="121900" rtlCol="0" anchor="ctr" anchorCtr="0">
            <a:noAutofit/>
          </a:bodyPr>
          <a:lstStyle/>
          <a:p>
            <a:pPr marL="0" indent="0" algn="ctr">
              <a:buNone/>
            </a:pP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I</a:t>
            </a:r>
            <a:r>
              <a:rPr lang="en-US" sz="3600" dirty="0">
                <a:solidFill>
                  <a:schemeClr val="accent1">
                    <a:lumMod val="75000"/>
                  </a:schemeClr>
                </a:solidFill>
              </a:rPr>
              <a:t>ntroducing the Moderator &amp; Presenters</a:t>
            </a:r>
            <a:br>
              <a:rPr lang="en-US" sz="3600" dirty="0">
                <a:solidFill>
                  <a:schemeClr val="accent1">
                    <a:lumMod val="75000"/>
                  </a:schemeClr>
                </a:solidFill>
              </a:rPr>
            </a:br>
            <a:endParaRPr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8</a:t>
            </a:fld>
            <a:endParaRPr dirty="0"/>
          </a:p>
        </p:txBody>
      </p:sp>
      <p:sp>
        <p:nvSpPr>
          <p:cNvPr id="11" name="TextBox 10">
            <a:extLst>
              <a:ext uri="{FF2B5EF4-FFF2-40B4-BE49-F238E27FC236}">
                <a16:creationId xmlns:a16="http://schemas.microsoft.com/office/drawing/2014/main" id="{F0062F01-2BF8-0E49-2DEE-CC43EEA26E43}"/>
              </a:ext>
            </a:extLst>
          </p:cNvPr>
          <p:cNvSpPr txBox="1"/>
          <p:nvPr/>
        </p:nvSpPr>
        <p:spPr>
          <a:xfrm>
            <a:off x="354323" y="3788833"/>
            <a:ext cx="1471557" cy="1200329"/>
          </a:xfrm>
          <a:prstGeom prst="rect">
            <a:avLst/>
          </a:prstGeom>
          <a:noFill/>
        </p:spPr>
        <p:txBody>
          <a:bodyPr wrap="square" rtlCol="0">
            <a:spAutoFit/>
          </a:bodyPr>
          <a:lstStyle/>
          <a:p>
            <a:r>
              <a:rPr lang="en-US" b="1" dirty="0">
                <a:latin typeface="+mj-lt"/>
              </a:rPr>
              <a:t>Bob Jones</a:t>
            </a:r>
            <a:endParaRPr lang="en-US" dirty="0">
              <a:latin typeface="+mj-lt"/>
            </a:endParaRPr>
          </a:p>
          <a:p>
            <a:r>
              <a:rPr lang="en-US" dirty="0">
                <a:latin typeface="+mj-lt"/>
              </a:rPr>
              <a:t>Introduction</a:t>
            </a:r>
          </a:p>
          <a:p>
            <a:r>
              <a:rPr lang="en-US" dirty="0">
                <a:latin typeface="+mj-lt"/>
              </a:rPr>
              <a:t>FCA Board Member</a:t>
            </a:r>
          </a:p>
        </p:txBody>
      </p:sp>
      <p:sp>
        <p:nvSpPr>
          <p:cNvPr id="12" name="TextBox 11">
            <a:extLst>
              <a:ext uri="{FF2B5EF4-FFF2-40B4-BE49-F238E27FC236}">
                <a16:creationId xmlns:a16="http://schemas.microsoft.com/office/drawing/2014/main" id="{3D780D62-099D-EE2E-23D1-86A2FEADC4E9}"/>
              </a:ext>
            </a:extLst>
          </p:cNvPr>
          <p:cNvSpPr txBox="1"/>
          <p:nvPr/>
        </p:nvSpPr>
        <p:spPr>
          <a:xfrm>
            <a:off x="2832286" y="4224799"/>
            <a:ext cx="1764028" cy="1477328"/>
          </a:xfrm>
          <a:prstGeom prst="rect">
            <a:avLst/>
          </a:prstGeom>
          <a:noFill/>
        </p:spPr>
        <p:txBody>
          <a:bodyPr wrap="square" rtlCol="0">
            <a:spAutoFit/>
          </a:bodyPr>
          <a:lstStyle/>
          <a:p>
            <a:r>
              <a:rPr lang="en-US" b="1" dirty="0">
                <a:latin typeface="+mj-lt"/>
              </a:rPr>
              <a:t>Emery </a:t>
            </a:r>
            <a:r>
              <a:rPr lang="en-US" b="1" dirty="0" err="1">
                <a:latin typeface="+mj-lt"/>
              </a:rPr>
              <a:t>Ivery</a:t>
            </a:r>
            <a:r>
              <a:rPr lang="en-US" b="1" dirty="0">
                <a:latin typeface="+mj-lt"/>
              </a:rPr>
              <a:t>,</a:t>
            </a:r>
          </a:p>
          <a:p>
            <a:r>
              <a:rPr lang="en-US" i="0" u="none" strike="noStrike" dirty="0">
                <a:effectLst/>
                <a:latin typeface="+mj-lt"/>
              </a:rPr>
              <a:t>Moderator,</a:t>
            </a:r>
          </a:p>
          <a:p>
            <a:r>
              <a:rPr lang="en-US" i="0" u="none" strike="noStrike" dirty="0">
                <a:effectLst/>
                <a:latin typeface="+mj-lt"/>
              </a:rPr>
              <a:t>Board Member, Florida Civic Advance</a:t>
            </a:r>
          </a:p>
        </p:txBody>
      </p:sp>
      <p:pic>
        <p:nvPicPr>
          <p:cNvPr id="10" name="Picture 9" descr="A picture containing person, indoor, people&#10;&#10;Description automatically generated">
            <a:extLst>
              <a:ext uri="{FF2B5EF4-FFF2-40B4-BE49-F238E27FC236}">
                <a16:creationId xmlns:a16="http://schemas.microsoft.com/office/drawing/2014/main" id="{C0504DA7-481B-9154-0914-65C0916B0DF8}"/>
              </a:ext>
            </a:extLst>
          </p:cNvPr>
          <p:cNvPicPr>
            <a:picLocks noChangeAspect="1"/>
          </p:cNvPicPr>
          <p:nvPr/>
        </p:nvPicPr>
        <p:blipFill>
          <a:blip r:embed="rId3"/>
          <a:stretch>
            <a:fillRect/>
          </a:stretch>
        </p:blipFill>
        <p:spPr>
          <a:xfrm>
            <a:off x="354323" y="2237474"/>
            <a:ext cx="1471557" cy="1551444"/>
          </a:xfrm>
          <a:prstGeom prst="rect">
            <a:avLst/>
          </a:prstGeom>
        </p:spPr>
      </p:pic>
      <p:pic>
        <p:nvPicPr>
          <p:cNvPr id="23" name="Picture 22">
            <a:extLst>
              <a:ext uri="{FF2B5EF4-FFF2-40B4-BE49-F238E27FC236}">
                <a16:creationId xmlns:a16="http://schemas.microsoft.com/office/drawing/2014/main" id="{9B1FD5DC-F8D2-ECD0-14FC-A369E16BDA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323" y="5625238"/>
            <a:ext cx="1861476" cy="837684"/>
          </a:xfrm>
          <a:prstGeom prst="rect">
            <a:avLst/>
          </a:prstGeom>
          <a:noFill/>
          <a:ln>
            <a:noFill/>
          </a:ln>
        </p:spPr>
      </p:pic>
      <p:sp>
        <p:nvSpPr>
          <p:cNvPr id="14" name="TextBox 13">
            <a:extLst>
              <a:ext uri="{FF2B5EF4-FFF2-40B4-BE49-F238E27FC236}">
                <a16:creationId xmlns:a16="http://schemas.microsoft.com/office/drawing/2014/main" id="{C762157F-BA53-0167-BD36-B825D789E085}"/>
              </a:ext>
            </a:extLst>
          </p:cNvPr>
          <p:cNvSpPr txBox="1"/>
          <p:nvPr/>
        </p:nvSpPr>
        <p:spPr>
          <a:xfrm>
            <a:off x="5427394" y="4281930"/>
            <a:ext cx="1861476" cy="2031325"/>
          </a:xfrm>
          <a:prstGeom prst="rect">
            <a:avLst/>
          </a:prstGeom>
          <a:noFill/>
        </p:spPr>
        <p:txBody>
          <a:bodyPr wrap="square" rtlCol="0">
            <a:spAutoFit/>
          </a:bodyPr>
          <a:lstStyle/>
          <a:p>
            <a:r>
              <a:rPr lang="en-US" b="1" dirty="0">
                <a:latin typeface="+mj-lt"/>
              </a:rPr>
              <a:t>Christine </a:t>
            </a:r>
            <a:r>
              <a:rPr lang="en-US" b="1" dirty="0" err="1">
                <a:latin typeface="+mj-lt"/>
              </a:rPr>
              <a:t>Cerniglia</a:t>
            </a:r>
            <a:r>
              <a:rPr lang="en-US" b="1" dirty="0">
                <a:latin typeface="+mj-lt"/>
              </a:rPr>
              <a:t>, </a:t>
            </a:r>
            <a:r>
              <a:rPr lang="en-US" dirty="0">
                <a:latin typeface="+mj-lt"/>
              </a:rPr>
              <a:t>Professor, </a:t>
            </a:r>
          </a:p>
          <a:p>
            <a:r>
              <a:rPr lang="en-US" dirty="0">
                <a:latin typeface="+mj-lt"/>
              </a:rPr>
              <a:t>Director of Clinical Education, Stetson University College of Law</a:t>
            </a:r>
            <a:endParaRPr lang="en-US" i="0" u="none" strike="noStrike" dirty="0">
              <a:effectLst/>
              <a:latin typeface="+mj-lt"/>
            </a:endParaRPr>
          </a:p>
        </p:txBody>
      </p:sp>
      <p:sp>
        <p:nvSpPr>
          <p:cNvPr id="15" name="TextBox 14">
            <a:extLst>
              <a:ext uri="{FF2B5EF4-FFF2-40B4-BE49-F238E27FC236}">
                <a16:creationId xmlns:a16="http://schemas.microsoft.com/office/drawing/2014/main" id="{F311C16F-EA01-D007-403A-97B21235DC1E}"/>
              </a:ext>
            </a:extLst>
          </p:cNvPr>
          <p:cNvSpPr txBox="1"/>
          <p:nvPr/>
        </p:nvSpPr>
        <p:spPr>
          <a:xfrm>
            <a:off x="8327286" y="4281930"/>
            <a:ext cx="1861476" cy="2031325"/>
          </a:xfrm>
          <a:prstGeom prst="rect">
            <a:avLst/>
          </a:prstGeom>
          <a:noFill/>
        </p:spPr>
        <p:txBody>
          <a:bodyPr wrap="square" rtlCol="0">
            <a:spAutoFit/>
          </a:bodyPr>
          <a:lstStyle/>
          <a:p>
            <a:r>
              <a:rPr lang="en-US" b="1" dirty="0">
                <a:latin typeface="+mj-lt"/>
              </a:rPr>
              <a:t>Judith Scully, </a:t>
            </a:r>
            <a:r>
              <a:rPr lang="en-US" dirty="0">
                <a:latin typeface="+mj-lt"/>
              </a:rPr>
              <a:t>Professor, Stetson University College of Law, founder, Social Justice Advocacy Concentration</a:t>
            </a:r>
            <a:endParaRPr lang="en-US" i="0" u="none" strike="noStrike" dirty="0">
              <a:solidFill>
                <a:srgbClr val="000000"/>
              </a:solidFill>
              <a:effectLst/>
              <a:latin typeface="+mj-lt"/>
            </a:endParaRP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168828"/>
            <a:ext cx="10197290" cy="1077218"/>
          </a:xfrm>
          <a:prstGeom prst="rect">
            <a:avLst/>
          </a:prstGeom>
          <a:noFill/>
        </p:spPr>
        <p:txBody>
          <a:bodyPr wrap="square">
            <a:spAutoFit/>
          </a:bodyPr>
          <a:lstStyle/>
          <a:p>
            <a:pPr marL="0" indent="0" algn="ctr">
              <a:buNone/>
            </a:pPr>
            <a:r>
              <a:rPr lang="en-US" sz="3200" dirty="0">
                <a:solidFill>
                  <a:schemeClr val="accent1">
                    <a:lumMod val="75000"/>
                  </a:schemeClr>
                </a:solidFill>
              </a:rPr>
              <a:t>“Engaging Youth in Civic Health: </a:t>
            </a:r>
            <a:br>
              <a:rPr lang="en-US" sz="3200" dirty="0">
                <a:solidFill>
                  <a:schemeClr val="accent1">
                    <a:lumMod val="75000"/>
                  </a:schemeClr>
                </a:solidFill>
              </a:rPr>
            </a:br>
            <a:r>
              <a:rPr lang="en-US" sz="3200" dirty="0">
                <a:solidFill>
                  <a:schemeClr val="accent1">
                    <a:lumMod val="75000"/>
                  </a:schemeClr>
                </a:solidFill>
              </a:rPr>
              <a:t>Stetson Law Youth Civic Engagement Program</a:t>
            </a:r>
            <a:endParaRPr lang="en-US" sz="3200" b="1" i="0" u="none" strike="noStrike" dirty="0">
              <a:solidFill>
                <a:schemeClr val="accent1">
                  <a:lumMod val="75000"/>
                </a:schemeClr>
              </a:solidFill>
              <a:effectLst/>
              <a:latin typeface="+mj-lt"/>
            </a:endParaRPr>
          </a:p>
        </p:txBody>
      </p:sp>
      <p:pic>
        <p:nvPicPr>
          <p:cNvPr id="7" name="Picture 6" descr="A person in a suit and tie&#10;&#10;Description automatically generated">
            <a:extLst>
              <a:ext uri="{FF2B5EF4-FFF2-40B4-BE49-F238E27FC236}">
                <a16:creationId xmlns:a16="http://schemas.microsoft.com/office/drawing/2014/main" id="{FCDE8A99-B768-D9CE-F83B-E95ABBEC5CE2}"/>
              </a:ext>
            </a:extLst>
          </p:cNvPr>
          <p:cNvPicPr>
            <a:picLocks noChangeAspect="1"/>
          </p:cNvPicPr>
          <p:nvPr/>
        </p:nvPicPr>
        <p:blipFill>
          <a:blip r:embed="rId5"/>
          <a:stretch>
            <a:fillRect/>
          </a:stretch>
        </p:blipFill>
        <p:spPr>
          <a:xfrm>
            <a:off x="2756092" y="2337901"/>
            <a:ext cx="1764028" cy="1743948"/>
          </a:xfrm>
          <a:prstGeom prst="rect">
            <a:avLst/>
          </a:prstGeom>
        </p:spPr>
      </p:pic>
      <p:pic>
        <p:nvPicPr>
          <p:cNvPr id="9" name="Picture 8" descr="A person with brown hair wearing a black jacket&#10;&#10;Description automatically generated">
            <a:extLst>
              <a:ext uri="{FF2B5EF4-FFF2-40B4-BE49-F238E27FC236}">
                <a16:creationId xmlns:a16="http://schemas.microsoft.com/office/drawing/2014/main" id="{BBE93849-3042-7373-1333-B0B9E96B26F0}"/>
              </a:ext>
            </a:extLst>
          </p:cNvPr>
          <p:cNvPicPr>
            <a:picLocks noChangeAspect="1"/>
          </p:cNvPicPr>
          <p:nvPr/>
        </p:nvPicPr>
        <p:blipFill>
          <a:blip r:embed="rId6"/>
          <a:stretch>
            <a:fillRect/>
          </a:stretch>
        </p:blipFill>
        <p:spPr>
          <a:xfrm>
            <a:off x="5539416" y="2320036"/>
            <a:ext cx="1501332" cy="1801598"/>
          </a:xfrm>
          <a:prstGeom prst="rect">
            <a:avLst/>
          </a:prstGeom>
        </p:spPr>
      </p:pic>
      <p:pic>
        <p:nvPicPr>
          <p:cNvPr id="18" name="Picture 17" descr="A person wearing glasses and a red shirt&#10;&#10;Description automatically generated">
            <a:extLst>
              <a:ext uri="{FF2B5EF4-FFF2-40B4-BE49-F238E27FC236}">
                <a16:creationId xmlns:a16="http://schemas.microsoft.com/office/drawing/2014/main" id="{A706DE56-CA6B-7E2C-8944-D9DFD3654209}"/>
              </a:ext>
            </a:extLst>
          </p:cNvPr>
          <p:cNvPicPr>
            <a:picLocks noChangeAspect="1"/>
          </p:cNvPicPr>
          <p:nvPr/>
        </p:nvPicPr>
        <p:blipFill>
          <a:blip r:embed="rId7"/>
          <a:stretch>
            <a:fillRect/>
          </a:stretch>
        </p:blipFill>
        <p:spPr>
          <a:xfrm>
            <a:off x="8327286" y="2337901"/>
            <a:ext cx="1471557" cy="1765868"/>
          </a:xfrm>
          <a:prstGeom prst="rect">
            <a:avLst/>
          </a:prstGeom>
        </p:spPr>
      </p:pic>
    </p:spTree>
    <p:extLst>
      <p:ext uri="{BB962C8B-B14F-4D97-AF65-F5344CB8AC3E}">
        <p14:creationId xmlns:p14="http://schemas.microsoft.com/office/powerpoint/2010/main" val="350621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358128" y="47393"/>
            <a:ext cx="11408229" cy="1143200"/>
          </a:xfrm>
          <a:prstGeom prst="rect">
            <a:avLst/>
          </a:prstGeom>
        </p:spPr>
        <p:txBody>
          <a:bodyPr spcFirstLastPara="1" vert="horz" wrap="square" lIns="121900" tIns="121900" rIns="121900" bIns="121900" rtlCol="0" anchor="ctr" anchorCtr="0">
            <a:noAutofit/>
          </a:bodyPr>
          <a:lstStyle/>
          <a:p>
            <a:pPr marL="0" indent="0" algn="ctr">
              <a:buNone/>
            </a:pPr>
            <a:r>
              <a:rPr lang="en-US" sz="3600" dirty="0">
                <a:solidFill>
                  <a:schemeClr val="accent1">
                    <a:lumMod val="75000"/>
                  </a:schemeClr>
                </a:solidFill>
              </a:rPr>
              <a:t>“Engaging Youth in Civic Health: </a:t>
            </a:r>
            <a:br>
              <a:rPr lang="en-US" sz="3600" dirty="0">
                <a:solidFill>
                  <a:schemeClr val="accent1">
                    <a:lumMod val="75000"/>
                  </a:schemeClr>
                </a:solidFill>
              </a:rPr>
            </a:br>
            <a:r>
              <a:rPr lang="en-US" sz="3600" dirty="0">
                <a:solidFill>
                  <a:schemeClr val="accent1">
                    <a:lumMod val="75000"/>
                  </a:schemeClr>
                </a:solidFill>
              </a:rPr>
              <a:t>Stetson Law Youth Civic Engagement Program</a:t>
            </a:r>
            <a:endParaRPr lang="en-US"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smtClean="0"/>
              <a:pPr algn="ctr"/>
              <a:t>9</a:t>
            </a:fld>
            <a:endParaRPr lang="en" dirty="0"/>
          </a:p>
        </p:txBody>
      </p:sp>
      <p:pic>
        <p:nvPicPr>
          <p:cNvPr id="17" name="Picture 16" descr="A logo for a civic advance&#10;&#10;Description automatically generated">
            <a:extLst>
              <a:ext uri="{FF2B5EF4-FFF2-40B4-BE49-F238E27FC236}">
                <a16:creationId xmlns:a16="http://schemas.microsoft.com/office/drawing/2014/main" id="{BF97C9AA-93BE-951D-FBDB-2F8460958992}"/>
              </a:ext>
            </a:extLst>
          </p:cNvPr>
          <p:cNvPicPr>
            <a:picLocks noChangeAspect="1"/>
          </p:cNvPicPr>
          <p:nvPr/>
        </p:nvPicPr>
        <p:blipFill>
          <a:blip r:embed="rId3"/>
          <a:stretch>
            <a:fillRect/>
          </a:stretch>
        </p:blipFill>
        <p:spPr>
          <a:xfrm>
            <a:off x="136071" y="-59746"/>
            <a:ext cx="1295400" cy="1357479"/>
          </a:xfrm>
          <a:prstGeom prst="rect">
            <a:avLst/>
          </a:prstGeom>
        </p:spPr>
      </p:pic>
      <p:sp>
        <p:nvSpPr>
          <p:cNvPr id="2" name="TextBox 1">
            <a:extLst>
              <a:ext uri="{FF2B5EF4-FFF2-40B4-BE49-F238E27FC236}">
                <a16:creationId xmlns:a16="http://schemas.microsoft.com/office/drawing/2014/main" id="{58B2E127-4B2F-C5C3-FAA0-3F39DF0536F1}"/>
              </a:ext>
            </a:extLst>
          </p:cNvPr>
          <p:cNvSpPr txBox="1"/>
          <p:nvPr/>
        </p:nvSpPr>
        <p:spPr>
          <a:xfrm>
            <a:off x="1358128" y="1217404"/>
            <a:ext cx="10811090" cy="6309420"/>
          </a:xfrm>
          <a:prstGeom prst="rect">
            <a:avLst/>
          </a:prstGeom>
          <a:noFill/>
        </p:spPr>
        <p:txBody>
          <a:bodyPr wrap="square" rtlCol="0">
            <a:spAutoFit/>
          </a:bodyPr>
          <a:lstStyle/>
          <a:p>
            <a:pPr algn="ctr"/>
            <a:r>
              <a:rPr lang="en-US" sz="3200" b="1" dirty="0">
                <a:solidFill>
                  <a:schemeClr val="tx2"/>
                </a:solidFill>
              </a:rPr>
              <a:t>What do you want to Learn From Today’s Webinar?</a:t>
            </a:r>
          </a:p>
          <a:p>
            <a:pPr algn="ctr"/>
            <a:endParaRPr lang="en-US" sz="1200" b="1" dirty="0">
              <a:solidFill>
                <a:schemeClr val="tx2"/>
              </a:solidFill>
            </a:endParaRPr>
          </a:p>
          <a:p>
            <a:r>
              <a:rPr lang="en-US" sz="2800" b="1" dirty="0">
                <a:latin typeface="+mj-lt"/>
              </a:rPr>
              <a:t>Who:</a:t>
            </a:r>
            <a:r>
              <a:rPr lang="en-US" sz="2800" dirty="0">
                <a:latin typeface="+mj-lt"/>
              </a:rPr>
              <a:t> Stetson Law, Youth Civic Engagement Program</a:t>
            </a:r>
          </a:p>
          <a:p>
            <a:endParaRPr lang="en-US" sz="1200" b="1" dirty="0">
              <a:latin typeface="+mj-lt"/>
            </a:endParaRPr>
          </a:p>
          <a:p>
            <a:pPr marL="0" marR="0">
              <a:spcBef>
                <a:spcPts val="0"/>
              </a:spcBef>
              <a:spcAft>
                <a:spcPts val="0"/>
              </a:spcAft>
            </a:pPr>
            <a:r>
              <a:rPr lang="en-US" sz="2800" b="1" dirty="0">
                <a:latin typeface="+mj-lt"/>
              </a:rPr>
              <a:t>What: </a:t>
            </a:r>
            <a:r>
              <a:rPr lang="en-US" sz="2800" dirty="0">
                <a:latin typeface="+mj-lt"/>
              </a:rPr>
              <a:t>Hear about other communities and efforts to engage youth. What data has been collected from participants following the program? More about youth and civic health. Civic programs in schools. Level of civic understanding of the students. Challenges of engaging youth in civic life. Best practices in undergraduate education.</a:t>
            </a:r>
          </a:p>
          <a:p>
            <a:pPr marL="0" marR="0">
              <a:spcBef>
                <a:spcPts val="0"/>
              </a:spcBef>
              <a:spcAft>
                <a:spcPts val="0"/>
              </a:spcAft>
            </a:pPr>
            <a:endParaRPr lang="en-US" sz="1200" b="1" dirty="0">
              <a:latin typeface="+mj-lt"/>
            </a:endParaRPr>
          </a:p>
          <a:p>
            <a:pPr marL="0" marR="0">
              <a:spcBef>
                <a:spcPts val="0"/>
              </a:spcBef>
              <a:spcAft>
                <a:spcPts val="0"/>
              </a:spcAft>
            </a:pPr>
            <a:r>
              <a:rPr lang="en-US" sz="2800" b="1" dirty="0">
                <a:latin typeface="+mj-lt"/>
              </a:rPr>
              <a:t>How: </a:t>
            </a:r>
            <a:r>
              <a:rPr lang="en-US" sz="2800" dirty="0">
                <a:latin typeface="+mj-lt"/>
              </a:rPr>
              <a:t>Connecting the program to civic engagement activities in Gulfport and St Pete. How do you engage young people with voting? Teaching youth to engage in community. Partnership opportunities. </a:t>
            </a:r>
            <a:r>
              <a:rPr lang="en-US" sz="2800">
                <a:latin typeface="+mj-lt"/>
              </a:rPr>
              <a:t>How to </a:t>
            </a:r>
            <a:r>
              <a:rPr lang="en-US" sz="2800" dirty="0">
                <a:latin typeface="+mj-lt"/>
              </a:rPr>
              <a:t>provide equitable education for students.</a:t>
            </a:r>
          </a:p>
          <a:p>
            <a:pPr marL="0" marR="0" algn="ctr">
              <a:spcBef>
                <a:spcPts val="0"/>
              </a:spcBef>
              <a:spcAft>
                <a:spcPts val="0"/>
              </a:spcAft>
            </a:pPr>
            <a:r>
              <a:rPr lang="en-US" sz="3200" b="1" dirty="0">
                <a:effectLst/>
                <a:latin typeface="+mj-lt"/>
                <a:ea typeface="Times New Roman" panose="02020603050405020304" pitchFamily="18" charset="0"/>
              </a:rPr>
              <a:t> </a:t>
            </a:r>
            <a:endParaRPr lang="en-US" sz="3200" dirty="0">
              <a:effectLst/>
              <a:latin typeface="+mj-lt"/>
              <a:ea typeface="Times New Roman" panose="02020603050405020304" pitchFamily="18" charset="0"/>
            </a:endParaRPr>
          </a:p>
          <a:p>
            <a:endParaRPr lang="en-US" sz="2400" dirty="0">
              <a:solidFill>
                <a:srgbClr val="000000"/>
              </a:solidFill>
              <a:latin typeface="+mj-lt"/>
            </a:endParaRPr>
          </a:p>
        </p:txBody>
      </p:sp>
    </p:spTree>
    <p:extLst>
      <p:ext uri="{BB962C8B-B14F-4D97-AF65-F5344CB8AC3E}">
        <p14:creationId xmlns:p14="http://schemas.microsoft.com/office/powerpoint/2010/main" val="228594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41198</TotalTime>
  <Words>698</Words>
  <Application>Microsoft Macintosh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 Florida Civic Advance  Advancing Civic Health in Florida’s Communities </vt:lpstr>
      <vt:lpstr> Florida Civic Advance  Advancing Civic Health in Florida’s Communities  Webinar Zoom Housekeeping  </vt:lpstr>
      <vt:lpstr> Florida Civic Advance  Advancing Civic Health in Florida’s Communities  WHAT IS  CIVIC HEALTH  </vt:lpstr>
      <vt:lpstr> Florida Civic Advance  Advancing Civic Health in Florida’s Communities  WHAT IS  CIVIC HEALTH  </vt:lpstr>
      <vt:lpstr> Florida Civic Advance  Advancing Civic Health in Florida’s Communities  FLORIDA’S  CIVIC HEALTH CHALLENGE  </vt:lpstr>
      <vt:lpstr>  Advancing Civic Health in Florida’s Communities </vt:lpstr>
      <vt:lpstr>             Introducing the Moderator &amp; Presenters </vt:lpstr>
      <vt:lpstr>“Engaging Youth in Civic Health:  Stetson Law Youth Civic Engagement Program</vt:lpstr>
      <vt:lpstr> Florida Civic Advance  Advancing Civic Excellence in Florida’s Communities </vt:lpstr>
      <vt:lpstr> Florida Civic Advance  Advancing Civic Health in Florida’s Communities </vt:lpstr>
      <vt:lpstr> Florida Civic Advance  Advancing Civic Excellence in Florida’s Communities </vt:lpstr>
      <vt:lpstr> Florida Civic Advance  Advancing Civic Health in Florida’s Communities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Jones</dc:creator>
  <cp:lastModifiedBy>Robert Jones</cp:lastModifiedBy>
  <cp:revision>147</cp:revision>
  <dcterms:created xsi:type="dcterms:W3CDTF">2020-02-18T21:28:10Z</dcterms:created>
  <dcterms:modified xsi:type="dcterms:W3CDTF">2024-02-15T16:40:09Z</dcterms:modified>
</cp:coreProperties>
</file>