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90" r:id="rId5"/>
    <p:sldId id="315" r:id="rId6"/>
    <p:sldId id="322" r:id="rId7"/>
    <p:sldId id="328" r:id="rId8"/>
    <p:sldId id="319" r:id="rId9"/>
    <p:sldId id="305" r:id="rId10"/>
    <p:sldId id="306" r:id="rId11"/>
    <p:sldId id="296" r:id="rId12"/>
    <p:sldId id="308" r:id="rId13"/>
    <p:sldId id="274" r:id="rId14"/>
    <p:sldId id="271" r:id="rId15"/>
    <p:sldId id="272" r:id="rId16"/>
    <p:sldId id="329" r:id="rId17"/>
    <p:sldId id="330" r:id="rId18"/>
    <p:sldId id="276" r:id="rId19"/>
    <p:sldId id="275" r:id="rId20"/>
    <p:sldId id="277" r:id="rId21"/>
    <p:sldId id="278" r:id="rId22"/>
    <p:sldId id="279" r:id="rId23"/>
    <p:sldId id="280" r:id="rId24"/>
    <p:sldId id="333" r:id="rId25"/>
    <p:sldId id="334" r:id="rId26"/>
    <p:sldId id="281" r:id="rId27"/>
    <p:sldId id="335" r:id="rId28"/>
    <p:sldId id="336" r:id="rId29"/>
    <p:sldId id="337" r:id="rId30"/>
    <p:sldId id="338" r:id="rId31"/>
    <p:sldId id="339" r:id="rId32"/>
    <p:sldId id="340" r:id="rId33"/>
    <p:sldId id="341" r:id="rId34"/>
    <p:sldId id="282" r:id="rId35"/>
    <p:sldId id="331" r:id="rId36"/>
    <p:sldId id="332" r:id="rId37"/>
    <p:sldId id="342" r:id="rId38"/>
    <p:sldId id="343" r:id="rId39"/>
    <p:sldId id="273" r:id="rId40"/>
    <p:sldId id="291" r:id="rId41"/>
    <p:sldId id="304" r:id="rId42"/>
    <p:sldId id="295" r:id="rId43"/>
    <p:sldId id="3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33"/>
    <p:restoredTop sz="94690"/>
  </p:normalViewPr>
  <p:slideViewPr>
    <p:cSldViewPr snapToGrid="0" snapToObjects="1">
      <p:cViewPr varScale="1">
        <p:scale>
          <a:sx n="68" d="100"/>
          <a:sy n="68" d="100"/>
        </p:scale>
        <p:origin x="296" y="19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0BB83-8628-DA46-8D70-0EEE5CE43E3F}" type="datetimeFigureOut">
              <a:rPr lang="en-US" smtClean="0"/>
              <a:t>3/14/24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697A0-DB5C-3F4F-83D7-D0C0A284C35E}" type="slidenum">
              <a:rPr lang="en-US" smtClean="0"/>
              <a:t>‹#›</a:t>
            </a:fld>
            <a:endParaRPr lang="en-US"/>
          </a:p>
        </p:txBody>
      </p:sp>
    </p:spTree>
    <p:extLst>
      <p:ext uri="{BB962C8B-B14F-4D97-AF65-F5344CB8AC3E}">
        <p14:creationId xmlns:p14="http://schemas.microsoft.com/office/powerpoint/2010/main" val="1010521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436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2A3D8-EFEA-4DE3-BBB9-81AA9329BB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45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2A3D8-EFEA-4DE3-BBB9-81AA9329BB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630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Allie</a:t>
            </a:r>
          </a:p>
        </p:txBody>
      </p:sp>
      <p:sp>
        <p:nvSpPr>
          <p:cNvPr id="4" name="Slide Number Placeholder 3"/>
          <p:cNvSpPr>
            <a:spLocks noGrp="1"/>
          </p:cNvSpPr>
          <p:nvPr>
            <p:ph type="sldNum" sz="quarter" idx="5"/>
          </p:nvPr>
        </p:nvSpPr>
        <p:spPr/>
        <p:txBody>
          <a:bodyPr/>
          <a:lstStyle/>
          <a:p>
            <a:fld id="{2412A3D8-EFEA-4DE3-BBB9-81AA9329BBE8}" type="slidenum">
              <a:rPr lang="en-US" smtClean="0"/>
              <a:t>13</a:t>
            </a:fld>
            <a:endParaRPr lang="en-US"/>
          </a:p>
        </p:txBody>
      </p:sp>
    </p:spTree>
    <p:extLst>
      <p:ext uri="{BB962C8B-B14F-4D97-AF65-F5344CB8AC3E}">
        <p14:creationId xmlns:p14="http://schemas.microsoft.com/office/powerpoint/2010/main" val="3140820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2A3D8-EFEA-4DE3-BBB9-81AA9329BB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00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ed45d0598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1ed45d05989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bed73e2dcc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2bed73e2dc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9782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ed45d0598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1ed45d05989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f2eb938dd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1f2eb938ddc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be8c7d73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2be8c7d734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2eb938ddc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1f2eb938ddc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be8c7d734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g2be8c7d734c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2eb938dd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1f2eb938ddc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be8c7d734c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2be8c7d734c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f2eb938dd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1f2eb938ddc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692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2023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0729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692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613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277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7287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6056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861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490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475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DD0F9-A55F-564E-A4C5-EA9E03E0EE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A33CC4-1664-2C49-919F-DA0AAC159A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5F5D7-7863-A347-9FBF-8171E4903107}"/>
              </a:ext>
            </a:extLst>
          </p:cNvPr>
          <p:cNvSpPr>
            <a:spLocks noGrp="1"/>
          </p:cNvSpPr>
          <p:nvPr>
            <p:ph type="dt" sz="half" idx="10"/>
          </p:nvPr>
        </p:nvSpPr>
        <p:spPr/>
        <p:txBody>
          <a:bodyPr/>
          <a:lstStyle/>
          <a:p>
            <a:fld id="{B5E77710-FEE8-2B4F-BB65-D820E4BFE734}" type="datetimeFigureOut">
              <a:rPr lang="en-US" smtClean="0"/>
              <a:t>3/14/24</a:t>
            </a:fld>
            <a:endParaRPr lang="en-US"/>
          </a:p>
        </p:txBody>
      </p:sp>
      <p:sp>
        <p:nvSpPr>
          <p:cNvPr id="5" name="Footer Placeholder 4">
            <a:extLst>
              <a:ext uri="{FF2B5EF4-FFF2-40B4-BE49-F238E27FC236}">
                <a16:creationId xmlns:a16="http://schemas.microsoft.com/office/drawing/2014/main" id="{232E97FE-8DBE-E048-9D0F-92BD109CD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A5CF8-95E5-5E44-89BC-8CAB9D49094D}"/>
              </a:ext>
            </a:extLst>
          </p:cNvPr>
          <p:cNvSpPr>
            <a:spLocks noGrp="1"/>
          </p:cNvSpPr>
          <p:nvPr>
            <p:ph type="sldNum" sz="quarter" idx="12"/>
          </p:nvPr>
        </p:nvSpPr>
        <p:spPr/>
        <p:txBody>
          <a:bodyPr/>
          <a:lstStyle/>
          <a:p>
            <a:fld id="{509D894E-E5B9-FD40-AA06-50598FC9A8E3}" type="slidenum">
              <a:rPr lang="en-US" smtClean="0"/>
              <a:t>‹#›</a:t>
            </a:fld>
            <a:endParaRPr lang="en-US"/>
          </a:p>
        </p:txBody>
      </p:sp>
    </p:spTree>
    <p:extLst>
      <p:ext uri="{BB962C8B-B14F-4D97-AF65-F5344CB8AC3E}">
        <p14:creationId xmlns:p14="http://schemas.microsoft.com/office/powerpoint/2010/main" val="3839823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C4A5-708B-DC4B-BA9D-409D163EFC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B42157-F0EF-F14C-9800-0DD7B4673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02337-0A52-8D4F-810B-DBE22AAE068F}"/>
              </a:ext>
            </a:extLst>
          </p:cNvPr>
          <p:cNvSpPr>
            <a:spLocks noGrp="1"/>
          </p:cNvSpPr>
          <p:nvPr>
            <p:ph type="dt" sz="half" idx="10"/>
          </p:nvPr>
        </p:nvSpPr>
        <p:spPr/>
        <p:txBody>
          <a:bodyPr/>
          <a:lstStyle/>
          <a:p>
            <a:fld id="{B5E77710-FEE8-2B4F-BB65-D820E4BFE734}" type="datetimeFigureOut">
              <a:rPr lang="en-US" smtClean="0"/>
              <a:t>3/14/24</a:t>
            </a:fld>
            <a:endParaRPr lang="en-US"/>
          </a:p>
        </p:txBody>
      </p:sp>
      <p:sp>
        <p:nvSpPr>
          <p:cNvPr id="5" name="Footer Placeholder 4">
            <a:extLst>
              <a:ext uri="{FF2B5EF4-FFF2-40B4-BE49-F238E27FC236}">
                <a16:creationId xmlns:a16="http://schemas.microsoft.com/office/drawing/2014/main" id="{09392C79-DBD1-1341-BBB7-92CE61AA7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2EE11-6CF3-C043-B281-A5C7834AF3BD}"/>
              </a:ext>
            </a:extLst>
          </p:cNvPr>
          <p:cNvSpPr>
            <a:spLocks noGrp="1"/>
          </p:cNvSpPr>
          <p:nvPr>
            <p:ph type="sldNum" sz="quarter" idx="12"/>
          </p:nvPr>
        </p:nvSpPr>
        <p:spPr/>
        <p:txBody>
          <a:bodyPr/>
          <a:lstStyle/>
          <a:p>
            <a:fld id="{509D894E-E5B9-FD40-AA06-50598FC9A8E3}" type="slidenum">
              <a:rPr lang="en-US" smtClean="0"/>
              <a:t>‹#›</a:t>
            </a:fld>
            <a:endParaRPr lang="en-US"/>
          </a:p>
        </p:txBody>
      </p:sp>
    </p:spTree>
    <p:extLst>
      <p:ext uri="{BB962C8B-B14F-4D97-AF65-F5344CB8AC3E}">
        <p14:creationId xmlns:p14="http://schemas.microsoft.com/office/powerpoint/2010/main" val="194261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2CA87A-32D2-E645-9B2B-548B53F8EE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0339F9-BC58-4A45-852D-BE4249C9A4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3FF63-17D0-C24F-A29A-BF7BFDF8F86B}"/>
              </a:ext>
            </a:extLst>
          </p:cNvPr>
          <p:cNvSpPr>
            <a:spLocks noGrp="1"/>
          </p:cNvSpPr>
          <p:nvPr>
            <p:ph type="dt" sz="half" idx="10"/>
          </p:nvPr>
        </p:nvSpPr>
        <p:spPr/>
        <p:txBody>
          <a:bodyPr/>
          <a:lstStyle/>
          <a:p>
            <a:fld id="{B5E77710-FEE8-2B4F-BB65-D820E4BFE734}" type="datetimeFigureOut">
              <a:rPr lang="en-US" smtClean="0"/>
              <a:t>3/14/24</a:t>
            </a:fld>
            <a:endParaRPr lang="en-US"/>
          </a:p>
        </p:txBody>
      </p:sp>
      <p:sp>
        <p:nvSpPr>
          <p:cNvPr id="5" name="Footer Placeholder 4">
            <a:extLst>
              <a:ext uri="{FF2B5EF4-FFF2-40B4-BE49-F238E27FC236}">
                <a16:creationId xmlns:a16="http://schemas.microsoft.com/office/drawing/2014/main" id="{639FABE9-43C8-D14F-8CB2-AEED3C0B6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AA09D-7185-A047-B05F-4450E500D524}"/>
              </a:ext>
            </a:extLst>
          </p:cNvPr>
          <p:cNvSpPr>
            <a:spLocks noGrp="1"/>
          </p:cNvSpPr>
          <p:nvPr>
            <p:ph type="sldNum" sz="quarter" idx="12"/>
          </p:nvPr>
        </p:nvSpPr>
        <p:spPr/>
        <p:txBody>
          <a:bodyPr/>
          <a:lstStyle/>
          <a:p>
            <a:fld id="{509D894E-E5B9-FD40-AA06-50598FC9A8E3}" type="slidenum">
              <a:rPr lang="en-US" smtClean="0"/>
              <a:t>‹#›</a:t>
            </a:fld>
            <a:endParaRPr lang="en-US"/>
          </a:p>
        </p:txBody>
      </p:sp>
    </p:spTree>
    <p:extLst>
      <p:ext uri="{BB962C8B-B14F-4D97-AF65-F5344CB8AC3E}">
        <p14:creationId xmlns:p14="http://schemas.microsoft.com/office/powerpoint/2010/main" val="256867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609600" y="-30163"/>
            <a:ext cx="10972800" cy="1143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a:endParaRPr/>
          </a:p>
        </p:txBody>
      </p:sp>
      <p:sp>
        <p:nvSpPr>
          <p:cNvPr id="43" name="Google Shape;43;p11"/>
          <p:cNvSpPr txBox="1">
            <a:spLocks noGrp="1"/>
          </p:cNvSpPr>
          <p:nvPr>
            <p:ph type="body" idx="1"/>
          </p:nvPr>
        </p:nvSpPr>
        <p:spPr>
          <a:xfrm>
            <a:off x="1215600" y="1600200"/>
            <a:ext cx="9760800" cy="49676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sp>
        <p:nvSpPr>
          <p:cNvPr id="44" name="Google Shape;44;p11"/>
          <p:cNvSpPr txBox="1">
            <a:spLocks noGrp="1"/>
          </p:cNvSpPr>
          <p:nvPr>
            <p:ph type="sldNum" idx="12"/>
          </p:nvPr>
        </p:nvSpPr>
        <p:spPr>
          <a:xfrm>
            <a:off x="5730200" y="6479803"/>
            <a:ext cx="731600" cy="3784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310557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blue" type="title">
  <p:cSld name="Title blu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27400" y="2655751"/>
            <a:ext cx="8737200" cy="15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6400">
                <a:solidFill>
                  <a:schemeClr val="lt1"/>
                </a:solidFill>
              </a:defRPr>
            </a:lvl1pPr>
            <a:lvl2pPr lvl="1" algn="ctr">
              <a:spcBef>
                <a:spcPts val="0"/>
              </a:spcBef>
              <a:spcAft>
                <a:spcPts val="0"/>
              </a:spcAft>
              <a:buClr>
                <a:schemeClr val="lt1"/>
              </a:buClr>
              <a:buSzPts val="4800"/>
              <a:buNone/>
              <a:defRPr sz="6400">
                <a:solidFill>
                  <a:schemeClr val="lt1"/>
                </a:solidFill>
              </a:defRPr>
            </a:lvl2pPr>
            <a:lvl3pPr lvl="2" algn="ctr">
              <a:spcBef>
                <a:spcPts val="0"/>
              </a:spcBef>
              <a:spcAft>
                <a:spcPts val="0"/>
              </a:spcAft>
              <a:buClr>
                <a:schemeClr val="lt1"/>
              </a:buClr>
              <a:buSzPts val="4800"/>
              <a:buNone/>
              <a:defRPr sz="6400">
                <a:solidFill>
                  <a:schemeClr val="lt1"/>
                </a:solidFill>
              </a:defRPr>
            </a:lvl3pPr>
            <a:lvl4pPr lvl="3" algn="ctr">
              <a:spcBef>
                <a:spcPts val="0"/>
              </a:spcBef>
              <a:spcAft>
                <a:spcPts val="0"/>
              </a:spcAft>
              <a:buClr>
                <a:schemeClr val="lt1"/>
              </a:buClr>
              <a:buSzPts val="4800"/>
              <a:buNone/>
              <a:defRPr sz="6400">
                <a:solidFill>
                  <a:schemeClr val="lt1"/>
                </a:solidFill>
              </a:defRPr>
            </a:lvl4pPr>
            <a:lvl5pPr lvl="4" algn="ctr">
              <a:spcBef>
                <a:spcPts val="0"/>
              </a:spcBef>
              <a:spcAft>
                <a:spcPts val="0"/>
              </a:spcAft>
              <a:buClr>
                <a:schemeClr val="lt1"/>
              </a:buClr>
              <a:buSzPts val="4800"/>
              <a:buNone/>
              <a:defRPr sz="6400">
                <a:solidFill>
                  <a:schemeClr val="lt1"/>
                </a:solidFill>
              </a:defRPr>
            </a:lvl5pPr>
            <a:lvl6pPr lvl="5" algn="ctr">
              <a:spcBef>
                <a:spcPts val="0"/>
              </a:spcBef>
              <a:spcAft>
                <a:spcPts val="0"/>
              </a:spcAft>
              <a:buClr>
                <a:schemeClr val="lt1"/>
              </a:buClr>
              <a:buSzPts val="4800"/>
              <a:buNone/>
              <a:defRPr sz="6400">
                <a:solidFill>
                  <a:schemeClr val="lt1"/>
                </a:solidFill>
              </a:defRPr>
            </a:lvl6pPr>
            <a:lvl7pPr lvl="6" algn="ctr">
              <a:spcBef>
                <a:spcPts val="0"/>
              </a:spcBef>
              <a:spcAft>
                <a:spcPts val="0"/>
              </a:spcAft>
              <a:buClr>
                <a:schemeClr val="lt1"/>
              </a:buClr>
              <a:buSzPts val="4800"/>
              <a:buNone/>
              <a:defRPr sz="6400">
                <a:solidFill>
                  <a:schemeClr val="lt1"/>
                </a:solidFill>
              </a:defRPr>
            </a:lvl7pPr>
            <a:lvl8pPr lvl="7" algn="ctr">
              <a:spcBef>
                <a:spcPts val="0"/>
              </a:spcBef>
              <a:spcAft>
                <a:spcPts val="0"/>
              </a:spcAft>
              <a:buClr>
                <a:schemeClr val="lt1"/>
              </a:buClr>
              <a:buSzPts val="4800"/>
              <a:buNone/>
              <a:defRPr sz="6400">
                <a:solidFill>
                  <a:schemeClr val="lt1"/>
                </a:solidFill>
              </a:defRPr>
            </a:lvl8pPr>
            <a:lvl9pPr lvl="8" algn="ctr">
              <a:spcBef>
                <a:spcPts val="0"/>
              </a:spcBef>
              <a:spcAft>
                <a:spcPts val="0"/>
              </a:spcAft>
              <a:buClr>
                <a:schemeClr val="lt1"/>
              </a:buClr>
              <a:buSzPts val="4800"/>
              <a:buNone/>
              <a:defRPr sz="6400">
                <a:solidFill>
                  <a:schemeClr val="lt1"/>
                </a:solidFill>
              </a:defRPr>
            </a:lvl9pPr>
          </a:lstStyle>
          <a:p>
            <a:endParaRPr/>
          </a:p>
        </p:txBody>
      </p:sp>
    </p:spTree>
    <p:extLst>
      <p:ext uri="{BB962C8B-B14F-4D97-AF65-F5344CB8AC3E}">
        <p14:creationId xmlns:p14="http://schemas.microsoft.com/office/powerpoint/2010/main" val="31319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
        <p:cNvGrpSpPr/>
        <p:nvPr/>
      </p:nvGrpSpPr>
      <p:grpSpPr>
        <a:xfrm>
          <a:off x="0" y="0"/>
          <a:ext cx="0" cy="0"/>
          <a:chOff x="0" y="0"/>
          <a:chExt cx="0" cy="0"/>
        </a:xfrm>
      </p:grpSpPr>
      <p:sp>
        <p:nvSpPr>
          <p:cNvPr id="18" name="Google Shape;18;p5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53"/>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0" name="Google Shape;20;p53"/>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1" name="Google Shape;21;p5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8105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A4A3-DBF6-0E4A-A86B-E48316F95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CC9F56-C363-AA49-9E24-AA75D0A222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FE72B-CF23-8443-A448-749DAD16DD7C}"/>
              </a:ext>
            </a:extLst>
          </p:cNvPr>
          <p:cNvSpPr>
            <a:spLocks noGrp="1"/>
          </p:cNvSpPr>
          <p:nvPr>
            <p:ph type="dt" sz="half" idx="10"/>
          </p:nvPr>
        </p:nvSpPr>
        <p:spPr/>
        <p:txBody>
          <a:bodyPr/>
          <a:lstStyle/>
          <a:p>
            <a:fld id="{B5E77710-FEE8-2B4F-BB65-D820E4BFE734}" type="datetimeFigureOut">
              <a:rPr lang="en-US" smtClean="0"/>
              <a:t>3/14/24</a:t>
            </a:fld>
            <a:endParaRPr lang="en-US"/>
          </a:p>
        </p:txBody>
      </p:sp>
      <p:sp>
        <p:nvSpPr>
          <p:cNvPr id="5" name="Footer Placeholder 4">
            <a:extLst>
              <a:ext uri="{FF2B5EF4-FFF2-40B4-BE49-F238E27FC236}">
                <a16:creationId xmlns:a16="http://schemas.microsoft.com/office/drawing/2014/main" id="{FA8A1647-7BA8-7A4E-A957-5F30221DB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EEC80-DCD7-8440-B657-6E6BD0CAC4F2}"/>
              </a:ext>
            </a:extLst>
          </p:cNvPr>
          <p:cNvSpPr>
            <a:spLocks noGrp="1"/>
          </p:cNvSpPr>
          <p:nvPr>
            <p:ph type="sldNum" sz="quarter" idx="12"/>
          </p:nvPr>
        </p:nvSpPr>
        <p:spPr/>
        <p:txBody>
          <a:bodyPr/>
          <a:lstStyle/>
          <a:p>
            <a:fld id="{509D894E-E5B9-FD40-AA06-50598FC9A8E3}" type="slidenum">
              <a:rPr lang="en-US" smtClean="0"/>
              <a:t>‹#›</a:t>
            </a:fld>
            <a:endParaRPr lang="en-US"/>
          </a:p>
        </p:txBody>
      </p:sp>
    </p:spTree>
    <p:extLst>
      <p:ext uri="{BB962C8B-B14F-4D97-AF65-F5344CB8AC3E}">
        <p14:creationId xmlns:p14="http://schemas.microsoft.com/office/powerpoint/2010/main" val="40894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D729D-A2F1-1742-8477-6CEF1A0A22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7C0477-7631-504B-87F9-32B324AB97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647325-9AB2-774E-891F-9A952D565CE7}"/>
              </a:ext>
            </a:extLst>
          </p:cNvPr>
          <p:cNvSpPr>
            <a:spLocks noGrp="1"/>
          </p:cNvSpPr>
          <p:nvPr>
            <p:ph type="dt" sz="half" idx="10"/>
          </p:nvPr>
        </p:nvSpPr>
        <p:spPr/>
        <p:txBody>
          <a:bodyPr/>
          <a:lstStyle/>
          <a:p>
            <a:fld id="{B5E77710-FEE8-2B4F-BB65-D820E4BFE734}" type="datetimeFigureOut">
              <a:rPr lang="en-US" smtClean="0"/>
              <a:t>3/14/24</a:t>
            </a:fld>
            <a:endParaRPr lang="en-US"/>
          </a:p>
        </p:txBody>
      </p:sp>
      <p:sp>
        <p:nvSpPr>
          <p:cNvPr id="5" name="Footer Placeholder 4">
            <a:extLst>
              <a:ext uri="{FF2B5EF4-FFF2-40B4-BE49-F238E27FC236}">
                <a16:creationId xmlns:a16="http://schemas.microsoft.com/office/drawing/2014/main" id="{FADFE4A1-49B6-C642-86FA-BFABA0F69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295CA-4289-1042-BC41-A07E1891C955}"/>
              </a:ext>
            </a:extLst>
          </p:cNvPr>
          <p:cNvSpPr>
            <a:spLocks noGrp="1"/>
          </p:cNvSpPr>
          <p:nvPr>
            <p:ph type="sldNum" sz="quarter" idx="12"/>
          </p:nvPr>
        </p:nvSpPr>
        <p:spPr/>
        <p:txBody>
          <a:bodyPr/>
          <a:lstStyle/>
          <a:p>
            <a:fld id="{509D894E-E5B9-FD40-AA06-50598FC9A8E3}" type="slidenum">
              <a:rPr lang="en-US" smtClean="0"/>
              <a:t>‹#›</a:t>
            </a:fld>
            <a:endParaRPr lang="en-US"/>
          </a:p>
        </p:txBody>
      </p:sp>
    </p:spTree>
    <p:extLst>
      <p:ext uri="{BB962C8B-B14F-4D97-AF65-F5344CB8AC3E}">
        <p14:creationId xmlns:p14="http://schemas.microsoft.com/office/powerpoint/2010/main" val="168852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C21E-AA85-C545-8812-82E56BF8C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AB880-6A75-C64D-A7D4-8E8376455F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CEED13-F7D2-BF4B-96AE-FC9C8BCAA6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3DD943-04BB-CF41-B0FD-0D0209A6C004}"/>
              </a:ext>
            </a:extLst>
          </p:cNvPr>
          <p:cNvSpPr>
            <a:spLocks noGrp="1"/>
          </p:cNvSpPr>
          <p:nvPr>
            <p:ph type="dt" sz="half" idx="10"/>
          </p:nvPr>
        </p:nvSpPr>
        <p:spPr/>
        <p:txBody>
          <a:bodyPr/>
          <a:lstStyle/>
          <a:p>
            <a:fld id="{B5E77710-FEE8-2B4F-BB65-D820E4BFE734}" type="datetimeFigureOut">
              <a:rPr lang="en-US" smtClean="0"/>
              <a:t>3/14/24</a:t>
            </a:fld>
            <a:endParaRPr lang="en-US"/>
          </a:p>
        </p:txBody>
      </p:sp>
      <p:sp>
        <p:nvSpPr>
          <p:cNvPr id="6" name="Footer Placeholder 5">
            <a:extLst>
              <a:ext uri="{FF2B5EF4-FFF2-40B4-BE49-F238E27FC236}">
                <a16:creationId xmlns:a16="http://schemas.microsoft.com/office/drawing/2014/main" id="{76A06CC7-5CBC-E34E-9D72-B4316F4797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7B61A-1852-234D-8678-47D59172C3A2}"/>
              </a:ext>
            </a:extLst>
          </p:cNvPr>
          <p:cNvSpPr>
            <a:spLocks noGrp="1"/>
          </p:cNvSpPr>
          <p:nvPr>
            <p:ph type="sldNum" sz="quarter" idx="12"/>
          </p:nvPr>
        </p:nvSpPr>
        <p:spPr/>
        <p:txBody>
          <a:bodyPr/>
          <a:lstStyle/>
          <a:p>
            <a:fld id="{509D894E-E5B9-FD40-AA06-50598FC9A8E3}" type="slidenum">
              <a:rPr lang="en-US" smtClean="0"/>
              <a:t>‹#›</a:t>
            </a:fld>
            <a:endParaRPr lang="en-US"/>
          </a:p>
        </p:txBody>
      </p:sp>
    </p:spTree>
    <p:extLst>
      <p:ext uri="{BB962C8B-B14F-4D97-AF65-F5344CB8AC3E}">
        <p14:creationId xmlns:p14="http://schemas.microsoft.com/office/powerpoint/2010/main" val="319400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5535-BB28-5744-9B55-DA0B0A264A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40BC90-7C35-674D-AEEF-3C46C6CD3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D2214B-31F0-F244-AF3F-9F6A1C8A47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8B902C-2135-E948-BFCB-5D4A40BD5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CAE387-E207-9645-AF87-1E1F5EAC61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EAE558-55C7-4941-9559-718092B64611}"/>
              </a:ext>
            </a:extLst>
          </p:cNvPr>
          <p:cNvSpPr>
            <a:spLocks noGrp="1"/>
          </p:cNvSpPr>
          <p:nvPr>
            <p:ph type="dt" sz="half" idx="10"/>
          </p:nvPr>
        </p:nvSpPr>
        <p:spPr/>
        <p:txBody>
          <a:bodyPr/>
          <a:lstStyle/>
          <a:p>
            <a:fld id="{B5E77710-FEE8-2B4F-BB65-D820E4BFE734}" type="datetimeFigureOut">
              <a:rPr lang="en-US" smtClean="0"/>
              <a:t>3/14/24</a:t>
            </a:fld>
            <a:endParaRPr lang="en-US"/>
          </a:p>
        </p:txBody>
      </p:sp>
      <p:sp>
        <p:nvSpPr>
          <p:cNvPr id="8" name="Footer Placeholder 7">
            <a:extLst>
              <a:ext uri="{FF2B5EF4-FFF2-40B4-BE49-F238E27FC236}">
                <a16:creationId xmlns:a16="http://schemas.microsoft.com/office/drawing/2014/main" id="{29A71065-57CB-D44E-AA51-F41B1B1822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3E5EF4-15E5-4645-9BBC-BAEDBBC45736}"/>
              </a:ext>
            </a:extLst>
          </p:cNvPr>
          <p:cNvSpPr>
            <a:spLocks noGrp="1"/>
          </p:cNvSpPr>
          <p:nvPr>
            <p:ph type="sldNum" sz="quarter" idx="12"/>
          </p:nvPr>
        </p:nvSpPr>
        <p:spPr/>
        <p:txBody>
          <a:bodyPr/>
          <a:lstStyle/>
          <a:p>
            <a:fld id="{509D894E-E5B9-FD40-AA06-50598FC9A8E3}" type="slidenum">
              <a:rPr lang="en-US" smtClean="0"/>
              <a:t>‹#›</a:t>
            </a:fld>
            <a:endParaRPr lang="en-US"/>
          </a:p>
        </p:txBody>
      </p:sp>
    </p:spTree>
    <p:extLst>
      <p:ext uri="{BB962C8B-B14F-4D97-AF65-F5344CB8AC3E}">
        <p14:creationId xmlns:p14="http://schemas.microsoft.com/office/powerpoint/2010/main" val="236529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D6F6-EF39-1446-BDDF-AD2E889DAF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8A673-8AE9-CC4B-A52C-A91FBE961C80}"/>
              </a:ext>
            </a:extLst>
          </p:cNvPr>
          <p:cNvSpPr>
            <a:spLocks noGrp="1"/>
          </p:cNvSpPr>
          <p:nvPr>
            <p:ph type="dt" sz="half" idx="10"/>
          </p:nvPr>
        </p:nvSpPr>
        <p:spPr/>
        <p:txBody>
          <a:bodyPr/>
          <a:lstStyle/>
          <a:p>
            <a:fld id="{B5E77710-FEE8-2B4F-BB65-D820E4BFE734}" type="datetimeFigureOut">
              <a:rPr lang="en-US" smtClean="0"/>
              <a:t>3/14/24</a:t>
            </a:fld>
            <a:endParaRPr lang="en-US"/>
          </a:p>
        </p:txBody>
      </p:sp>
      <p:sp>
        <p:nvSpPr>
          <p:cNvPr id="4" name="Footer Placeholder 3">
            <a:extLst>
              <a:ext uri="{FF2B5EF4-FFF2-40B4-BE49-F238E27FC236}">
                <a16:creationId xmlns:a16="http://schemas.microsoft.com/office/drawing/2014/main" id="{4369E2AF-EC4D-2C41-B325-967A1CDEA6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DBE927-B3D4-8145-A1C4-E9076276863C}"/>
              </a:ext>
            </a:extLst>
          </p:cNvPr>
          <p:cNvSpPr>
            <a:spLocks noGrp="1"/>
          </p:cNvSpPr>
          <p:nvPr>
            <p:ph type="sldNum" sz="quarter" idx="12"/>
          </p:nvPr>
        </p:nvSpPr>
        <p:spPr/>
        <p:txBody>
          <a:bodyPr/>
          <a:lstStyle/>
          <a:p>
            <a:fld id="{509D894E-E5B9-FD40-AA06-50598FC9A8E3}" type="slidenum">
              <a:rPr lang="en-US" smtClean="0"/>
              <a:t>‹#›</a:t>
            </a:fld>
            <a:endParaRPr lang="en-US"/>
          </a:p>
        </p:txBody>
      </p:sp>
    </p:spTree>
    <p:extLst>
      <p:ext uri="{BB962C8B-B14F-4D97-AF65-F5344CB8AC3E}">
        <p14:creationId xmlns:p14="http://schemas.microsoft.com/office/powerpoint/2010/main" val="4134534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35BC34-768D-2A4F-9CF7-3E469336317D}"/>
              </a:ext>
            </a:extLst>
          </p:cNvPr>
          <p:cNvSpPr>
            <a:spLocks noGrp="1"/>
          </p:cNvSpPr>
          <p:nvPr>
            <p:ph type="dt" sz="half" idx="10"/>
          </p:nvPr>
        </p:nvSpPr>
        <p:spPr/>
        <p:txBody>
          <a:bodyPr/>
          <a:lstStyle/>
          <a:p>
            <a:fld id="{B5E77710-FEE8-2B4F-BB65-D820E4BFE734}" type="datetimeFigureOut">
              <a:rPr lang="en-US" smtClean="0"/>
              <a:t>3/14/24</a:t>
            </a:fld>
            <a:endParaRPr lang="en-US"/>
          </a:p>
        </p:txBody>
      </p:sp>
      <p:sp>
        <p:nvSpPr>
          <p:cNvPr id="3" name="Footer Placeholder 2">
            <a:extLst>
              <a:ext uri="{FF2B5EF4-FFF2-40B4-BE49-F238E27FC236}">
                <a16:creationId xmlns:a16="http://schemas.microsoft.com/office/drawing/2014/main" id="{D4640F8D-8C9B-6345-9CB6-BB22F6F22A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3ED493-4C43-3D45-B896-A988AE199BDB}"/>
              </a:ext>
            </a:extLst>
          </p:cNvPr>
          <p:cNvSpPr>
            <a:spLocks noGrp="1"/>
          </p:cNvSpPr>
          <p:nvPr>
            <p:ph type="sldNum" sz="quarter" idx="12"/>
          </p:nvPr>
        </p:nvSpPr>
        <p:spPr/>
        <p:txBody>
          <a:bodyPr/>
          <a:lstStyle/>
          <a:p>
            <a:fld id="{509D894E-E5B9-FD40-AA06-50598FC9A8E3}" type="slidenum">
              <a:rPr lang="en-US" smtClean="0"/>
              <a:t>‹#›</a:t>
            </a:fld>
            <a:endParaRPr lang="en-US"/>
          </a:p>
        </p:txBody>
      </p:sp>
    </p:spTree>
    <p:extLst>
      <p:ext uri="{BB962C8B-B14F-4D97-AF65-F5344CB8AC3E}">
        <p14:creationId xmlns:p14="http://schemas.microsoft.com/office/powerpoint/2010/main" val="258701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4B98-A425-E847-A3E3-D32975406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67DBE-9ABC-9A41-BE1B-B75E2AAB4C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B877D4-86A8-5C41-82EA-E3D6B434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F0409-D2E8-D740-A47C-A82AE31E5C0B}"/>
              </a:ext>
            </a:extLst>
          </p:cNvPr>
          <p:cNvSpPr>
            <a:spLocks noGrp="1"/>
          </p:cNvSpPr>
          <p:nvPr>
            <p:ph type="dt" sz="half" idx="10"/>
          </p:nvPr>
        </p:nvSpPr>
        <p:spPr/>
        <p:txBody>
          <a:bodyPr/>
          <a:lstStyle/>
          <a:p>
            <a:fld id="{B5E77710-FEE8-2B4F-BB65-D820E4BFE734}" type="datetimeFigureOut">
              <a:rPr lang="en-US" smtClean="0"/>
              <a:t>3/14/24</a:t>
            </a:fld>
            <a:endParaRPr lang="en-US"/>
          </a:p>
        </p:txBody>
      </p:sp>
      <p:sp>
        <p:nvSpPr>
          <p:cNvPr id="6" name="Footer Placeholder 5">
            <a:extLst>
              <a:ext uri="{FF2B5EF4-FFF2-40B4-BE49-F238E27FC236}">
                <a16:creationId xmlns:a16="http://schemas.microsoft.com/office/drawing/2014/main" id="{701323FC-B6AE-FB44-9EBE-54F13A5F36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9C3C4-4E30-9141-AD27-BFFB51A02BB8}"/>
              </a:ext>
            </a:extLst>
          </p:cNvPr>
          <p:cNvSpPr>
            <a:spLocks noGrp="1"/>
          </p:cNvSpPr>
          <p:nvPr>
            <p:ph type="sldNum" sz="quarter" idx="12"/>
          </p:nvPr>
        </p:nvSpPr>
        <p:spPr/>
        <p:txBody>
          <a:bodyPr/>
          <a:lstStyle/>
          <a:p>
            <a:fld id="{509D894E-E5B9-FD40-AA06-50598FC9A8E3}" type="slidenum">
              <a:rPr lang="en-US" smtClean="0"/>
              <a:t>‹#›</a:t>
            </a:fld>
            <a:endParaRPr lang="en-US"/>
          </a:p>
        </p:txBody>
      </p:sp>
    </p:spTree>
    <p:extLst>
      <p:ext uri="{BB962C8B-B14F-4D97-AF65-F5344CB8AC3E}">
        <p14:creationId xmlns:p14="http://schemas.microsoft.com/office/powerpoint/2010/main" val="1235634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DFDBD-46AC-2D40-AC9C-9C8243BFE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D0147-B393-C140-B752-F73576CAD5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5DDBA6-6A63-F545-B1DC-F0F834C6F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95C2B5-301B-974D-B64E-6942908AA189}"/>
              </a:ext>
            </a:extLst>
          </p:cNvPr>
          <p:cNvSpPr>
            <a:spLocks noGrp="1"/>
          </p:cNvSpPr>
          <p:nvPr>
            <p:ph type="dt" sz="half" idx="10"/>
          </p:nvPr>
        </p:nvSpPr>
        <p:spPr/>
        <p:txBody>
          <a:bodyPr/>
          <a:lstStyle/>
          <a:p>
            <a:fld id="{B5E77710-FEE8-2B4F-BB65-D820E4BFE734}" type="datetimeFigureOut">
              <a:rPr lang="en-US" smtClean="0"/>
              <a:t>3/14/24</a:t>
            </a:fld>
            <a:endParaRPr lang="en-US"/>
          </a:p>
        </p:txBody>
      </p:sp>
      <p:sp>
        <p:nvSpPr>
          <p:cNvPr id="6" name="Footer Placeholder 5">
            <a:extLst>
              <a:ext uri="{FF2B5EF4-FFF2-40B4-BE49-F238E27FC236}">
                <a16:creationId xmlns:a16="http://schemas.microsoft.com/office/drawing/2014/main" id="{73264E05-29C6-F94B-B0D3-EF8FAF446D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298D2F-924F-3247-8F5C-70392208F6D8}"/>
              </a:ext>
            </a:extLst>
          </p:cNvPr>
          <p:cNvSpPr>
            <a:spLocks noGrp="1"/>
          </p:cNvSpPr>
          <p:nvPr>
            <p:ph type="sldNum" sz="quarter" idx="12"/>
          </p:nvPr>
        </p:nvSpPr>
        <p:spPr/>
        <p:txBody>
          <a:bodyPr/>
          <a:lstStyle/>
          <a:p>
            <a:fld id="{509D894E-E5B9-FD40-AA06-50598FC9A8E3}" type="slidenum">
              <a:rPr lang="en-US" smtClean="0"/>
              <a:t>‹#›</a:t>
            </a:fld>
            <a:endParaRPr lang="en-US"/>
          </a:p>
        </p:txBody>
      </p:sp>
    </p:spTree>
    <p:extLst>
      <p:ext uri="{BB962C8B-B14F-4D97-AF65-F5344CB8AC3E}">
        <p14:creationId xmlns:p14="http://schemas.microsoft.com/office/powerpoint/2010/main" val="243424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0FD296-1871-7344-88E0-6EADB56581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B0F10-E5ED-2041-9018-5449BEBD6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96328-0490-124B-A957-2337C04BE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77710-FEE8-2B4F-BB65-D820E4BFE734}" type="datetimeFigureOut">
              <a:rPr lang="en-US" smtClean="0"/>
              <a:t>3/14/24</a:t>
            </a:fld>
            <a:endParaRPr lang="en-US"/>
          </a:p>
        </p:txBody>
      </p:sp>
      <p:sp>
        <p:nvSpPr>
          <p:cNvPr id="5" name="Footer Placeholder 4">
            <a:extLst>
              <a:ext uri="{FF2B5EF4-FFF2-40B4-BE49-F238E27FC236}">
                <a16:creationId xmlns:a16="http://schemas.microsoft.com/office/drawing/2014/main" id="{3FEDE3D6-ED5F-5F4C-B0F2-4AF7697DF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039416-6662-1542-A7AA-A49E609D67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D894E-E5B9-FD40-AA06-50598FC9A8E3}" type="slidenum">
              <a:rPr lang="en-US" smtClean="0"/>
              <a:t>‹#›</a:t>
            </a:fld>
            <a:endParaRPr lang="en-US"/>
          </a:p>
        </p:txBody>
      </p:sp>
    </p:spTree>
    <p:extLst>
      <p:ext uri="{BB962C8B-B14F-4D97-AF65-F5344CB8AC3E}">
        <p14:creationId xmlns:p14="http://schemas.microsoft.com/office/powerpoint/2010/main" val="4452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floridacivicadvance.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6.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floridacivicadvance.net/"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s://floridacivicadvance.com/membership/"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floridacivicadvanc/"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s://floridacivicadvance.com/membership/" TargetMode="External"/><Relationship Id="rId4" Type="http://schemas.openxmlformats.org/officeDocument/2006/relationships/hyperlink" Target="https://www.floridacivicadvance.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www.floridacivicadvance.net/"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4.jpeg"/><Relationship Id="rId4" Type="http://schemas.openxmlformats.org/officeDocument/2006/relationships/hyperlink" Target="https://www.floridacivicadvanc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7"/>
          <p:cNvSpPr txBox="1">
            <a:spLocks noGrp="1"/>
          </p:cNvSpPr>
          <p:nvPr>
            <p:ph type="ctrTitle"/>
          </p:nvPr>
        </p:nvSpPr>
        <p:spPr>
          <a:xfrm>
            <a:off x="665781" y="551739"/>
            <a:ext cx="11795393" cy="1546400"/>
          </a:xfrm>
          <a:prstGeom prst="rect">
            <a:avLst/>
          </a:prstGeom>
        </p:spPr>
        <p:txBody>
          <a:bodyPr spcFirstLastPara="1" vert="horz" wrap="square" lIns="121900" tIns="121900" rIns="121900" bIns="121900" rtlCol="0" anchor="ctr" anchorCtr="0">
            <a:noAutofit/>
          </a:bodyPr>
          <a:lstStyle/>
          <a:p>
            <a:endParaRPr sz="4267" dirty="0"/>
          </a:p>
        </p:txBody>
      </p:sp>
      <p:pic>
        <p:nvPicPr>
          <p:cNvPr id="3" name="Picture 2">
            <a:extLst>
              <a:ext uri="{FF2B5EF4-FFF2-40B4-BE49-F238E27FC236}">
                <a16:creationId xmlns:a16="http://schemas.microsoft.com/office/drawing/2014/main" id="{8695AAD9-3059-9242-84BC-BB5D1E35C002}"/>
              </a:ext>
            </a:extLst>
          </p:cNvPr>
          <p:cNvPicPr>
            <a:picLocks noChangeAspect="1"/>
          </p:cNvPicPr>
          <p:nvPr/>
        </p:nvPicPr>
        <p:blipFill>
          <a:blip r:embed="rId3"/>
          <a:stretch>
            <a:fillRect/>
          </a:stretch>
        </p:blipFill>
        <p:spPr>
          <a:xfrm>
            <a:off x="4629305" y="2711041"/>
            <a:ext cx="2933389" cy="3073964"/>
          </a:xfrm>
          <a:prstGeom prst="rect">
            <a:avLst/>
          </a:prstGeom>
        </p:spPr>
      </p:pic>
      <p:sp>
        <p:nvSpPr>
          <p:cNvPr id="2" name="TextBox 1">
            <a:extLst>
              <a:ext uri="{FF2B5EF4-FFF2-40B4-BE49-F238E27FC236}">
                <a16:creationId xmlns:a16="http://schemas.microsoft.com/office/drawing/2014/main" id="{7C9F916A-4638-C64A-B9B7-98D0902EB540}"/>
              </a:ext>
            </a:extLst>
          </p:cNvPr>
          <p:cNvSpPr txBox="1"/>
          <p:nvPr/>
        </p:nvSpPr>
        <p:spPr>
          <a:xfrm>
            <a:off x="2712247" y="100531"/>
            <a:ext cx="7702460" cy="954107"/>
          </a:xfrm>
          <a:prstGeom prst="rect">
            <a:avLst/>
          </a:prstGeom>
          <a:noFill/>
        </p:spPr>
        <p:txBody>
          <a:bodyPr wrap="square" rtlCol="0">
            <a:spAutoFit/>
          </a:bodyPr>
          <a:lstStyle/>
          <a:p>
            <a:r>
              <a:rPr lang="en-US" sz="2800" i="1" dirty="0">
                <a:solidFill>
                  <a:schemeClr val="accent1">
                    <a:lumMod val="75000"/>
                  </a:schemeClr>
                </a:solidFill>
              </a:rPr>
              <a:t>Advancing Civic Health in Florida’s Communities</a:t>
            </a:r>
          </a:p>
          <a:p>
            <a:pPr algn="ctr"/>
            <a:endParaRPr lang="en-US" sz="2800" i="1" dirty="0">
              <a:solidFill>
                <a:schemeClr val="accent1">
                  <a:lumMod val="75000"/>
                </a:schemeClr>
              </a:solidFill>
            </a:endParaRPr>
          </a:p>
        </p:txBody>
      </p:sp>
      <p:sp>
        <p:nvSpPr>
          <p:cNvPr id="5" name="TextBox 4">
            <a:extLst>
              <a:ext uri="{FF2B5EF4-FFF2-40B4-BE49-F238E27FC236}">
                <a16:creationId xmlns:a16="http://schemas.microsoft.com/office/drawing/2014/main" id="{4D791CC8-C78A-DFFF-9E9F-A89F1548AA12}"/>
              </a:ext>
            </a:extLst>
          </p:cNvPr>
          <p:cNvSpPr txBox="1"/>
          <p:nvPr/>
        </p:nvSpPr>
        <p:spPr>
          <a:xfrm>
            <a:off x="1348689" y="5941301"/>
            <a:ext cx="9655641" cy="461665"/>
          </a:xfrm>
          <a:prstGeom prst="rect">
            <a:avLst/>
          </a:prstGeom>
          <a:noFill/>
        </p:spPr>
        <p:txBody>
          <a:bodyPr wrap="square">
            <a:spAutoFit/>
          </a:bodyPr>
          <a:lstStyle/>
          <a:p>
            <a:pPr algn="ctr"/>
            <a:r>
              <a:rPr lang="en-US" sz="2400" dirty="0">
                <a:latin typeface="+mj-lt"/>
                <a:hlinkClick r:id="rId4"/>
              </a:rPr>
              <a:t>https://floridacivicadvance.com</a:t>
            </a:r>
            <a:r>
              <a:rPr lang="en-US" sz="2400" dirty="0">
                <a:latin typeface="+mj-lt"/>
              </a:rPr>
              <a:t> </a:t>
            </a:r>
          </a:p>
        </p:txBody>
      </p:sp>
      <p:sp>
        <p:nvSpPr>
          <p:cNvPr id="4" name="Rectangle 3">
            <a:extLst>
              <a:ext uri="{FF2B5EF4-FFF2-40B4-BE49-F238E27FC236}">
                <a16:creationId xmlns:a16="http://schemas.microsoft.com/office/drawing/2014/main" id="{CAB05D49-B9A9-4035-2B0A-BC1D61C3A677}"/>
              </a:ext>
            </a:extLst>
          </p:cNvPr>
          <p:cNvSpPr/>
          <p:nvPr/>
        </p:nvSpPr>
        <p:spPr>
          <a:xfrm>
            <a:off x="292462" y="1505846"/>
            <a:ext cx="11768093"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FCA Third Thursday 2024 Webinar Series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14291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9A854F72-4673-BB6B-EEC7-56BF93F1A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4319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0D62F4-9159-4091-B4EE-251260C2221E}"/>
              </a:ext>
            </a:extLst>
          </p:cNvPr>
          <p:cNvSpPr/>
          <p:nvPr/>
        </p:nvSpPr>
        <p:spPr>
          <a:xfrm>
            <a:off x="-7309" y="1340074"/>
            <a:ext cx="6850812" cy="5517926"/>
          </a:xfrm>
          <a:prstGeom prst="rect">
            <a:avLst/>
          </a:prstGeom>
          <a:solidFill>
            <a:srgbClr val="4A697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prstClr val="white"/>
              </a:solidFill>
              <a:effectLst/>
              <a:uLnTx/>
              <a:uFillTx/>
              <a:latin typeface="Backlash Script Alt" panose="02000000000000000000" pitchFamily="50" charset="0"/>
              <a:ea typeface="+mn-ea"/>
              <a:cs typeface="+mn-cs"/>
            </a:endParaRPr>
          </a:p>
        </p:txBody>
      </p:sp>
      <p:sp>
        <p:nvSpPr>
          <p:cNvPr id="37" name="Rectangle 36">
            <a:extLst>
              <a:ext uri="{FF2B5EF4-FFF2-40B4-BE49-F238E27FC236}">
                <a16:creationId xmlns:a16="http://schemas.microsoft.com/office/drawing/2014/main" id="{24816297-B73C-4A09-8129-8DBFD8B0481F}"/>
              </a:ext>
            </a:extLst>
          </p:cNvPr>
          <p:cNvSpPr/>
          <p:nvPr/>
        </p:nvSpPr>
        <p:spPr>
          <a:xfrm>
            <a:off x="5341190" y="0"/>
            <a:ext cx="6850811" cy="6356380"/>
          </a:xfrm>
          <a:prstGeom prst="rect">
            <a:avLst/>
          </a:prstGeom>
          <a:solidFill>
            <a:srgbClr val="4A697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prstClr val="white"/>
              </a:solidFill>
              <a:effectLst/>
              <a:uLnTx/>
              <a:uFillTx/>
              <a:latin typeface="Backlash Script Alt" panose="02000000000000000000" pitchFamily="50" charset="0"/>
              <a:ea typeface="+mn-ea"/>
              <a:cs typeface="+mn-cs"/>
            </a:endParaRPr>
          </a:p>
        </p:txBody>
      </p:sp>
      <p:sp>
        <p:nvSpPr>
          <p:cNvPr id="2" name="Title 1">
            <a:extLst>
              <a:ext uri="{FF2B5EF4-FFF2-40B4-BE49-F238E27FC236}">
                <a16:creationId xmlns:a16="http://schemas.microsoft.com/office/drawing/2014/main" id="{50889D4A-2ADB-4FE6-9264-8847DCC0C51B}"/>
              </a:ext>
            </a:extLst>
          </p:cNvPr>
          <p:cNvSpPr>
            <a:spLocks noGrp="1"/>
          </p:cNvSpPr>
          <p:nvPr>
            <p:ph type="title"/>
          </p:nvPr>
        </p:nvSpPr>
        <p:spPr>
          <a:xfrm>
            <a:off x="231931" y="515092"/>
            <a:ext cx="10571998" cy="970450"/>
          </a:xfrm>
        </p:spPr>
        <p:txBody>
          <a:bodyPr>
            <a:normAutofit/>
          </a:bodyPr>
          <a:lstStyle/>
          <a:p>
            <a:r>
              <a:rPr lang="en-US" sz="4000" dirty="0">
                <a:solidFill>
                  <a:srgbClr val="002060"/>
                </a:solidFill>
                <a:latin typeface="HomepageBaukasten Bold" pitchFamily="50" charset="0"/>
                <a:cs typeface="Arial" panose="020B0604020202020204" pitchFamily="34" charset="0"/>
              </a:rPr>
              <a:t>What is TableTalk?</a:t>
            </a:r>
            <a:endParaRPr lang="en-US" sz="4000" dirty="0">
              <a:solidFill>
                <a:srgbClr val="002060"/>
              </a:solidFill>
              <a:latin typeface="HomepageBaukasten Bold" pitchFamily="50" charset="0"/>
            </a:endParaRPr>
          </a:p>
        </p:txBody>
      </p:sp>
      <p:pic>
        <p:nvPicPr>
          <p:cNvPr id="34" name="Picture 33" descr="A picture containing text, clock, gauge, sign&#10;&#10;Description automatically generated">
            <a:extLst>
              <a:ext uri="{FF2B5EF4-FFF2-40B4-BE49-F238E27FC236}">
                <a16:creationId xmlns:a16="http://schemas.microsoft.com/office/drawing/2014/main" id="{05FB74B6-8DD9-4827-95B2-21136F776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89" y="6297701"/>
            <a:ext cx="1544769" cy="349118"/>
          </a:xfrm>
          <a:prstGeom prst="rect">
            <a:avLst/>
          </a:prstGeom>
        </p:spPr>
      </p:pic>
      <p:sp>
        <p:nvSpPr>
          <p:cNvPr id="14" name="TextBox 13">
            <a:extLst>
              <a:ext uri="{FF2B5EF4-FFF2-40B4-BE49-F238E27FC236}">
                <a16:creationId xmlns:a16="http://schemas.microsoft.com/office/drawing/2014/main" id="{75C15E14-6403-708F-865A-00AFC220D161}"/>
              </a:ext>
            </a:extLst>
          </p:cNvPr>
          <p:cNvSpPr txBox="1"/>
          <p:nvPr/>
        </p:nvSpPr>
        <p:spPr>
          <a:xfrm>
            <a:off x="460735" y="1485542"/>
            <a:ext cx="11133056"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A697F"/>
                </a:solidFill>
                <a:effectLst/>
                <a:uLnTx/>
                <a:uFillTx/>
                <a:latin typeface="HomepageBaukasten Bold" pitchFamily="50" charset="0"/>
                <a:ea typeface="+mn-ea"/>
                <a:cs typeface="+mn-cs"/>
              </a:rPr>
              <a:t>TableTalk is a candid conversation taking place in small groups all across Central Florida on October 19th.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A697F"/>
              </a:solidFill>
              <a:effectLst/>
              <a:uLnTx/>
              <a:uFillTx/>
              <a:latin typeface="HomepageBaukasten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A697F"/>
                </a:solidFill>
                <a:effectLst/>
                <a:uLnTx/>
                <a:uFillTx/>
                <a:latin typeface="HomepageBaukasten Bold" pitchFamily="50" charset="0"/>
                <a:ea typeface="+mn-ea"/>
                <a:cs typeface="+mn-cs"/>
              </a:rPr>
              <a:t>We get ideas flowing about all the different ways – big and small – each of us can make Central Florida a better place.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A697F"/>
                </a:solidFill>
                <a:effectLst/>
                <a:uLnTx/>
                <a:uFillTx/>
                <a:latin typeface="HomepageBaukasten Bold" pitchFamily="50"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A697F"/>
                </a:solidFill>
                <a:effectLst/>
                <a:uLnTx/>
                <a:uFillTx/>
                <a:latin typeface="HomepageBaukasten Bold" pitchFamily="50" charset="0"/>
                <a:ea typeface="+mn-ea"/>
                <a:cs typeface="+mn-cs"/>
              </a:rPr>
              <a:t>We’ll encourage each other, create connections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A697F"/>
                </a:solidFill>
                <a:effectLst/>
                <a:uLnTx/>
                <a:uFillTx/>
                <a:latin typeface="HomepageBaukasten Bold" pitchFamily="50" charset="0"/>
                <a:ea typeface="+mn-ea"/>
                <a:cs typeface="+mn-cs"/>
              </a:rPr>
              <a:t> and build community.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A697F"/>
              </a:solidFill>
              <a:effectLst/>
              <a:uLnTx/>
              <a:uFillTx/>
              <a:latin typeface="HomepageBaukasten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A697F"/>
                </a:solidFill>
                <a:effectLst/>
                <a:uLnTx/>
                <a:uFillTx/>
                <a:latin typeface="HomepageBaukasten Bold" pitchFamily="50" charset="0"/>
                <a:ea typeface="+mn-ea"/>
                <a:cs typeface="+mn-cs"/>
              </a:rPr>
              <a:t>It doesn’t stop with </a:t>
            </a:r>
            <a:r>
              <a:rPr kumimoji="0" lang="en-US" sz="2800" b="1" i="0" u="none" strike="noStrike" kern="1200" cap="none" spc="0" normalizeH="0" baseline="0" noProof="0" dirty="0">
                <a:ln>
                  <a:noFill/>
                </a:ln>
                <a:solidFill>
                  <a:srgbClr val="4A697F"/>
                </a:solidFill>
                <a:effectLst/>
                <a:uLnTx/>
                <a:uFillTx/>
                <a:latin typeface="HomepageBaukasten Bold" pitchFamily="50" charset="0"/>
                <a:ea typeface="+mn-ea"/>
                <a:cs typeface="+mn-cs"/>
              </a:rPr>
              <a:t>TableTalk</a:t>
            </a:r>
            <a:r>
              <a:rPr kumimoji="0" lang="en-US" sz="2800" b="0" i="0" u="none" strike="noStrike" kern="1200" cap="none" spc="0" normalizeH="0" baseline="0" noProof="0" dirty="0">
                <a:ln>
                  <a:noFill/>
                </a:ln>
                <a:solidFill>
                  <a:srgbClr val="4A697F"/>
                </a:solidFill>
                <a:effectLst/>
                <a:uLnTx/>
                <a:uFillTx/>
                <a:latin typeface="HomepageBaukasten Bold" pitchFamily="50" charset="0"/>
                <a:ea typeface="+mn-ea"/>
                <a:cs typeface="+mn-cs"/>
              </a:rPr>
              <a:t>, but rather begins.</a:t>
            </a:r>
          </a:p>
        </p:txBody>
      </p:sp>
    </p:spTree>
    <p:extLst>
      <p:ext uri="{BB962C8B-B14F-4D97-AF65-F5344CB8AC3E}">
        <p14:creationId xmlns:p14="http://schemas.microsoft.com/office/powerpoint/2010/main" val="148732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4816297-B73C-4A09-8129-8DBFD8B0481F}"/>
              </a:ext>
            </a:extLst>
          </p:cNvPr>
          <p:cNvSpPr/>
          <p:nvPr/>
        </p:nvSpPr>
        <p:spPr>
          <a:xfrm>
            <a:off x="5341190" y="0"/>
            <a:ext cx="6850811" cy="6356380"/>
          </a:xfrm>
          <a:prstGeom prst="rect">
            <a:avLst/>
          </a:prstGeom>
          <a:solidFill>
            <a:srgbClr val="4A697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prstClr val="white"/>
              </a:solidFill>
              <a:effectLst/>
              <a:uLnTx/>
              <a:uFillTx/>
              <a:latin typeface="Backlash Script Alt" panose="02000000000000000000" pitchFamily="50" charset="0"/>
              <a:ea typeface="+mn-ea"/>
              <a:cs typeface="+mn-cs"/>
            </a:endParaRPr>
          </a:p>
        </p:txBody>
      </p:sp>
      <p:sp>
        <p:nvSpPr>
          <p:cNvPr id="16" name="Oval 15">
            <a:extLst>
              <a:ext uri="{FF2B5EF4-FFF2-40B4-BE49-F238E27FC236}">
                <a16:creationId xmlns:a16="http://schemas.microsoft.com/office/drawing/2014/main" id="{7DD7E2CD-6270-07D0-E9AF-D315BE7B4121}"/>
              </a:ext>
            </a:extLst>
          </p:cNvPr>
          <p:cNvSpPr/>
          <p:nvPr/>
        </p:nvSpPr>
        <p:spPr>
          <a:xfrm>
            <a:off x="7964416" y="2500354"/>
            <a:ext cx="4625485" cy="439915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0" i="0" u="none" strike="noStrike" kern="1200" cap="none" spc="300" normalizeH="0" baseline="0" noProof="0" dirty="0">
                <a:ln>
                  <a:noFill/>
                </a:ln>
                <a:solidFill>
                  <a:prstClr val="white"/>
                </a:solidFill>
                <a:effectLst/>
                <a:uLnTx/>
                <a:uFillTx/>
                <a:latin typeface="Geogrotesque Light" panose="020B0300000000000000" pitchFamily="34" charset="0"/>
                <a:ea typeface="+mn-ea"/>
                <a:cs typeface="Poppins ExtraBold" panose="00000900000000000000" pitchFamily="2" charset="0"/>
              </a:rPr>
              <a:t>What’s the point?</a:t>
            </a:r>
            <a:endParaRPr kumimoji="0" lang="en-US" sz="3200" b="0" i="0" u="none" strike="noStrike" kern="1200" cap="none" spc="0" normalizeH="0" baseline="0" noProof="0" dirty="0">
              <a:ln>
                <a:noFill/>
              </a:ln>
              <a:solidFill>
                <a:srgbClr val="6F9CC1"/>
              </a:solidFill>
              <a:effectLst/>
              <a:uLnTx/>
              <a:uFillTx/>
              <a:latin typeface="Geogrotesque Light" panose="020B0300000000000000" pitchFamily="34" charset="0"/>
              <a:ea typeface="+mn-ea"/>
              <a:cs typeface="Poppins ExtraBold" panose="00000900000000000000" pitchFamily="2" charset="0"/>
            </a:endParaRPr>
          </a:p>
        </p:txBody>
      </p:sp>
      <p:sp>
        <p:nvSpPr>
          <p:cNvPr id="38" name="Rectangle 37">
            <a:extLst>
              <a:ext uri="{FF2B5EF4-FFF2-40B4-BE49-F238E27FC236}">
                <a16:creationId xmlns:a16="http://schemas.microsoft.com/office/drawing/2014/main" id="{D80D62F4-9159-4091-B4EE-251260C2221E}"/>
              </a:ext>
            </a:extLst>
          </p:cNvPr>
          <p:cNvSpPr/>
          <p:nvPr/>
        </p:nvSpPr>
        <p:spPr>
          <a:xfrm>
            <a:off x="-7309" y="1340074"/>
            <a:ext cx="6850812" cy="5517926"/>
          </a:xfrm>
          <a:prstGeom prst="rect">
            <a:avLst/>
          </a:prstGeom>
          <a:solidFill>
            <a:srgbClr val="4A697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prstClr val="white"/>
              </a:solidFill>
              <a:effectLst/>
              <a:uLnTx/>
              <a:uFillTx/>
              <a:latin typeface="Backlash Script Alt" panose="02000000000000000000" pitchFamily="50" charset="0"/>
              <a:ea typeface="+mn-ea"/>
              <a:cs typeface="+mn-cs"/>
            </a:endParaRPr>
          </a:p>
        </p:txBody>
      </p:sp>
      <p:sp>
        <p:nvSpPr>
          <p:cNvPr id="4" name="Content Placeholder 3">
            <a:extLst>
              <a:ext uri="{FF2B5EF4-FFF2-40B4-BE49-F238E27FC236}">
                <a16:creationId xmlns:a16="http://schemas.microsoft.com/office/drawing/2014/main" id="{6A1B7920-E956-48EA-9408-C78BF28EB711}"/>
              </a:ext>
            </a:extLst>
          </p:cNvPr>
          <p:cNvSpPr>
            <a:spLocks noGrp="1"/>
          </p:cNvSpPr>
          <p:nvPr>
            <p:ph idx="1"/>
          </p:nvPr>
        </p:nvSpPr>
        <p:spPr>
          <a:xfrm>
            <a:off x="335357" y="1340073"/>
            <a:ext cx="5542704" cy="685655"/>
          </a:xfrm>
        </p:spPr>
        <p:txBody>
          <a:bodyPr>
            <a:normAutofit lnSpcReduction="10000"/>
          </a:bodyPr>
          <a:lstStyle/>
          <a:p>
            <a:pPr marL="0" indent="0">
              <a:spcAft>
                <a:spcPts val="600"/>
              </a:spcAft>
              <a:buNone/>
              <a:defRPr/>
            </a:pPr>
            <a:r>
              <a:rPr lang="en-US" sz="4400" dirty="0">
                <a:solidFill>
                  <a:srgbClr val="002060"/>
                </a:solidFill>
                <a:latin typeface="Geogrotesque Light" panose="020B0300000000000000" pitchFamily="34" charset="0"/>
                <a:cs typeface="Arial" panose="020B0604020202020204" pitchFamily="34" charset="0"/>
              </a:rPr>
              <a:t>a lot of questions.</a:t>
            </a:r>
          </a:p>
        </p:txBody>
      </p:sp>
      <p:sp>
        <p:nvSpPr>
          <p:cNvPr id="2" name="Title 1">
            <a:extLst>
              <a:ext uri="{FF2B5EF4-FFF2-40B4-BE49-F238E27FC236}">
                <a16:creationId xmlns:a16="http://schemas.microsoft.com/office/drawing/2014/main" id="{50889D4A-2ADB-4FE6-9264-8847DCC0C51B}"/>
              </a:ext>
            </a:extLst>
          </p:cNvPr>
          <p:cNvSpPr>
            <a:spLocks noGrp="1"/>
          </p:cNvSpPr>
          <p:nvPr>
            <p:ph type="title"/>
          </p:nvPr>
        </p:nvSpPr>
        <p:spPr>
          <a:xfrm>
            <a:off x="231931" y="543130"/>
            <a:ext cx="10571998" cy="970450"/>
          </a:xfrm>
        </p:spPr>
        <p:txBody>
          <a:bodyPr>
            <a:normAutofit/>
          </a:bodyPr>
          <a:lstStyle/>
          <a:p>
            <a:r>
              <a:rPr lang="en-US" sz="4000" dirty="0">
                <a:solidFill>
                  <a:srgbClr val="002060"/>
                </a:solidFill>
                <a:latin typeface="HomepageBaukasten Bold" pitchFamily="50" charset="0"/>
                <a:cs typeface="Arial" panose="020B0604020202020204" pitchFamily="34" charset="0"/>
              </a:rPr>
              <a:t>There’s been…</a:t>
            </a:r>
            <a:endParaRPr lang="en-US" sz="4000" dirty="0">
              <a:solidFill>
                <a:srgbClr val="002060"/>
              </a:solidFill>
              <a:latin typeface="HomepageBaukasten Bold" pitchFamily="50" charset="0"/>
            </a:endParaRPr>
          </a:p>
        </p:txBody>
      </p:sp>
      <p:pic>
        <p:nvPicPr>
          <p:cNvPr id="34" name="Picture 33" descr="A picture containing text, clock, gauge, sign&#10;&#10;Description automatically generated">
            <a:extLst>
              <a:ext uri="{FF2B5EF4-FFF2-40B4-BE49-F238E27FC236}">
                <a16:creationId xmlns:a16="http://schemas.microsoft.com/office/drawing/2014/main" id="{05FB74B6-8DD9-4827-95B2-21136F776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89" y="6297701"/>
            <a:ext cx="1544769" cy="349118"/>
          </a:xfrm>
          <a:prstGeom prst="rect">
            <a:avLst/>
          </a:prstGeom>
        </p:spPr>
      </p:pic>
      <p:sp>
        <p:nvSpPr>
          <p:cNvPr id="13" name="Oval 12">
            <a:extLst>
              <a:ext uri="{FF2B5EF4-FFF2-40B4-BE49-F238E27FC236}">
                <a16:creationId xmlns:a16="http://schemas.microsoft.com/office/drawing/2014/main" id="{A022B275-0FCD-9DA7-5AEC-3F2DAED270E6}"/>
              </a:ext>
            </a:extLst>
          </p:cNvPr>
          <p:cNvSpPr/>
          <p:nvPr/>
        </p:nvSpPr>
        <p:spPr>
          <a:xfrm>
            <a:off x="8683134" y="-512148"/>
            <a:ext cx="3752402" cy="3723135"/>
          </a:xfrm>
          <a:prstGeom prst="ellipse">
            <a:avLst/>
          </a:prstGeom>
          <a:solidFill>
            <a:srgbClr val="D2C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300" normalizeH="0" baseline="0" noProof="0" dirty="0">
                <a:ln>
                  <a:noFill/>
                </a:ln>
                <a:solidFill>
                  <a:srgbClr val="002060"/>
                </a:solidFill>
                <a:effectLst/>
                <a:uLnTx/>
                <a:uFillTx/>
                <a:latin typeface="Geogrotesque Light" panose="020B0300000000000000" pitchFamily="34" charset="0"/>
                <a:ea typeface="+mn-ea"/>
                <a:cs typeface="Poppins ExtraBold" panose="00000900000000000000" pitchFamily="2" charset="0"/>
              </a:rPr>
              <a:t>How do we get our voices heard?</a:t>
            </a:r>
            <a:endParaRPr kumimoji="0" lang="en-US" sz="2000" b="0" i="0" u="none" strike="noStrike" kern="1200" cap="none" spc="0" normalizeH="0" baseline="0" noProof="0" dirty="0">
              <a:ln>
                <a:noFill/>
              </a:ln>
              <a:solidFill>
                <a:prstClr val="black"/>
              </a:solidFill>
              <a:effectLst/>
              <a:uLnTx/>
              <a:uFillTx/>
              <a:latin typeface="Geogrotesque Light" panose="020B0300000000000000" pitchFamily="34" charset="0"/>
              <a:ea typeface="+mn-ea"/>
              <a:cs typeface="Poppins ExtraBold" panose="00000900000000000000" pitchFamily="2" charset="0"/>
            </a:endParaRPr>
          </a:p>
        </p:txBody>
      </p:sp>
      <p:sp>
        <p:nvSpPr>
          <p:cNvPr id="14" name="Oval 13">
            <a:extLst>
              <a:ext uri="{FF2B5EF4-FFF2-40B4-BE49-F238E27FC236}">
                <a16:creationId xmlns:a16="http://schemas.microsoft.com/office/drawing/2014/main" id="{D48CCB7E-88A7-4FFC-CFB2-C0EA82B0571A}"/>
              </a:ext>
            </a:extLst>
          </p:cNvPr>
          <p:cNvSpPr/>
          <p:nvPr/>
        </p:nvSpPr>
        <p:spPr>
          <a:xfrm>
            <a:off x="3855361" y="2956145"/>
            <a:ext cx="4911234" cy="4842799"/>
          </a:xfrm>
          <a:prstGeom prst="ellipse">
            <a:avLst/>
          </a:prstGeom>
          <a:solidFill>
            <a:srgbClr val="D2C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500" b="0" i="0" u="none" strike="noStrike" kern="1200" cap="none" spc="300" normalizeH="0" baseline="0" noProof="0" dirty="0">
                <a:ln>
                  <a:noFill/>
                </a:ln>
                <a:solidFill>
                  <a:srgbClr val="002060"/>
                </a:solidFill>
                <a:effectLst/>
                <a:uLnTx/>
                <a:uFillTx/>
                <a:latin typeface="Geogrotesque Light" panose="020B0300000000000000" pitchFamily="34" charset="0"/>
                <a:ea typeface="+mn-ea"/>
                <a:cs typeface="Poppins ExtraBold" panose="00000900000000000000" pitchFamily="2" charset="0"/>
              </a:rPr>
              <a:t>How can we get started to make the changes we would like to see?</a:t>
            </a:r>
            <a:endParaRPr kumimoji="0" lang="en-US" sz="2500" b="0" i="0" u="none" strike="noStrike" kern="1200" cap="none" spc="0" normalizeH="0" baseline="0" noProof="0" dirty="0">
              <a:ln>
                <a:noFill/>
              </a:ln>
              <a:solidFill>
                <a:prstClr val="black"/>
              </a:solidFill>
              <a:effectLst/>
              <a:uLnTx/>
              <a:uFillTx/>
              <a:latin typeface="Geogrotesque Light" panose="020B0300000000000000" pitchFamily="34" charset="0"/>
              <a:ea typeface="+mn-ea"/>
              <a:cs typeface="Poppins ExtraBold" panose="00000900000000000000" pitchFamily="2" charset="0"/>
            </a:endParaRPr>
          </a:p>
        </p:txBody>
      </p:sp>
      <p:sp>
        <p:nvSpPr>
          <p:cNvPr id="11" name="Oval 10">
            <a:extLst>
              <a:ext uri="{FF2B5EF4-FFF2-40B4-BE49-F238E27FC236}">
                <a16:creationId xmlns:a16="http://schemas.microsoft.com/office/drawing/2014/main" id="{C35E06C3-191B-D688-D561-D0002DCFA25A}"/>
              </a:ext>
            </a:extLst>
          </p:cNvPr>
          <p:cNvSpPr/>
          <p:nvPr/>
        </p:nvSpPr>
        <p:spPr>
          <a:xfrm>
            <a:off x="5661338" y="287892"/>
            <a:ext cx="3752402" cy="3723135"/>
          </a:xfrm>
          <a:prstGeom prst="ellipse">
            <a:avLst/>
          </a:prstGeom>
          <a:solidFill>
            <a:srgbClr val="6F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300" normalizeH="0" baseline="0" noProof="0" dirty="0">
                <a:ln>
                  <a:noFill/>
                </a:ln>
                <a:solidFill>
                  <a:srgbClr val="002060"/>
                </a:solidFill>
                <a:effectLst/>
                <a:uLnTx/>
                <a:uFillTx/>
                <a:latin typeface="Geogrotesque Light" panose="020B0300000000000000" pitchFamily="34" charset="0"/>
                <a:ea typeface="+mn-ea"/>
                <a:cs typeface="Poppins ExtraBold" panose="00000900000000000000" pitchFamily="2" charset="0"/>
              </a:rPr>
              <a:t>How do we create a safe space for all to talk openly?</a:t>
            </a:r>
            <a:endParaRPr kumimoji="0" lang="en-US" sz="2000" b="0" i="0" u="none" strike="noStrike" kern="1200" cap="none" spc="0" normalizeH="0" baseline="0" noProof="0" dirty="0">
              <a:ln>
                <a:noFill/>
              </a:ln>
              <a:solidFill>
                <a:prstClr val="black"/>
              </a:solidFill>
              <a:effectLst/>
              <a:uLnTx/>
              <a:uFillTx/>
              <a:latin typeface="Geogrotesque Light" panose="020B0300000000000000" pitchFamily="34" charset="0"/>
              <a:ea typeface="+mn-ea"/>
              <a:cs typeface="Poppins ExtraBold" panose="00000900000000000000" pitchFamily="2" charset="0"/>
            </a:endParaRPr>
          </a:p>
        </p:txBody>
      </p:sp>
      <p:sp>
        <p:nvSpPr>
          <p:cNvPr id="12" name="Oval 11">
            <a:extLst>
              <a:ext uri="{FF2B5EF4-FFF2-40B4-BE49-F238E27FC236}">
                <a16:creationId xmlns:a16="http://schemas.microsoft.com/office/drawing/2014/main" id="{453C1147-0BD2-6C92-1112-3777EF22ADC7}"/>
              </a:ext>
            </a:extLst>
          </p:cNvPr>
          <p:cNvSpPr/>
          <p:nvPr/>
        </p:nvSpPr>
        <p:spPr>
          <a:xfrm>
            <a:off x="929096" y="2176094"/>
            <a:ext cx="3752402" cy="372313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F9CC1"/>
                </a:solidFill>
                <a:effectLst/>
                <a:uLnTx/>
                <a:uFillTx/>
                <a:latin typeface="Geogrotesque Light" panose="020B0300000000000000" pitchFamily="34" charset="0"/>
                <a:ea typeface="+mn-ea"/>
                <a:cs typeface="Poppins ExtraBold" panose="00000900000000000000" pitchFamily="2" charset="0"/>
              </a:rPr>
              <a:t>What’s in it for me?</a:t>
            </a:r>
          </a:p>
        </p:txBody>
      </p:sp>
    </p:spTree>
    <p:extLst>
      <p:ext uri="{BB962C8B-B14F-4D97-AF65-F5344CB8AC3E}">
        <p14:creationId xmlns:p14="http://schemas.microsoft.com/office/powerpoint/2010/main" val="105662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build="p"/>
      <p:bldP spid="13" grpId="0" animBg="1"/>
      <p:bldP spid="14"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0D62F4-9159-4091-B4EE-251260C2221E}"/>
              </a:ext>
            </a:extLst>
          </p:cNvPr>
          <p:cNvSpPr/>
          <p:nvPr/>
        </p:nvSpPr>
        <p:spPr>
          <a:xfrm>
            <a:off x="-7309" y="1340074"/>
            <a:ext cx="6850812" cy="5517926"/>
          </a:xfrm>
          <a:prstGeom prst="rect">
            <a:avLst/>
          </a:prstGeom>
          <a:solidFill>
            <a:srgbClr val="4A697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8000">
              <a:latin typeface="Backlash Script Alt" panose="02000000000000000000" pitchFamily="50" charset="0"/>
            </a:endParaRPr>
          </a:p>
        </p:txBody>
      </p:sp>
      <p:sp>
        <p:nvSpPr>
          <p:cNvPr id="37" name="Rectangle 36">
            <a:extLst>
              <a:ext uri="{FF2B5EF4-FFF2-40B4-BE49-F238E27FC236}">
                <a16:creationId xmlns:a16="http://schemas.microsoft.com/office/drawing/2014/main" id="{24816297-B73C-4A09-8129-8DBFD8B0481F}"/>
              </a:ext>
            </a:extLst>
          </p:cNvPr>
          <p:cNvSpPr/>
          <p:nvPr/>
        </p:nvSpPr>
        <p:spPr>
          <a:xfrm>
            <a:off x="5341190" y="0"/>
            <a:ext cx="6850811" cy="6356380"/>
          </a:xfrm>
          <a:prstGeom prst="rect">
            <a:avLst/>
          </a:prstGeom>
          <a:solidFill>
            <a:srgbClr val="4A697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8000">
              <a:latin typeface="Backlash Script Alt" panose="02000000000000000000" pitchFamily="50" charset="0"/>
            </a:endParaRPr>
          </a:p>
        </p:txBody>
      </p:sp>
      <p:sp>
        <p:nvSpPr>
          <p:cNvPr id="2" name="Title 1">
            <a:extLst>
              <a:ext uri="{FF2B5EF4-FFF2-40B4-BE49-F238E27FC236}">
                <a16:creationId xmlns:a16="http://schemas.microsoft.com/office/drawing/2014/main" id="{50889D4A-2ADB-4FE6-9264-8847DCC0C51B}"/>
              </a:ext>
            </a:extLst>
          </p:cNvPr>
          <p:cNvSpPr>
            <a:spLocks noGrp="1"/>
          </p:cNvSpPr>
          <p:nvPr>
            <p:ph type="title"/>
          </p:nvPr>
        </p:nvSpPr>
        <p:spPr>
          <a:xfrm>
            <a:off x="231931" y="515092"/>
            <a:ext cx="10571998" cy="970450"/>
          </a:xfrm>
        </p:spPr>
        <p:txBody>
          <a:bodyPr>
            <a:normAutofit/>
          </a:bodyPr>
          <a:lstStyle/>
          <a:p>
            <a:r>
              <a:rPr lang="en-US" sz="4000" dirty="0">
                <a:solidFill>
                  <a:srgbClr val="002060"/>
                </a:solidFill>
                <a:latin typeface="HomepageBaukasten Bold" pitchFamily="50" charset="0"/>
                <a:cs typeface="Arial" panose="020B0604020202020204" pitchFamily="34" charset="0"/>
              </a:rPr>
              <a:t>The point is…</a:t>
            </a:r>
            <a:endParaRPr lang="en-US" sz="4000" dirty="0">
              <a:solidFill>
                <a:srgbClr val="002060"/>
              </a:solidFill>
              <a:latin typeface="HomepageBaukasten Bold" pitchFamily="50" charset="0"/>
            </a:endParaRPr>
          </a:p>
        </p:txBody>
      </p:sp>
      <p:pic>
        <p:nvPicPr>
          <p:cNvPr id="34" name="Picture 33" descr="A picture containing text, clock, gauge, sign&#10;&#10;Description automatically generated">
            <a:extLst>
              <a:ext uri="{FF2B5EF4-FFF2-40B4-BE49-F238E27FC236}">
                <a16:creationId xmlns:a16="http://schemas.microsoft.com/office/drawing/2014/main" id="{05FB74B6-8DD9-4827-95B2-21136F776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89" y="6297701"/>
            <a:ext cx="1544769" cy="349118"/>
          </a:xfrm>
          <a:prstGeom prst="rect">
            <a:avLst/>
          </a:prstGeom>
        </p:spPr>
      </p:pic>
      <p:sp>
        <p:nvSpPr>
          <p:cNvPr id="7" name="Content Placeholder 2">
            <a:extLst>
              <a:ext uri="{FF2B5EF4-FFF2-40B4-BE49-F238E27FC236}">
                <a16:creationId xmlns:a16="http://schemas.microsoft.com/office/drawing/2014/main" id="{F0481C43-BF92-D635-7AFD-F9AFD267057E}"/>
              </a:ext>
            </a:extLst>
          </p:cNvPr>
          <p:cNvSpPr txBox="1">
            <a:spLocks/>
          </p:cNvSpPr>
          <p:nvPr/>
        </p:nvSpPr>
        <p:spPr>
          <a:xfrm>
            <a:off x="2682240" y="5007104"/>
            <a:ext cx="4786993" cy="8045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002060"/>
                </a:solidFill>
                <a:latin typeface="Geogrotesque Light" panose="020B0300000000000000" pitchFamily="34" charset="0"/>
                <a:cs typeface="Arial" panose="020B0604020202020204" pitchFamily="34" charset="0"/>
              </a:rPr>
              <a:t>Submit ideas for table talk grants</a:t>
            </a:r>
          </a:p>
          <a:p>
            <a:pPr marL="0" indent="0">
              <a:buNone/>
            </a:pPr>
            <a:endParaRPr lang="en-US" sz="2200" dirty="0">
              <a:solidFill>
                <a:srgbClr val="002060"/>
              </a:solidFill>
              <a:latin typeface="Geogrotesque Light" panose="020B0300000000000000" pitchFamily="34" charset="0"/>
              <a:cs typeface="Arial" panose="020B0604020202020204" pitchFamily="34" charset="0"/>
            </a:endParaRPr>
          </a:p>
        </p:txBody>
      </p:sp>
      <p:sp>
        <p:nvSpPr>
          <p:cNvPr id="8" name="Arrow: Right 7">
            <a:extLst>
              <a:ext uri="{FF2B5EF4-FFF2-40B4-BE49-F238E27FC236}">
                <a16:creationId xmlns:a16="http://schemas.microsoft.com/office/drawing/2014/main" id="{B4802B6C-EEEA-F561-F9ED-BF52D194AE3D}"/>
              </a:ext>
            </a:extLst>
          </p:cNvPr>
          <p:cNvSpPr/>
          <p:nvPr/>
        </p:nvSpPr>
        <p:spPr>
          <a:xfrm>
            <a:off x="261545" y="1448609"/>
            <a:ext cx="2420695" cy="1423866"/>
          </a:xfrm>
          <a:prstGeom prst="rightArrow">
            <a:avLst/>
          </a:prstGeom>
          <a:solidFill>
            <a:srgbClr val="D2C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Meet new people</a:t>
            </a:r>
          </a:p>
        </p:txBody>
      </p:sp>
      <p:sp>
        <p:nvSpPr>
          <p:cNvPr id="10" name="TextBox 9">
            <a:extLst>
              <a:ext uri="{FF2B5EF4-FFF2-40B4-BE49-F238E27FC236}">
                <a16:creationId xmlns:a16="http://schemas.microsoft.com/office/drawing/2014/main" id="{3D4F4773-B5E2-C212-3F7F-F6B29E0FE383}"/>
              </a:ext>
            </a:extLst>
          </p:cNvPr>
          <p:cNvSpPr txBox="1"/>
          <p:nvPr/>
        </p:nvSpPr>
        <p:spPr>
          <a:xfrm>
            <a:off x="2682239" y="1755273"/>
            <a:ext cx="4190877" cy="1107996"/>
          </a:xfrm>
          <a:prstGeom prst="rect">
            <a:avLst/>
          </a:prstGeom>
          <a:noFill/>
        </p:spPr>
        <p:txBody>
          <a:bodyPr wrap="square" rtlCol="0">
            <a:spAutoFit/>
          </a:bodyPr>
          <a:lstStyle/>
          <a:p>
            <a:r>
              <a:rPr lang="en-US" sz="2400" dirty="0">
                <a:solidFill>
                  <a:srgbClr val="002060"/>
                </a:solidFill>
                <a:latin typeface="Geogrotesque Light" panose="020B0300000000000000" pitchFamily="34" charset="0"/>
                <a:cs typeface="Arial" panose="020B0604020202020204" pitchFamily="34" charset="0"/>
              </a:rPr>
              <a:t>A chance to be a part of a positive community experience</a:t>
            </a:r>
          </a:p>
          <a:p>
            <a:endParaRPr lang="en-US" dirty="0"/>
          </a:p>
        </p:txBody>
      </p:sp>
      <p:sp>
        <p:nvSpPr>
          <p:cNvPr id="12" name="TextBox 11">
            <a:extLst>
              <a:ext uri="{FF2B5EF4-FFF2-40B4-BE49-F238E27FC236}">
                <a16:creationId xmlns:a16="http://schemas.microsoft.com/office/drawing/2014/main" id="{99442629-C223-0F03-430F-BAD1B272EE26}"/>
              </a:ext>
            </a:extLst>
          </p:cNvPr>
          <p:cNvSpPr txBox="1"/>
          <p:nvPr/>
        </p:nvSpPr>
        <p:spPr>
          <a:xfrm>
            <a:off x="2652626" y="3540259"/>
            <a:ext cx="3655379" cy="1107996"/>
          </a:xfrm>
          <a:prstGeom prst="rect">
            <a:avLst/>
          </a:prstGeom>
          <a:noFill/>
        </p:spPr>
        <p:txBody>
          <a:bodyPr wrap="square" rtlCol="0">
            <a:spAutoFit/>
          </a:bodyPr>
          <a:lstStyle/>
          <a:p>
            <a:r>
              <a:rPr lang="en-US" sz="2400" dirty="0">
                <a:solidFill>
                  <a:srgbClr val="002060"/>
                </a:solidFill>
                <a:latin typeface="Geogrotesque Light" panose="020B0300000000000000" pitchFamily="34" charset="0"/>
                <a:cs typeface="Arial" panose="020B0604020202020204" pitchFamily="34" charset="0"/>
              </a:rPr>
              <a:t>Being a part of something bigger than yourself</a:t>
            </a:r>
          </a:p>
          <a:p>
            <a:endParaRPr lang="en-US" dirty="0"/>
          </a:p>
        </p:txBody>
      </p:sp>
      <p:sp>
        <p:nvSpPr>
          <p:cNvPr id="14" name="TextBox 13">
            <a:extLst>
              <a:ext uri="{FF2B5EF4-FFF2-40B4-BE49-F238E27FC236}">
                <a16:creationId xmlns:a16="http://schemas.microsoft.com/office/drawing/2014/main" id="{75C15E14-6403-708F-865A-00AFC220D161}"/>
              </a:ext>
            </a:extLst>
          </p:cNvPr>
          <p:cNvSpPr txBox="1"/>
          <p:nvPr/>
        </p:nvSpPr>
        <p:spPr>
          <a:xfrm>
            <a:off x="7791499" y="655356"/>
            <a:ext cx="2983750" cy="1077218"/>
          </a:xfrm>
          <a:prstGeom prst="rect">
            <a:avLst/>
          </a:prstGeom>
          <a:noFill/>
        </p:spPr>
        <p:txBody>
          <a:bodyPr wrap="square" rtlCol="0">
            <a:spAutoFit/>
          </a:bodyPr>
          <a:lstStyle/>
          <a:p>
            <a:r>
              <a:rPr lang="en-US" sz="3200" dirty="0">
                <a:solidFill>
                  <a:srgbClr val="4A697F"/>
                </a:solidFill>
                <a:latin typeface="HomepageBaukasten Bold" pitchFamily="50" charset="0"/>
              </a:rPr>
              <a:t>Some more thoughts…</a:t>
            </a:r>
          </a:p>
        </p:txBody>
      </p:sp>
      <p:sp>
        <p:nvSpPr>
          <p:cNvPr id="17" name="Arrow: Right 16">
            <a:extLst>
              <a:ext uri="{FF2B5EF4-FFF2-40B4-BE49-F238E27FC236}">
                <a16:creationId xmlns:a16="http://schemas.microsoft.com/office/drawing/2014/main" id="{CFCF4221-B667-A04C-4575-6C8D39AF2AC9}"/>
              </a:ext>
            </a:extLst>
          </p:cNvPr>
          <p:cNvSpPr/>
          <p:nvPr/>
        </p:nvSpPr>
        <p:spPr>
          <a:xfrm>
            <a:off x="231931" y="3069858"/>
            <a:ext cx="2420695" cy="1423866"/>
          </a:xfrm>
          <a:prstGeom prst="rightArrow">
            <a:avLst/>
          </a:prstGeom>
          <a:solidFill>
            <a:srgbClr val="4A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Have your voice heard</a:t>
            </a:r>
          </a:p>
        </p:txBody>
      </p:sp>
      <p:sp>
        <p:nvSpPr>
          <p:cNvPr id="20" name="Arrow: Right 19">
            <a:extLst>
              <a:ext uri="{FF2B5EF4-FFF2-40B4-BE49-F238E27FC236}">
                <a16:creationId xmlns:a16="http://schemas.microsoft.com/office/drawing/2014/main" id="{8038C72A-5611-64DA-4884-E643AB865E0B}"/>
              </a:ext>
            </a:extLst>
          </p:cNvPr>
          <p:cNvSpPr/>
          <p:nvPr/>
        </p:nvSpPr>
        <p:spPr>
          <a:xfrm>
            <a:off x="228028" y="4691107"/>
            <a:ext cx="2420695" cy="1423866"/>
          </a:xfrm>
          <a:prstGeom prst="rightArrow">
            <a:avLst/>
          </a:prstGeom>
          <a:solidFill>
            <a:srgbClr val="5D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new ideas</a:t>
            </a:r>
          </a:p>
        </p:txBody>
      </p:sp>
      <p:sp>
        <p:nvSpPr>
          <p:cNvPr id="22" name="TextBox 21">
            <a:extLst>
              <a:ext uri="{FF2B5EF4-FFF2-40B4-BE49-F238E27FC236}">
                <a16:creationId xmlns:a16="http://schemas.microsoft.com/office/drawing/2014/main" id="{19241F0B-BA3B-3626-55E8-7A9AE7E353CF}"/>
              </a:ext>
            </a:extLst>
          </p:cNvPr>
          <p:cNvSpPr txBox="1"/>
          <p:nvPr/>
        </p:nvSpPr>
        <p:spPr>
          <a:xfrm>
            <a:off x="7791499" y="1827410"/>
            <a:ext cx="4190877" cy="3908762"/>
          </a:xfrm>
          <a:prstGeom prst="rect">
            <a:avLst/>
          </a:prstGeom>
          <a:noFill/>
        </p:spPr>
        <p:txBody>
          <a:bodyPr wrap="square" rtlCol="0">
            <a:spAutoFit/>
          </a:bodyPr>
          <a:lstStyle/>
          <a:p>
            <a:r>
              <a:rPr lang="en-US" dirty="0">
                <a:solidFill>
                  <a:srgbClr val="002060"/>
                </a:solidFill>
                <a:latin typeface="Geogrotesque Light" panose="020B0300000000000000" pitchFamily="34" charset="0"/>
                <a:cs typeface="Arial" panose="020B0604020202020204" pitchFamily="34" charset="0"/>
              </a:rPr>
              <a:t>The world feels </a:t>
            </a:r>
            <a:r>
              <a:rPr lang="en-US" b="1" dirty="0">
                <a:solidFill>
                  <a:srgbClr val="002060"/>
                </a:solidFill>
                <a:latin typeface="Geogrotesque Light" panose="020B0300000000000000" pitchFamily="34" charset="0"/>
                <a:cs typeface="Arial" panose="020B0604020202020204" pitchFamily="34" charset="0"/>
              </a:rPr>
              <a:t>polarized</a:t>
            </a:r>
            <a:r>
              <a:rPr lang="en-US" dirty="0">
                <a:solidFill>
                  <a:srgbClr val="002060"/>
                </a:solidFill>
                <a:latin typeface="Geogrotesque Light" panose="020B0300000000000000" pitchFamily="34" charset="0"/>
                <a:cs typeface="Arial" panose="020B0604020202020204" pitchFamily="34" charset="0"/>
              </a:rPr>
              <a:t>. Let’s be the leader in how communities grow stronger out of a divisive period.</a:t>
            </a:r>
          </a:p>
          <a:p>
            <a:endParaRPr lang="en-US" dirty="0">
              <a:solidFill>
                <a:srgbClr val="002060"/>
              </a:solidFill>
              <a:latin typeface="Geogrotesque Light" panose="020B0300000000000000" pitchFamily="34" charset="0"/>
              <a:cs typeface="Arial" panose="020B0604020202020204" pitchFamily="34" charset="0"/>
            </a:endParaRPr>
          </a:p>
          <a:p>
            <a:r>
              <a:rPr lang="en-US" dirty="0">
                <a:solidFill>
                  <a:srgbClr val="002060"/>
                </a:solidFill>
                <a:latin typeface="Geogrotesque Light" panose="020B0300000000000000" pitchFamily="34" charset="0"/>
                <a:cs typeface="Arial" panose="020B0604020202020204" pitchFamily="34" charset="0"/>
              </a:rPr>
              <a:t>We have a chance to show the world that Central Florida is a </a:t>
            </a:r>
            <a:r>
              <a:rPr lang="en-US" b="1" dirty="0">
                <a:solidFill>
                  <a:srgbClr val="002060"/>
                </a:solidFill>
                <a:latin typeface="Geogrotesque Light" panose="020B0300000000000000" pitchFamily="34" charset="0"/>
                <a:cs typeface="Arial" panose="020B0604020202020204" pitchFamily="34" charset="0"/>
              </a:rPr>
              <a:t>functional</a:t>
            </a:r>
            <a:r>
              <a:rPr lang="en-US" dirty="0">
                <a:solidFill>
                  <a:srgbClr val="002060"/>
                </a:solidFill>
                <a:latin typeface="Geogrotesque Light" panose="020B0300000000000000" pitchFamily="34" charset="0"/>
                <a:cs typeface="Arial" panose="020B0604020202020204" pitchFamily="34" charset="0"/>
              </a:rPr>
              <a:t> community built on the idea that we </a:t>
            </a:r>
            <a:r>
              <a:rPr lang="en-US" b="1" dirty="0">
                <a:solidFill>
                  <a:srgbClr val="002060"/>
                </a:solidFill>
                <a:latin typeface="Geogrotesque Light" panose="020B0300000000000000" pitchFamily="34" charset="0"/>
                <a:cs typeface="Arial" panose="020B0604020202020204" pitchFamily="34" charset="0"/>
              </a:rPr>
              <a:t>create community through conversation</a:t>
            </a:r>
            <a:r>
              <a:rPr lang="en-US" dirty="0">
                <a:solidFill>
                  <a:srgbClr val="002060"/>
                </a:solidFill>
                <a:latin typeface="Geogrotesque Light" panose="020B0300000000000000" pitchFamily="34" charset="0"/>
                <a:cs typeface="Arial" panose="020B0604020202020204" pitchFamily="34" charset="0"/>
              </a:rPr>
              <a:t>.</a:t>
            </a:r>
          </a:p>
          <a:p>
            <a:endParaRPr lang="en-US" dirty="0">
              <a:solidFill>
                <a:srgbClr val="002060"/>
              </a:solidFill>
              <a:latin typeface="Geogrotesque Light" panose="020B0300000000000000" pitchFamily="34" charset="0"/>
              <a:cs typeface="Arial" panose="020B0604020202020204" pitchFamily="34" charset="0"/>
            </a:endParaRPr>
          </a:p>
          <a:p>
            <a:endParaRPr lang="en-US" dirty="0">
              <a:solidFill>
                <a:srgbClr val="002060"/>
              </a:solidFill>
              <a:latin typeface="Geogrotesque Light" panose="020B0300000000000000" pitchFamily="34" charset="0"/>
              <a:cs typeface="Arial" panose="020B0604020202020204" pitchFamily="34" charset="0"/>
            </a:endParaRPr>
          </a:p>
          <a:p>
            <a:endParaRPr lang="en-US" dirty="0">
              <a:solidFill>
                <a:srgbClr val="002060"/>
              </a:solidFill>
              <a:latin typeface="Geogrotesque Light" panose="020B0300000000000000" pitchFamily="34" charset="0"/>
              <a:cs typeface="Arial" panose="020B0604020202020204" pitchFamily="34" charset="0"/>
            </a:endParaRPr>
          </a:p>
          <a:p>
            <a:endParaRPr lang="en-US" dirty="0">
              <a:solidFill>
                <a:srgbClr val="002060"/>
              </a:solidFill>
              <a:latin typeface="Geogrotesque Light" panose="020B0300000000000000" pitchFamily="34" charset="0"/>
              <a:cs typeface="Arial" panose="020B0604020202020204" pitchFamily="34" charset="0"/>
            </a:endParaRPr>
          </a:p>
          <a:p>
            <a:endParaRPr lang="en-US" dirty="0">
              <a:solidFill>
                <a:srgbClr val="002060"/>
              </a:solidFill>
              <a:latin typeface="Geogrotesque Light" panose="020B0300000000000000" pitchFamily="34" charset="0"/>
              <a:cs typeface="Arial" panose="020B0604020202020204" pitchFamily="34" charset="0"/>
            </a:endParaRPr>
          </a:p>
          <a:p>
            <a:endParaRPr lang="en-US" sz="1400" dirty="0"/>
          </a:p>
        </p:txBody>
      </p:sp>
    </p:spTree>
    <p:extLst>
      <p:ext uri="{BB962C8B-B14F-4D97-AF65-F5344CB8AC3E}">
        <p14:creationId xmlns:p14="http://schemas.microsoft.com/office/powerpoint/2010/main" val="367804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2" grpId="0"/>
      <p:bldP spid="14" grpId="0"/>
      <p:bldP spid="17" grpId="0" animBg="1"/>
      <p:bldP spid="20"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0D62F4-9159-4091-B4EE-251260C2221E}"/>
              </a:ext>
            </a:extLst>
          </p:cNvPr>
          <p:cNvSpPr/>
          <p:nvPr/>
        </p:nvSpPr>
        <p:spPr>
          <a:xfrm>
            <a:off x="-7309" y="1340074"/>
            <a:ext cx="6850812" cy="5517926"/>
          </a:xfrm>
          <a:prstGeom prst="rect">
            <a:avLst/>
          </a:prstGeom>
          <a:solidFill>
            <a:srgbClr val="4A697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prstClr val="white"/>
              </a:solidFill>
              <a:effectLst/>
              <a:uLnTx/>
              <a:uFillTx/>
              <a:latin typeface="Backlash Script Alt" panose="02000000000000000000" pitchFamily="50" charset="0"/>
              <a:ea typeface="+mn-ea"/>
              <a:cs typeface="+mn-cs"/>
            </a:endParaRPr>
          </a:p>
        </p:txBody>
      </p:sp>
      <p:sp>
        <p:nvSpPr>
          <p:cNvPr id="37" name="Rectangle 36">
            <a:extLst>
              <a:ext uri="{FF2B5EF4-FFF2-40B4-BE49-F238E27FC236}">
                <a16:creationId xmlns:a16="http://schemas.microsoft.com/office/drawing/2014/main" id="{24816297-B73C-4A09-8129-8DBFD8B0481F}"/>
              </a:ext>
            </a:extLst>
          </p:cNvPr>
          <p:cNvSpPr/>
          <p:nvPr/>
        </p:nvSpPr>
        <p:spPr>
          <a:xfrm>
            <a:off x="5341190" y="0"/>
            <a:ext cx="6850811" cy="6356380"/>
          </a:xfrm>
          <a:prstGeom prst="rect">
            <a:avLst/>
          </a:prstGeom>
          <a:solidFill>
            <a:srgbClr val="4A697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prstClr val="white"/>
              </a:solidFill>
              <a:effectLst/>
              <a:uLnTx/>
              <a:uFillTx/>
              <a:latin typeface="Backlash Script Alt" panose="02000000000000000000" pitchFamily="50" charset="0"/>
              <a:ea typeface="+mn-ea"/>
              <a:cs typeface="+mn-cs"/>
            </a:endParaRPr>
          </a:p>
        </p:txBody>
      </p:sp>
      <p:sp>
        <p:nvSpPr>
          <p:cNvPr id="2" name="Title 1">
            <a:extLst>
              <a:ext uri="{FF2B5EF4-FFF2-40B4-BE49-F238E27FC236}">
                <a16:creationId xmlns:a16="http://schemas.microsoft.com/office/drawing/2014/main" id="{50889D4A-2ADB-4FE6-9264-8847DCC0C51B}"/>
              </a:ext>
            </a:extLst>
          </p:cNvPr>
          <p:cNvSpPr>
            <a:spLocks noGrp="1"/>
          </p:cNvSpPr>
          <p:nvPr>
            <p:ph type="title"/>
          </p:nvPr>
        </p:nvSpPr>
        <p:spPr>
          <a:xfrm>
            <a:off x="231931" y="515092"/>
            <a:ext cx="10571998" cy="970450"/>
          </a:xfrm>
        </p:spPr>
        <p:txBody>
          <a:bodyPr>
            <a:normAutofit/>
          </a:bodyPr>
          <a:lstStyle/>
          <a:p>
            <a:r>
              <a:rPr lang="en-US" sz="4000" dirty="0">
                <a:solidFill>
                  <a:srgbClr val="002060"/>
                </a:solidFill>
                <a:latin typeface="HomepageBaukasten Bold" pitchFamily="50" charset="0"/>
                <a:cs typeface="Arial" panose="020B0604020202020204" pitchFamily="34" charset="0"/>
              </a:rPr>
              <a:t>What Happens Next?</a:t>
            </a:r>
            <a:endParaRPr lang="en-US" sz="4000" dirty="0">
              <a:solidFill>
                <a:srgbClr val="002060"/>
              </a:solidFill>
              <a:latin typeface="HomepageBaukasten Bold" pitchFamily="50" charset="0"/>
            </a:endParaRPr>
          </a:p>
        </p:txBody>
      </p:sp>
      <p:pic>
        <p:nvPicPr>
          <p:cNvPr id="34" name="Picture 33" descr="A picture containing text, clock, gauge, sign&#10;&#10;Description automatically generated">
            <a:extLst>
              <a:ext uri="{FF2B5EF4-FFF2-40B4-BE49-F238E27FC236}">
                <a16:creationId xmlns:a16="http://schemas.microsoft.com/office/drawing/2014/main" id="{05FB74B6-8DD9-4827-95B2-21136F776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89" y="6297701"/>
            <a:ext cx="1544769" cy="349118"/>
          </a:xfrm>
          <a:prstGeom prst="rect">
            <a:avLst/>
          </a:prstGeom>
        </p:spPr>
      </p:pic>
      <p:sp>
        <p:nvSpPr>
          <p:cNvPr id="7" name="Content Placeholder 2">
            <a:extLst>
              <a:ext uri="{FF2B5EF4-FFF2-40B4-BE49-F238E27FC236}">
                <a16:creationId xmlns:a16="http://schemas.microsoft.com/office/drawing/2014/main" id="{F0481C43-BF92-D635-7AFD-F9AFD267057E}"/>
              </a:ext>
            </a:extLst>
          </p:cNvPr>
          <p:cNvSpPr txBox="1">
            <a:spLocks/>
          </p:cNvSpPr>
          <p:nvPr/>
        </p:nvSpPr>
        <p:spPr>
          <a:xfrm>
            <a:off x="2670700" y="5118900"/>
            <a:ext cx="2655047" cy="8045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2060"/>
                </a:solidFill>
                <a:effectLst/>
                <a:uLnTx/>
                <a:uFillTx/>
                <a:latin typeface="Geogrotesque Light" panose="020B0300000000000000" pitchFamily="34" charset="0"/>
                <a:ea typeface="+mn-ea"/>
                <a:cs typeface="Arial" panose="020B0604020202020204" pitchFamily="34" charset="0"/>
              </a:rPr>
              <a:t>Take a survey </a:t>
            </a:r>
          </a:p>
        </p:txBody>
      </p:sp>
      <p:sp>
        <p:nvSpPr>
          <p:cNvPr id="8" name="Arrow: Right 7">
            <a:extLst>
              <a:ext uri="{FF2B5EF4-FFF2-40B4-BE49-F238E27FC236}">
                <a16:creationId xmlns:a16="http://schemas.microsoft.com/office/drawing/2014/main" id="{B4802B6C-EEEA-F561-F9ED-BF52D194AE3D}"/>
              </a:ext>
            </a:extLst>
          </p:cNvPr>
          <p:cNvSpPr/>
          <p:nvPr/>
        </p:nvSpPr>
        <p:spPr>
          <a:xfrm>
            <a:off x="261545" y="1448609"/>
            <a:ext cx="2420695" cy="1423866"/>
          </a:xfrm>
          <a:prstGeom prst="rightArrow">
            <a:avLst/>
          </a:prstGeom>
          <a:solidFill>
            <a:srgbClr val="D2C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HomepageBaukasten Bold" pitchFamily="50" charset="0"/>
                <a:ea typeface="+mn-ea"/>
                <a:cs typeface="+mn-cs"/>
              </a:rPr>
              <a:t>1</a:t>
            </a:r>
            <a:endParaRPr kumimoji="0" lang="en-US" sz="1800" b="0" i="0" u="none" strike="noStrike" kern="1200" cap="none" spc="0" normalizeH="0" baseline="0" noProof="0" dirty="0">
              <a:ln>
                <a:noFill/>
              </a:ln>
              <a:solidFill>
                <a:prstClr val="white"/>
              </a:solidFill>
              <a:effectLst/>
              <a:uLnTx/>
              <a:uFillTx/>
              <a:latin typeface="HomepageBaukasten Bold" pitchFamily="50" charset="0"/>
              <a:ea typeface="+mn-ea"/>
              <a:cs typeface="+mn-cs"/>
            </a:endParaRPr>
          </a:p>
        </p:txBody>
      </p:sp>
      <p:sp>
        <p:nvSpPr>
          <p:cNvPr id="10" name="TextBox 9">
            <a:extLst>
              <a:ext uri="{FF2B5EF4-FFF2-40B4-BE49-F238E27FC236}">
                <a16:creationId xmlns:a16="http://schemas.microsoft.com/office/drawing/2014/main" id="{3D4F4773-B5E2-C212-3F7F-F6B29E0FE383}"/>
              </a:ext>
            </a:extLst>
          </p:cNvPr>
          <p:cNvSpPr txBox="1"/>
          <p:nvPr/>
        </p:nvSpPr>
        <p:spPr>
          <a:xfrm>
            <a:off x="2682240" y="1926226"/>
            <a:ext cx="419087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Geogrotesque Light" panose="020B0300000000000000" pitchFamily="34" charset="0"/>
                <a:ea typeface="+mn-ea"/>
                <a:cs typeface="Arial" panose="020B0604020202020204" pitchFamily="34" charset="0"/>
              </a:rPr>
              <a:t>Have your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Geogrotesque Light" panose="020B0300000000000000" pitchFamily="34" charset="0"/>
                <a:ea typeface="+mn-ea"/>
                <a:cs typeface="Arial" panose="020B0604020202020204" pitchFamily="34" charset="0"/>
              </a:rPr>
              <a:t>conversation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9442629-C223-0F03-430F-BAD1B272EE26}"/>
              </a:ext>
            </a:extLst>
          </p:cNvPr>
          <p:cNvSpPr txBox="1"/>
          <p:nvPr/>
        </p:nvSpPr>
        <p:spPr>
          <a:xfrm>
            <a:off x="2652626" y="3540259"/>
            <a:ext cx="297638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Geogrotesque Light" panose="020B0300000000000000" pitchFamily="34" charset="0"/>
                <a:ea typeface="+mn-ea"/>
                <a:cs typeface="Arial" panose="020B0604020202020204" pitchFamily="34" charset="0"/>
              </a:rPr>
              <a:t>Come up with solutions</a:t>
            </a:r>
            <a:endParaRPr kumimoji="0" lang="en-US" sz="1200" b="0" i="0" u="none" strike="noStrike" kern="1200" cap="none" spc="0" normalizeH="0" baseline="0" noProof="0" dirty="0">
              <a:ln>
                <a:noFill/>
              </a:ln>
              <a:solidFill>
                <a:srgbClr val="002060"/>
              </a:solidFill>
              <a:effectLst/>
              <a:uLnTx/>
              <a:uFillTx/>
              <a:latin typeface="Geogrotesque Light" panose="020B0300000000000000"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CFCF4221-B667-A04C-4575-6C8D39AF2AC9}"/>
              </a:ext>
            </a:extLst>
          </p:cNvPr>
          <p:cNvSpPr/>
          <p:nvPr/>
        </p:nvSpPr>
        <p:spPr>
          <a:xfrm>
            <a:off x="231931" y="3069858"/>
            <a:ext cx="2420695" cy="1423866"/>
          </a:xfrm>
          <a:prstGeom prst="rightArrow">
            <a:avLst/>
          </a:prstGeom>
          <a:solidFill>
            <a:srgbClr val="4A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HomepageBaukasten Bold" pitchFamily="50" charset="0"/>
                <a:ea typeface="+mn-ea"/>
                <a:cs typeface="+mn-cs"/>
              </a:rPr>
              <a:t>2</a:t>
            </a:r>
          </a:p>
        </p:txBody>
      </p:sp>
      <p:sp>
        <p:nvSpPr>
          <p:cNvPr id="20" name="Arrow: Right 19">
            <a:extLst>
              <a:ext uri="{FF2B5EF4-FFF2-40B4-BE49-F238E27FC236}">
                <a16:creationId xmlns:a16="http://schemas.microsoft.com/office/drawing/2014/main" id="{8038C72A-5611-64DA-4884-E643AB865E0B}"/>
              </a:ext>
            </a:extLst>
          </p:cNvPr>
          <p:cNvSpPr/>
          <p:nvPr/>
        </p:nvSpPr>
        <p:spPr>
          <a:xfrm>
            <a:off x="228028" y="4691107"/>
            <a:ext cx="2420695" cy="1423866"/>
          </a:xfrm>
          <a:prstGeom prst="rightArrow">
            <a:avLst/>
          </a:prstGeom>
          <a:solidFill>
            <a:srgbClr val="5D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HomepageBaukasten Bold" pitchFamily="50" charset="0"/>
                <a:ea typeface="+mn-ea"/>
                <a:cs typeface="+mn-cs"/>
              </a:rPr>
              <a:t>3</a:t>
            </a:r>
          </a:p>
        </p:txBody>
      </p:sp>
      <p:sp>
        <p:nvSpPr>
          <p:cNvPr id="9" name="Arrow: Right 8">
            <a:extLst>
              <a:ext uri="{FF2B5EF4-FFF2-40B4-BE49-F238E27FC236}">
                <a16:creationId xmlns:a16="http://schemas.microsoft.com/office/drawing/2014/main" id="{A6040E73-D3C5-0D97-4F3F-E162544907F0}"/>
              </a:ext>
            </a:extLst>
          </p:cNvPr>
          <p:cNvSpPr/>
          <p:nvPr/>
        </p:nvSpPr>
        <p:spPr>
          <a:xfrm>
            <a:off x="5610044" y="1426303"/>
            <a:ext cx="2420695" cy="1423866"/>
          </a:xfrm>
          <a:prstGeom prst="rightArrow">
            <a:avLst/>
          </a:prstGeom>
          <a:solidFill>
            <a:srgbClr val="6F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HomepageBaukasten Bold" pitchFamily="50" charset="0"/>
                <a:ea typeface="+mn-ea"/>
                <a:cs typeface="+mn-cs"/>
              </a:rPr>
              <a:t>4</a:t>
            </a:r>
            <a:endParaRPr kumimoji="0" lang="en-US" sz="1800" b="0" i="0" u="none" strike="noStrike" kern="1200" cap="none" spc="0" normalizeH="0" baseline="0" noProof="0" dirty="0">
              <a:ln>
                <a:noFill/>
              </a:ln>
              <a:solidFill>
                <a:prstClr val="white"/>
              </a:solidFill>
              <a:effectLst/>
              <a:uLnTx/>
              <a:uFillTx/>
              <a:latin typeface="HomepageBaukasten Bold" pitchFamily="50" charset="0"/>
              <a:ea typeface="+mn-ea"/>
              <a:cs typeface="+mn-cs"/>
            </a:endParaRPr>
          </a:p>
        </p:txBody>
      </p:sp>
      <p:sp>
        <p:nvSpPr>
          <p:cNvPr id="11" name="TextBox 10">
            <a:extLst>
              <a:ext uri="{FF2B5EF4-FFF2-40B4-BE49-F238E27FC236}">
                <a16:creationId xmlns:a16="http://schemas.microsoft.com/office/drawing/2014/main" id="{007C7549-D0E1-0C76-6B1F-DDB12789061F}"/>
              </a:ext>
            </a:extLst>
          </p:cNvPr>
          <p:cNvSpPr txBox="1"/>
          <p:nvPr/>
        </p:nvSpPr>
        <p:spPr>
          <a:xfrm>
            <a:off x="7986317" y="1691677"/>
            <a:ext cx="4190877"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Geogrotesque Light" panose="020B0300000000000000" pitchFamily="34" charset="0"/>
                <a:ea typeface="+mn-ea"/>
                <a:cs typeface="Arial" panose="020B0604020202020204" pitchFamily="34" charset="0"/>
              </a:rPr>
              <a:t>We will send a Communal Letter to City and County Leaders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Geogrotesque Light" panose="020B0300000000000000" pitchFamily="34" charset="0"/>
                <a:ea typeface="+mn-ea"/>
                <a:cs typeface="Arial" panose="020B0604020202020204" pitchFamily="34" charset="0"/>
              </a:rPr>
              <a:t>State of the Region followed by Recommendations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B7CDD6B3-8662-F6F6-1AE2-56A427461FF3}"/>
              </a:ext>
            </a:extLst>
          </p:cNvPr>
          <p:cNvSpPr/>
          <p:nvPr/>
        </p:nvSpPr>
        <p:spPr>
          <a:xfrm>
            <a:off x="5607937" y="3230720"/>
            <a:ext cx="2420695" cy="1423866"/>
          </a:xfrm>
          <a:prstGeom prst="rightArrow">
            <a:avLst/>
          </a:prstGeom>
          <a:solidFill>
            <a:srgbClr val="D2C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HomepageBaukasten Bold" pitchFamily="50" charset="0"/>
                <a:ea typeface="+mn-ea"/>
                <a:cs typeface="+mn-cs"/>
              </a:rPr>
              <a:t>5</a:t>
            </a:r>
          </a:p>
        </p:txBody>
      </p:sp>
      <p:sp>
        <p:nvSpPr>
          <p:cNvPr id="15" name="TextBox 14">
            <a:extLst>
              <a:ext uri="{FF2B5EF4-FFF2-40B4-BE49-F238E27FC236}">
                <a16:creationId xmlns:a16="http://schemas.microsoft.com/office/drawing/2014/main" id="{79DA5A6E-9ADA-0183-E6D9-9C5BBAC24F3F}"/>
              </a:ext>
            </a:extLst>
          </p:cNvPr>
          <p:cNvSpPr txBox="1"/>
          <p:nvPr/>
        </p:nvSpPr>
        <p:spPr>
          <a:xfrm>
            <a:off x="8028632" y="3470110"/>
            <a:ext cx="4190877"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Geogrotesque Light" panose="020B0300000000000000" pitchFamily="34" charset="0"/>
                <a:ea typeface="+mn-ea"/>
                <a:cs typeface="Arial" panose="020B0604020202020204" pitchFamily="34" charset="0"/>
              </a:rPr>
              <a:t>Apply for a microgrant to support ideas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Geogrotesque Light" panose="020B0300000000000000" pitchFamily="34" charset="0"/>
                <a:ea typeface="+mn-ea"/>
                <a:cs typeface="Arial" panose="020B0604020202020204" pitchFamily="34" charset="0"/>
              </a:rPr>
              <a:t>Must be through a nonprofit or in partnership with 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device, gauge&#10;&#10;Description automatically generated">
            <a:extLst>
              <a:ext uri="{FF2B5EF4-FFF2-40B4-BE49-F238E27FC236}">
                <a16:creationId xmlns:a16="http://schemas.microsoft.com/office/drawing/2014/main" id="{951862D1-7428-2B95-0F16-D5F27CC13CF3}"/>
              </a:ext>
            </a:extLst>
          </p:cNvPr>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7345452" y="4744195"/>
            <a:ext cx="3458477" cy="2305651"/>
          </a:xfrm>
          <a:prstGeom prst="rect">
            <a:avLst/>
          </a:prstGeom>
        </p:spPr>
      </p:pic>
      <p:sp>
        <p:nvSpPr>
          <p:cNvPr id="19" name="TextBox 18">
            <a:extLst>
              <a:ext uri="{FF2B5EF4-FFF2-40B4-BE49-F238E27FC236}">
                <a16:creationId xmlns:a16="http://schemas.microsoft.com/office/drawing/2014/main" id="{D3324D2E-6E34-01F0-F8F9-00501D4C57D4}"/>
              </a:ext>
            </a:extLst>
          </p:cNvPr>
          <p:cNvSpPr txBox="1"/>
          <p:nvPr/>
        </p:nvSpPr>
        <p:spPr>
          <a:xfrm>
            <a:off x="6958626" y="5338699"/>
            <a:ext cx="43561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A697F"/>
                </a:solidFill>
                <a:effectLst/>
                <a:uLnTx/>
                <a:uFillTx/>
                <a:latin typeface="HomepageBaukasten Bold" pitchFamily="50" charset="0"/>
                <a:ea typeface="+mn-ea"/>
                <a:cs typeface="+mn-cs"/>
              </a:rPr>
              <a:t>Moving the Needle</a:t>
            </a:r>
          </a:p>
        </p:txBody>
      </p:sp>
    </p:spTree>
    <p:extLst>
      <p:ext uri="{BB962C8B-B14F-4D97-AF65-F5344CB8AC3E}">
        <p14:creationId xmlns:p14="http://schemas.microsoft.com/office/powerpoint/2010/main" val="345307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2" grpId="0"/>
      <p:bldP spid="17" grpId="0" animBg="1"/>
      <p:bldP spid="20" grpId="0" animBg="1"/>
      <p:bldP spid="9" grpId="0" animBg="1"/>
      <p:bldP spid="11" grpId="0"/>
      <p:bldP spid="13"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standing together&#10;&#10;Description automatically generated">
            <a:extLst>
              <a:ext uri="{FF2B5EF4-FFF2-40B4-BE49-F238E27FC236}">
                <a16:creationId xmlns:a16="http://schemas.microsoft.com/office/drawing/2014/main" id="{A9112015-F70A-CA6E-A24C-7041BFAEA970}"/>
              </a:ext>
            </a:extLst>
          </p:cNvPr>
          <p:cNvPicPr>
            <a:picLocks noChangeAspect="1"/>
          </p:cNvPicPr>
          <p:nvPr/>
        </p:nvPicPr>
        <p:blipFill rotWithShape="1">
          <a:blip r:embed="rId2">
            <a:extLst>
              <a:ext uri="{28A0092B-C50C-407E-A947-70E740481C1C}">
                <a14:useLocalDpi xmlns:a14="http://schemas.microsoft.com/office/drawing/2010/main" val="0"/>
              </a:ext>
            </a:extLst>
          </a:blip>
          <a:srcRect r="1" b="30119"/>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7" name="Picture 6" descr="A person in a suit and tie standing next to a police officer&#10;&#10;Description automatically generated">
            <a:extLst>
              <a:ext uri="{FF2B5EF4-FFF2-40B4-BE49-F238E27FC236}">
                <a16:creationId xmlns:a16="http://schemas.microsoft.com/office/drawing/2014/main" id="{7CFA96BA-1E6D-97C1-9DD4-8A3825AE4C24}"/>
              </a:ext>
            </a:extLst>
          </p:cNvPr>
          <p:cNvPicPr>
            <a:picLocks noChangeAspect="1"/>
          </p:cNvPicPr>
          <p:nvPr/>
        </p:nvPicPr>
        <p:blipFill rotWithShape="1">
          <a:blip r:embed="rId3">
            <a:extLst>
              <a:ext uri="{28A0092B-C50C-407E-A947-70E740481C1C}">
                <a14:useLocalDpi xmlns:a14="http://schemas.microsoft.com/office/drawing/2010/main" val="0"/>
              </a:ext>
            </a:extLst>
          </a:blip>
          <a:srcRect l="5215" r="-5" b="-5"/>
          <a:stretch/>
        </p:blipFill>
        <p:spPr>
          <a:xfrm>
            <a:off x="20" y="4069976"/>
            <a:ext cx="3535311" cy="2788023"/>
          </a:xfrm>
          <a:prstGeom prst="rect">
            <a:avLst/>
          </a:prstGeom>
        </p:spPr>
      </p:pic>
      <p:pic>
        <p:nvPicPr>
          <p:cNvPr id="5" name="Picture 4" descr="A group of women posing for a photo&#10;&#10;Description automatically generated">
            <a:extLst>
              <a:ext uri="{FF2B5EF4-FFF2-40B4-BE49-F238E27FC236}">
                <a16:creationId xmlns:a16="http://schemas.microsoft.com/office/drawing/2014/main" id="{E7FBA16B-33D0-F49D-DE37-1226973DB1ED}"/>
              </a:ext>
            </a:extLst>
          </p:cNvPr>
          <p:cNvPicPr>
            <a:picLocks noChangeAspect="1"/>
          </p:cNvPicPr>
          <p:nvPr/>
        </p:nvPicPr>
        <p:blipFill rotWithShape="1">
          <a:blip r:embed="rId4">
            <a:extLst>
              <a:ext uri="{28A0092B-C50C-407E-A947-70E740481C1C}">
                <a14:useLocalDpi xmlns:a14="http://schemas.microsoft.com/office/drawing/2010/main" val="0"/>
              </a:ext>
            </a:extLst>
          </a:blip>
          <a:srcRect l="3767" r="3801" b="3"/>
          <a:stretch/>
        </p:blipFill>
        <p:spPr>
          <a:xfrm>
            <a:off x="3696199" y="3257176"/>
            <a:ext cx="4789093" cy="3600824"/>
          </a:xfrm>
          <a:prstGeom prst="rect">
            <a:avLst/>
          </a:prstGeom>
        </p:spPr>
      </p:pic>
      <p:pic>
        <p:nvPicPr>
          <p:cNvPr id="3" name="Picture 2" descr="A group of people in suits&#10;&#10;Description automatically generated">
            <a:extLst>
              <a:ext uri="{FF2B5EF4-FFF2-40B4-BE49-F238E27FC236}">
                <a16:creationId xmlns:a16="http://schemas.microsoft.com/office/drawing/2014/main" id="{02FE786B-2EF6-AFA2-3169-1A7EB96EF3BF}"/>
              </a:ext>
            </a:extLst>
          </p:cNvPr>
          <p:cNvPicPr>
            <a:picLocks noChangeAspect="1"/>
          </p:cNvPicPr>
          <p:nvPr/>
        </p:nvPicPr>
        <p:blipFill rotWithShape="1">
          <a:blip r:embed="rId5">
            <a:extLst>
              <a:ext uri="{28A0092B-C50C-407E-A947-70E740481C1C}">
                <a14:useLocalDpi xmlns:a14="http://schemas.microsoft.com/office/drawing/2010/main" val="0"/>
              </a:ext>
            </a:extLst>
          </a:blip>
          <a:srcRect r="1" b="16456"/>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1" name="Picture 10" descr="A person standing in front of a group of people&#10;&#10;Description automatically generated">
            <a:extLst>
              <a:ext uri="{FF2B5EF4-FFF2-40B4-BE49-F238E27FC236}">
                <a16:creationId xmlns:a16="http://schemas.microsoft.com/office/drawing/2014/main" id="{CF8B7947-3A5B-D031-65A2-EE3E11DC5ACD}"/>
              </a:ext>
            </a:extLst>
          </p:cNvPr>
          <p:cNvPicPr>
            <a:picLocks noChangeAspect="1"/>
          </p:cNvPicPr>
          <p:nvPr/>
        </p:nvPicPr>
        <p:blipFill rotWithShape="1">
          <a:blip r:embed="rId6">
            <a:extLst>
              <a:ext uri="{28A0092B-C50C-407E-A947-70E740481C1C}">
                <a14:useLocalDpi xmlns:a14="http://schemas.microsoft.com/office/drawing/2010/main" val="0"/>
              </a:ext>
            </a:extLst>
          </a:blip>
          <a:srcRect l="458" r="8604" b="-3"/>
          <a:stretch/>
        </p:blipFill>
        <p:spPr>
          <a:xfrm>
            <a:off x="8646161" y="4069976"/>
            <a:ext cx="3545840" cy="2788024"/>
          </a:xfrm>
          <a:prstGeom prst="rect">
            <a:avLst/>
          </a:prstGeom>
        </p:spPr>
      </p:pic>
    </p:spTree>
    <p:extLst>
      <p:ext uri="{BB962C8B-B14F-4D97-AF65-F5344CB8AC3E}">
        <p14:creationId xmlns:p14="http://schemas.microsoft.com/office/powerpoint/2010/main" val="2752774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earing face masks sitting at a table&#10;&#10;Description automatically generated">
            <a:extLst>
              <a:ext uri="{FF2B5EF4-FFF2-40B4-BE49-F238E27FC236}">
                <a16:creationId xmlns:a16="http://schemas.microsoft.com/office/drawing/2014/main" id="{16106F7B-3422-0F64-E740-996F554D424F}"/>
              </a:ext>
            </a:extLst>
          </p:cNvPr>
          <p:cNvPicPr>
            <a:picLocks noChangeAspect="1"/>
          </p:cNvPicPr>
          <p:nvPr/>
        </p:nvPicPr>
        <p:blipFill rotWithShape="1">
          <a:blip r:embed="rId2">
            <a:extLst>
              <a:ext uri="{28A0092B-C50C-407E-A947-70E740481C1C}">
                <a14:useLocalDpi xmlns:a14="http://schemas.microsoft.com/office/drawing/2010/main" val="0"/>
              </a:ext>
            </a:extLst>
          </a:blip>
          <a:srcRect r="1930" b="-3"/>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3" name="Picture 2" descr="A group of people sitting around a table&#10;&#10;Description automatically generated">
            <a:extLst>
              <a:ext uri="{FF2B5EF4-FFF2-40B4-BE49-F238E27FC236}">
                <a16:creationId xmlns:a16="http://schemas.microsoft.com/office/drawing/2014/main" id="{20D532F4-C6A7-C3F1-209D-96CEE11287D7}"/>
              </a:ext>
            </a:extLst>
          </p:cNvPr>
          <p:cNvPicPr>
            <a:picLocks noChangeAspect="1"/>
          </p:cNvPicPr>
          <p:nvPr/>
        </p:nvPicPr>
        <p:blipFill rotWithShape="1">
          <a:blip r:embed="rId3">
            <a:extLst>
              <a:ext uri="{28A0092B-C50C-407E-A947-70E740481C1C}">
                <a14:useLocalDpi xmlns:a14="http://schemas.microsoft.com/office/drawing/2010/main" val="0"/>
              </a:ext>
            </a:extLst>
          </a:blip>
          <a:srcRect t="37" r="1" b="1"/>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12" name="Picture 11" descr="A group of people sitting at a table wearing face masks&#10;&#10;Description automatically generated">
            <a:extLst>
              <a:ext uri="{FF2B5EF4-FFF2-40B4-BE49-F238E27FC236}">
                <a16:creationId xmlns:a16="http://schemas.microsoft.com/office/drawing/2014/main" id="{96803405-3AC1-7432-E411-0F9A5F2CA283}"/>
              </a:ext>
            </a:extLst>
          </p:cNvPr>
          <p:cNvPicPr>
            <a:picLocks noChangeAspect="1"/>
          </p:cNvPicPr>
          <p:nvPr/>
        </p:nvPicPr>
        <p:blipFill rotWithShape="1">
          <a:blip r:embed="rId4"/>
          <a:srcRect l="3965" r="8729" b="-3"/>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924366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751567" y="2066437"/>
            <a:ext cx="3023461" cy="740033"/>
          </a:xfrm>
          <a:prstGeom prst="rect">
            <a:avLst/>
          </a:prstGeom>
          <a:noFill/>
          <a:ln>
            <a:noFill/>
          </a:ln>
        </p:spPr>
      </p:pic>
      <p:sp>
        <p:nvSpPr>
          <p:cNvPr id="55" name="Google Shape;55;p1"/>
          <p:cNvSpPr txBox="1"/>
          <p:nvPr/>
        </p:nvSpPr>
        <p:spPr>
          <a:xfrm>
            <a:off x="861033" y="3707817"/>
            <a:ext cx="5550000" cy="738623"/>
          </a:xfrm>
          <a:prstGeom prst="rect">
            <a:avLst/>
          </a:prstGeom>
          <a:noFill/>
          <a:ln>
            <a:noFill/>
          </a:ln>
        </p:spPr>
        <p:txBody>
          <a:bodyPr spcFirstLastPara="1" wrap="square" lIns="121900" tIns="121900" rIns="121900" bIns="121900" anchor="t" anchorCtr="0">
            <a:spAutoFit/>
          </a:bodyPr>
          <a:lstStyle/>
          <a:p>
            <a:pPr>
              <a:buClr>
                <a:srgbClr val="000000"/>
              </a:buClr>
              <a:buSzPts val="2400"/>
            </a:pPr>
            <a:r>
              <a:rPr lang="en" sz="3200" b="1">
                <a:latin typeface="Roboto"/>
                <a:ea typeface="Roboto"/>
                <a:cs typeface="Roboto"/>
                <a:sym typeface="Roboto"/>
              </a:rPr>
              <a:t>Dr. Bahiyyah Maroon </a:t>
            </a:r>
            <a:endParaRPr sz="1867" b="1">
              <a:solidFill>
                <a:srgbClr val="000000"/>
              </a:solidFill>
              <a:latin typeface="Roboto"/>
              <a:ea typeface="Roboto"/>
              <a:cs typeface="Roboto"/>
              <a:sym typeface="Roboto"/>
            </a:endParaRPr>
          </a:p>
        </p:txBody>
      </p:sp>
      <p:pic>
        <p:nvPicPr>
          <p:cNvPr id="56" name="Google Shape;56;p1"/>
          <p:cNvPicPr preferRelativeResize="0"/>
          <p:nvPr/>
        </p:nvPicPr>
        <p:blipFill rotWithShape="1">
          <a:blip r:embed="rId4">
            <a:alphaModFix/>
          </a:blip>
          <a:srcRect/>
          <a:stretch/>
        </p:blipFill>
        <p:spPr>
          <a:xfrm>
            <a:off x="946133" y="4446634"/>
            <a:ext cx="3783899" cy="1554367"/>
          </a:xfrm>
          <a:prstGeom prst="rect">
            <a:avLst/>
          </a:prstGeom>
          <a:noFill/>
          <a:ln>
            <a:noFill/>
          </a:ln>
        </p:spPr>
      </p:pic>
      <p:sp>
        <p:nvSpPr>
          <p:cNvPr id="57" name="Google Shape;57;p1"/>
          <p:cNvSpPr txBox="1"/>
          <p:nvPr/>
        </p:nvSpPr>
        <p:spPr>
          <a:xfrm>
            <a:off x="4078800" y="1820882"/>
            <a:ext cx="5734000" cy="1231066"/>
          </a:xfrm>
          <a:prstGeom prst="rect">
            <a:avLst/>
          </a:prstGeom>
          <a:noFill/>
          <a:ln>
            <a:noFill/>
          </a:ln>
        </p:spPr>
        <p:txBody>
          <a:bodyPr spcFirstLastPara="1" wrap="square" lIns="121900" tIns="121900" rIns="121900" bIns="121900" anchor="t" anchorCtr="0">
            <a:spAutoFit/>
          </a:bodyPr>
          <a:lstStyle/>
          <a:p>
            <a:pPr>
              <a:buClr>
                <a:srgbClr val="000000"/>
              </a:buClr>
              <a:buSzPts val="2400"/>
            </a:pPr>
            <a:r>
              <a:rPr lang="en" sz="6400" b="1">
                <a:latin typeface="Roboto"/>
                <a:ea typeface="Roboto"/>
                <a:cs typeface="Roboto"/>
                <a:sym typeface="Roboto"/>
              </a:rPr>
              <a:t>Takeaways</a:t>
            </a:r>
            <a:endParaRPr sz="6400" b="1">
              <a:solidFill>
                <a:srgbClr val="000000"/>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g1ed45d05989_0_25"/>
          <p:cNvPicPr preferRelativeResize="0"/>
          <p:nvPr/>
        </p:nvPicPr>
        <p:blipFill rotWithShape="1">
          <a:blip r:embed="rId3">
            <a:alphaModFix/>
          </a:blip>
          <a:srcRect l="46413" r="46651"/>
          <a:stretch/>
        </p:blipFill>
        <p:spPr>
          <a:xfrm rot="10800000">
            <a:off x="11829803" y="339166"/>
            <a:ext cx="226199" cy="2538201"/>
          </a:xfrm>
          <a:prstGeom prst="rect">
            <a:avLst/>
          </a:prstGeom>
          <a:noFill/>
          <a:ln>
            <a:noFill/>
          </a:ln>
        </p:spPr>
      </p:pic>
      <p:pic>
        <p:nvPicPr>
          <p:cNvPr id="63" name="Google Shape;63;g1ed45d05989_0_25"/>
          <p:cNvPicPr preferRelativeResize="0"/>
          <p:nvPr/>
        </p:nvPicPr>
        <p:blipFill rotWithShape="1">
          <a:blip r:embed="rId3">
            <a:alphaModFix/>
          </a:blip>
          <a:srcRect l="51294" r="47317"/>
          <a:stretch/>
        </p:blipFill>
        <p:spPr>
          <a:xfrm rot="-5400000">
            <a:off x="1700452" y="4616272"/>
            <a:ext cx="45233" cy="2538201"/>
          </a:xfrm>
          <a:prstGeom prst="rect">
            <a:avLst/>
          </a:prstGeom>
          <a:noFill/>
          <a:ln>
            <a:noFill/>
          </a:ln>
        </p:spPr>
      </p:pic>
      <p:pic>
        <p:nvPicPr>
          <p:cNvPr id="64" name="Google Shape;64;g1ed45d05989_0_25"/>
          <p:cNvPicPr preferRelativeResize="0"/>
          <p:nvPr/>
        </p:nvPicPr>
        <p:blipFill rotWithShape="1">
          <a:blip r:embed="rId4">
            <a:alphaModFix/>
          </a:blip>
          <a:srcRect l="24501" t="17225" r="25135" b="11238"/>
          <a:stretch/>
        </p:blipFill>
        <p:spPr>
          <a:xfrm>
            <a:off x="2188701" y="0"/>
            <a:ext cx="7234969" cy="6673635"/>
          </a:xfrm>
          <a:prstGeom prst="rect">
            <a:avLst/>
          </a:prstGeom>
          <a:noFill/>
          <a:ln>
            <a:noFill/>
          </a:ln>
        </p:spPr>
      </p:pic>
      <p:sp>
        <p:nvSpPr>
          <p:cNvPr id="65" name="Google Shape;65;g1ed45d05989_0_25"/>
          <p:cNvSpPr/>
          <p:nvPr/>
        </p:nvSpPr>
        <p:spPr>
          <a:xfrm>
            <a:off x="2286000" y="1191633"/>
            <a:ext cx="5751200" cy="5326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66" name="Google Shape;66;g1ed45d05989_0_25"/>
          <p:cNvSpPr txBox="1"/>
          <p:nvPr/>
        </p:nvSpPr>
        <p:spPr>
          <a:xfrm>
            <a:off x="2565633" y="2187617"/>
            <a:ext cx="5204400" cy="2298153"/>
          </a:xfrm>
          <a:prstGeom prst="rect">
            <a:avLst/>
          </a:prstGeom>
          <a:noFill/>
          <a:ln>
            <a:noFill/>
          </a:ln>
        </p:spPr>
        <p:txBody>
          <a:bodyPr spcFirstLastPara="1" wrap="square" lIns="121900" tIns="121900" rIns="121900" bIns="121900" anchor="t" anchorCtr="0">
            <a:spAutoFit/>
          </a:bodyPr>
          <a:lstStyle/>
          <a:p>
            <a:r>
              <a:rPr lang="en" sz="4267">
                <a:solidFill>
                  <a:srgbClr val="C149A1"/>
                </a:solidFill>
                <a:latin typeface="Open Sans SemiBold"/>
                <a:ea typeface="Open Sans SemiBold"/>
                <a:cs typeface="Open Sans SemiBold"/>
                <a:sym typeface="Open Sans SemiBold"/>
              </a:rPr>
              <a:t>Discover Answers</a:t>
            </a:r>
            <a:endParaRPr sz="4267">
              <a:solidFill>
                <a:srgbClr val="C149A1"/>
              </a:solidFill>
              <a:latin typeface="Open Sans SemiBold"/>
              <a:ea typeface="Open Sans SemiBold"/>
              <a:cs typeface="Open Sans SemiBold"/>
              <a:sym typeface="Open Sans SemiBold"/>
            </a:endParaRPr>
          </a:p>
          <a:p>
            <a:endParaRPr sz="4267">
              <a:solidFill>
                <a:srgbClr val="C149A1"/>
              </a:solidFill>
              <a:latin typeface="Open Sans SemiBold"/>
              <a:ea typeface="Open Sans SemiBold"/>
              <a:cs typeface="Open Sans SemiBold"/>
              <a:sym typeface="Open Sans SemiBold"/>
            </a:endParaRPr>
          </a:p>
          <a:p>
            <a:r>
              <a:rPr lang="en" sz="4267">
                <a:solidFill>
                  <a:srgbClr val="C149A1"/>
                </a:solidFill>
                <a:latin typeface="Open Sans SemiBold"/>
                <a:ea typeface="Open Sans SemiBold"/>
                <a:cs typeface="Open Sans SemiBold"/>
                <a:sym typeface="Open Sans SemiBold"/>
              </a:rPr>
              <a:t>Uncover Ideas</a:t>
            </a:r>
            <a:r>
              <a:rPr lang="en" sz="4800">
                <a:solidFill>
                  <a:schemeClr val="dk2"/>
                </a:solidFill>
              </a:rPr>
              <a:t> </a:t>
            </a:r>
            <a:endParaRPr sz="4800">
              <a:solidFill>
                <a:schemeClr val="dk2"/>
              </a:solidFill>
            </a:endParaRPr>
          </a:p>
        </p:txBody>
      </p:sp>
      <p:pic>
        <p:nvPicPr>
          <p:cNvPr id="67" name="Google Shape;67;g1ed45d05989_0_25"/>
          <p:cNvPicPr preferRelativeResize="0"/>
          <p:nvPr/>
        </p:nvPicPr>
        <p:blipFill rotWithShape="1">
          <a:blip r:embed="rId5">
            <a:alphaModFix/>
          </a:blip>
          <a:srcRect/>
          <a:stretch/>
        </p:blipFill>
        <p:spPr>
          <a:xfrm>
            <a:off x="2648467" y="4936067"/>
            <a:ext cx="3579768" cy="87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g2bed73e2dcc_0_48" title="Chart"/>
          <p:cNvPicPr preferRelativeResize="0"/>
          <p:nvPr/>
        </p:nvPicPr>
        <p:blipFill rotWithShape="1">
          <a:blip r:embed="rId3">
            <a:alphaModFix/>
          </a:blip>
          <a:srcRect/>
          <a:stretch/>
        </p:blipFill>
        <p:spPr>
          <a:xfrm>
            <a:off x="1539268" y="620134"/>
            <a:ext cx="9474901" cy="5602033"/>
          </a:xfrm>
          <a:prstGeom prst="rect">
            <a:avLst/>
          </a:prstGeom>
          <a:noFill/>
          <a:ln>
            <a:noFill/>
          </a:ln>
        </p:spPr>
      </p:pic>
      <p:pic>
        <p:nvPicPr>
          <p:cNvPr id="73" name="Google Shape;73;g2bed73e2dcc_0_48"/>
          <p:cNvPicPr preferRelativeResize="0"/>
          <p:nvPr/>
        </p:nvPicPr>
        <p:blipFill rotWithShape="1">
          <a:blip r:embed="rId4">
            <a:alphaModFix/>
          </a:blip>
          <a:srcRect l="46413" r="46650"/>
          <a:stretch/>
        </p:blipFill>
        <p:spPr>
          <a:xfrm rot="10800000">
            <a:off x="11829803" y="339166"/>
            <a:ext cx="226199" cy="2538201"/>
          </a:xfrm>
          <a:prstGeom prst="rect">
            <a:avLst/>
          </a:prstGeom>
          <a:noFill/>
          <a:ln>
            <a:noFill/>
          </a:ln>
        </p:spPr>
      </p:pic>
      <p:pic>
        <p:nvPicPr>
          <p:cNvPr id="74" name="Google Shape;74;g2bed73e2dcc_0_48"/>
          <p:cNvPicPr preferRelativeResize="0"/>
          <p:nvPr/>
        </p:nvPicPr>
        <p:blipFill rotWithShape="1">
          <a:blip r:embed="rId5">
            <a:alphaModFix/>
          </a:blip>
          <a:srcRect/>
          <a:stretch/>
        </p:blipFill>
        <p:spPr>
          <a:xfrm>
            <a:off x="9605434" y="6288579"/>
            <a:ext cx="1292460" cy="292117"/>
          </a:xfrm>
          <a:prstGeom prst="rect">
            <a:avLst/>
          </a:prstGeom>
          <a:noFill/>
          <a:ln>
            <a:noFill/>
          </a:ln>
        </p:spPr>
      </p:pic>
      <p:pic>
        <p:nvPicPr>
          <p:cNvPr id="75" name="Google Shape;75;g2bed73e2dcc_0_48"/>
          <p:cNvPicPr preferRelativeResize="0"/>
          <p:nvPr/>
        </p:nvPicPr>
        <p:blipFill rotWithShape="1">
          <a:blip r:embed="rId6">
            <a:alphaModFix/>
          </a:blip>
          <a:srcRect/>
          <a:stretch/>
        </p:blipFill>
        <p:spPr>
          <a:xfrm>
            <a:off x="11079541" y="6204933"/>
            <a:ext cx="1018660" cy="418467"/>
          </a:xfrm>
          <a:prstGeom prst="rect">
            <a:avLst/>
          </a:prstGeom>
          <a:noFill/>
          <a:ln>
            <a:noFill/>
          </a:ln>
        </p:spPr>
      </p:pic>
      <p:pic>
        <p:nvPicPr>
          <p:cNvPr id="76" name="Google Shape;76;g2bed73e2dcc_0_48"/>
          <p:cNvPicPr preferRelativeResize="0"/>
          <p:nvPr/>
        </p:nvPicPr>
        <p:blipFill rotWithShape="1">
          <a:blip r:embed="rId4">
            <a:alphaModFix/>
          </a:blip>
          <a:srcRect l="47480" r="47317"/>
          <a:stretch/>
        </p:blipFill>
        <p:spPr>
          <a:xfrm rot="-5400000">
            <a:off x="1537719" y="4868238"/>
            <a:ext cx="169632" cy="2538201"/>
          </a:xfrm>
          <a:prstGeom prst="rect">
            <a:avLst/>
          </a:prstGeom>
          <a:noFill/>
          <a:ln>
            <a:noFill/>
          </a:ln>
        </p:spPr>
      </p:pic>
      <p:pic>
        <p:nvPicPr>
          <p:cNvPr id="77" name="Google Shape;77;g2bed73e2dcc_0_48"/>
          <p:cNvPicPr preferRelativeResize="0"/>
          <p:nvPr/>
        </p:nvPicPr>
        <p:blipFill rotWithShape="1">
          <a:blip r:embed="rId4">
            <a:alphaModFix/>
          </a:blip>
          <a:srcRect l="51293" r="47317"/>
          <a:stretch/>
        </p:blipFill>
        <p:spPr>
          <a:xfrm rot="-5400000">
            <a:off x="1700452" y="4616272"/>
            <a:ext cx="45233" cy="2538201"/>
          </a:xfrm>
          <a:prstGeom prst="rect">
            <a:avLst/>
          </a:prstGeom>
          <a:noFill/>
          <a:ln>
            <a:noFill/>
          </a:ln>
        </p:spPr>
      </p:pic>
      <p:sp>
        <p:nvSpPr>
          <p:cNvPr id="78" name="Google Shape;78;g2bed73e2dcc_0_48"/>
          <p:cNvSpPr txBox="1">
            <a:spLocks noGrp="1"/>
          </p:cNvSpPr>
          <p:nvPr>
            <p:ph type="title"/>
          </p:nvPr>
        </p:nvSpPr>
        <p:spPr>
          <a:xfrm>
            <a:off x="353451" y="77333"/>
            <a:ext cx="11360800" cy="763600"/>
          </a:xfrm>
          <a:prstGeom prst="rect">
            <a:avLst/>
          </a:prstGeom>
          <a:noFill/>
          <a:ln>
            <a:noFill/>
          </a:ln>
        </p:spPr>
        <p:txBody>
          <a:bodyPr spcFirstLastPara="1" vert="horz" wrap="square" lIns="121900" tIns="121900" rIns="121900" bIns="121900" rtlCol="0" anchor="t" anchorCtr="0">
            <a:normAutofit/>
          </a:bodyPr>
          <a:lstStyle/>
          <a:p>
            <a:r>
              <a:rPr lang="en" sz="2400">
                <a:latin typeface="Roboto Black"/>
                <a:ea typeface="Roboto Black"/>
                <a:cs typeface="Roboto Black"/>
                <a:sym typeface="Roboto Black"/>
              </a:rPr>
              <a:t>Demographics</a:t>
            </a:r>
            <a:endParaRPr sz="2400">
              <a:latin typeface="Roboto Black"/>
              <a:ea typeface="Roboto Black"/>
              <a:cs typeface="Roboto Black"/>
              <a:sym typeface="Roboto Black"/>
            </a:endParaRPr>
          </a:p>
        </p:txBody>
      </p:sp>
      <p:sp>
        <p:nvSpPr>
          <p:cNvPr id="79" name="Google Shape;79;g2bed73e2dcc_0_48"/>
          <p:cNvSpPr txBox="1"/>
          <p:nvPr/>
        </p:nvSpPr>
        <p:spPr>
          <a:xfrm>
            <a:off x="203467" y="6366667"/>
            <a:ext cx="5264800" cy="61551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i="1">
                <a:solidFill>
                  <a:srgbClr val="000000"/>
                </a:solidFill>
                <a:latin typeface="Roboto"/>
                <a:ea typeface="Roboto"/>
                <a:cs typeface="Roboto"/>
                <a:sym typeface="Roboto"/>
              </a:rPr>
              <a:t>*</a:t>
            </a:r>
            <a:r>
              <a:rPr lang="en" sz="1067" i="1">
                <a:solidFill>
                  <a:schemeClr val="dk1"/>
                </a:solidFill>
                <a:latin typeface="Arial"/>
                <a:ea typeface="Arial"/>
                <a:cs typeface="Arial"/>
                <a:sym typeface="Arial"/>
              </a:rPr>
              <a:t>numbers have been rounded to the nearest whole number </a:t>
            </a:r>
            <a:endParaRPr sz="1067" i="1">
              <a:solidFill>
                <a:schemeClr val="dk1"/>
              </a:solidFill>
              <a:latin typeface="Arial"/>
              <a:ea typeface="Arial"/>
              <a:cs typeface="Arial"/>
              <a:sym typeface="Arial"/>
            </a:endParaRPr>
          </a:p>
          <a:p>
            <a:pPr>
              <a:buClr>
                <a:srgbClr val="000000"/>
              </a:buClr>
              <a:buSzPts val="1000"/>
            </a:pPr>
            <a:endParaRPr sz="1333">
              <a:solidFill>
                <a:srgbClr val="000000"/>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dirty="0"/>
            </a:br>
            <a:r>
              <a:rPr lang="en" b="1" dirty="0">
                <a:solidFill>
                  <a:schemeClr val="accent1">
                    <a:lumMod val="75000"/>
                  </a:schemeClr>
                </a:solidFill>
              </a:rPr>
              <a:t>Florida Civic Advance </a:t>
            </a:r>
            <a:br>
              <a:rPr lang="en" b="1" dirty="0">
                <a:solidFill>
                  <a:schemeClr val="accent1">
                    <a:lumMod val="75000"/>
                  </a:schemeClr>
                </a:solidFill>
              </a:rPr>
            </a:br>
            <a:r>
              <a:rPr lang="en-US" sz="2800" i="1" dirty="0">
                <a:solidFill>
                  <a:schemeClr val="accent1">
                    <a:lumMod val="75000"/>
                  </a:schemeClr>
                </a:solidFill>
              </a:rPr>
              <a:t>Advancing Civic Health in Florida’s Communities</a:t>
            </a:r>
            <a:br>
              <a:rPr lang="en-US" i="1" dirty="0">
                <a:solidFill>
                  <a:schemeClr val="accent1">
                    <a:lumMod val="75000"/>
                  </a:schemeClr>
                </a:solidFill>
              </a:rPr>
            </a:br>
            <a:endParaRPr b="1" dirty="0">
              <a:solidFill>
                <a:schemeClr val="accent1">
                  <a:lumMod val="75000"/>
                </a:schemeClr>
              </a:solidFill>
            </a:endParaRPr>
          </a:p>
        </p:txBody>
      </p:sp>
      <p:sp>
        <p:nvSpPr>
          <p:cNvPr id="136" name="Google Shape;136;p26"/>
          <p:cNvSpPr txBox="1">
            <a:spLocks noGrp="1"/>
          </p:cNvSpPr>
          <p:nvPr>
            <p:ph type="body" idx="1"/>
          </p:nvPr>
        </p:nvSpPr>
        <p:spPr>
          <a:xfrm>
            <a:off x="718618" y="-459300"/>
            <a:ext cx="11524014" cy="4625520"/>
          </a:xfrm>
          <a:prstGeom prst="rect">
            <a:avLst/>
          </a:prstGeom>
        </p:spPr>
        <p:txBody>
          <a:bodyPr spcFirstLastPara="1" vert="horz" wrap="square" lIns="121900" tIns="121900" rIns="121900" bIns="121900" rtlCol="0" anchor="ctr" anchorCtr="0">
            <a:noAutofit/>
          </a:bodyPr>
          <a:lstStyle/>
          <a:p>
            <a:pPr marL="0" indent="0">
              <a:buNone/>
            </a:pPr>
            <a:endParaRPr lang="en-US" b="1" dirty="0">
              <a:latin typeface="+mj-lt"/>
              <a:cs typeface="Calibri" panose="020F0502020204030204" pitchFamily="34" charset="0"/>
            </a:endParaRPr>
          </a:p>
          <a:p>
            <a:pPr marL="0" indent="0" algn="ctr">
              <a:buNone/>
            </a:pPr>
            <a:r>
              <a:rPr lang="en-US" b="1" dirty="0">
                <a:latin typeface="+mj-lt"/>
                <a:cs typeface="Calibri" panose="020F0502020204030204" pitchFamily="34" charset="0"/>
              </a:rPr>
              <a:t>FCA Third Thursdays Webinar</a:t>
            </a:r>
          </a:p>
          <a:p>
            <a:pPr marL="0" indent="0" algn="ctr">
              <a:buNone/>
            </a:pPr>
            <a:r>
              <a:rPr lang="en-US" sz="3200" b="1" dirty="0">
                <a:latin typeface="+mj-lt"/>
              </a:rPr>
              <a:t>Thursday, March 14, 2024, 12-1 pm, ET</a:t>
            </a:r>
            <a:endParaRPr lang="en-US" sz="3200" i="1" dirty="0">
              <a:latin typeface="+mj-lt"/>
              <a:cs typeface="Calibri" panose="020F0502020204030204" pitchFamily="34" charset="0"/>
            </a:endParaRPr>
          </a:p>
          <a:p>
            <a:pPr marL="0" indent="0" algn="ctr">
              <a:buNone/>
            </a:pPr>
            <a:endParaRPr lang="en-US" sz="3200" dirty="0">
              <a:cs typeface="Calibri" panose="020F0502020204030204" pitchFamily="34" charset="0"/>
            </a:endParaRPr>
          </a:p>
        </p:txBody>
      </p:sp>
      <p:sp>
        <p:nvSpPr>
          <p:cNvPr id="5" name="TextBox 4">
            <a:extLst>
              <a:ext uri="{FF2B5EF4-FFF2-40B4-BE49-F238E27FC236}">
                <a16:creationId xmlns:a16="http://schemas.microsoft.com/office/drawing/2014/main" id="{92B71A22-BBD0-0432-75E0-41C37FB29A7E}"/>
              </a:ext>
            </a:extLst>
          </p:cNvPr>
          <p:cNvSpPr txBox="1"/>
          <p:nvPr/>
        </p:nvSpPr>
        <p:spPr>
          <a:xfrm>
            <a:off x="1184564" y="2596560"/>
            <a:ext cx="9483436" cy="3046988"/>
          </a:xfrm>
          <a:prstGeom prst="rect">
            <a:avLst/>
          </a:prstGeom>
          <a:noFill/>
        </p:spPr>
        <p:txBody>
          <a:bodyPr wrap="square">
            <a:spAutoFit/>
          </a:bodyPr>
          <a:lstStyle/>
          <a:p>
            <a:pPr marL="0" indent="0" algn="ctr">
              <a:buNone/>
            </a:pPr>
            <a:r>
              <a:rPr lang="en-US" sz="4800" dirty="0">
                <a:solidFill>
                  <a:schemeClr val="accent1">
                    <a:lumMod val="75000"/>
                  </a:schemeClr>
                </a:solidFill>
              </a:rPr>
              <a:t>“</a:t>
            </a:r>
            <a:r>
              <a:rPr lang="en-US" sz="4800" dirty="0" err="1">
                <a:solidFill>
                  <a:schemeClr val="accent1">
                    <a:lumMod val="75000"/>
                  </a:schemeClr>
                </a:solidFill>
              </a:rPr>
              <a:t>TableTalk</a:t>
            </a:r>
            <a:r>
              <a:rPr lang="en-US" sz="4800" dirty="0">
                <a:solidFill>
                  <a:schemeClr val="accent1">
                    <a:lumMod val="75000"/>
                  </a:schemeClr>
                </a:solidFill>
              </a:rPr>
              <a:t>: </a:t>
            </a:r>
          </a:p>
          <a:p>
            <a:pPr marL="0" indent="0" algn="ctr">
              <a:buNone/>
            </a:pPr>
            <a:r>
              <a:rPr lang="en-US" sz="4800" dirty="0">
                <a:solidFill>
                  <a:schemeClr val="accent1">
                    <a:lumMod val="75000"/>
                  </a:schemeClr>
                </a:solidFill>
              </a:rPr>
              <a:t>Central Florida Foundation's Civic Conversations and Action Strategy”</a:t>
            </a:r>
          </a:p>
          <a:p>
            <a:pPr marL="0" indent="0" algn="ctr">
              <a:buNone/>
            </a:pPr>
            <a:endParaRPr lang="en-US" sz="4800" b="1" i="0" u="none" strike="noStrike" dirty="0">
              <a:solidFill>
                <a:schemeClr val="accent1">
                  <a:lumMod val="75000"/>
                </a:schemeClr>
              </a:solidFill>
              <a:effectLst/>
              <a:latin typeface="+mj-lt"/>
            </a:endParaRPr>
          </a:p>
        </p:txBody>
      </p:sp>
      <p:pic>
        <p:nvPicPr>
          <p:cNvPr id="4" name="Picture 3" descr="A map of the state of florida&#10;&#10;Description automatically generated with medium confidence">
            <a:extLst>
              <a:ext uri="{FF2B5EF4-FFF2-40B4-BE49-F238E27FC236}">
                <a16:creationId xmlns:a16="http://schemas.microsoft.com/office/drawing/2014/main" id="{B9218023-8733-9787-EBCA-4A4B4634CB8A}"/>
              </a:ext>
            </a:extLst>
          </p:cNvPr>
          <p:cNvPicPr>
            <a:picLocks noChangeAspect="1"/>
          </p:cNvPicPr>
          <p:nvPr/>
        </p:nvPicPr>
        <p:blipFill>
          <a:blip r:embed="rId3"/>
          <a:stretch>
            <a:fillRect/>
          </a:stretch>
        </p:blipFill>
        <p:spPr>
          <a:xfrm>
            <a:off x="0" y="-26294"/>
            <a:ext cx="2366210" cy="1803155"/>
          </a:xfrm>
          <a:prstGeom prst="rect">
            <a:avLst/>
          </a:prstGeom>
        </p:spPr>
      </p:pic>
      <p:pic>
        <p:nvPicPr>
          <p:cNvPr id="10" name="Picture 9" descr="A white and blue poster with black text&#10;&#10;Description automatically generated">
            <a:extLst>
              <a:ext uri="{FF2B5EF4-FFF2-40B4-BE49-F238E27FC236}">
                <a16:creationId xmlns:a16="http://schemas.microsoft.com/office/drawing/2014/main" id="{9E702E4F-E469-1E40-4E68-6B9587900AD7}"/>
              </a:ext>
            </a:extLst>
          </p:cNvPr>
          <p:cNvPicPr>
            <a:picLocks noChangeAspect="1"/>
          </p:cNvPicPr>
          <p:nvPr/>
        </p:nvPicPr>
        <p:blipFill>
          <a:blip r:embed="rId4"/>
          <a:stretch>
            <a:fillRect/>
          </a:stretch>
        </p:blipFill>
        <p:spPr>
          <a:xfrm>
            <a:off x="5006930" y="4932348"/>
            <a:ext cx="1770327" cy="1770327"/>
          </a:xfrm>
          <a:prstGeom prst="rect">
            <a:avLst/>
          </a:prstGeom>
        </p:spPr>
      </p:pic>
      <p:pic>
        <p:nvPicPr>
          <p:cNvPr id="12" name="Picture 11" descr="A poster for a table talk event&#10;&#10;Description automatically generated">
            <a:extLst>
              <a:ext uri="{FF2B5EF4-FFF2-40B4-BE49-F238E27FC236}">
                <a16:creationId xmlns:a16="http://schemas.microsoft.com/office/drawing/2014/main" id="{754E5758-3D09-CB0C-DC32-9859A574590C}"/>
              </a:ext>
            </a:extLst>
          </p:cNvPr>
          <p:cNvPicPr>
            <a:picLocks noChangeAspect="1"/>
          </p:cNvPicPr>
          <p:nvPr/>
        </p:nvPicPr>
        <p:blipFill>
          <a:blip r:embed="rId5"/>
          <a:stretch>
            <a:fillRect/>
          </a:stretch>
        </p:blipFill>
        <p:spPr>
          <a:xfrm>
            <a:off x="9564665" y="4973118"/>
            <a:ext cx="1622000" cy="1622000"/>
          </a:xfrm>
          <a:prstGeom prst="rect">
            <a:avLst/>
          </a:prstGeom>
        </p:spPr>
      </p:pic>
      <p:pic>
        <p:nvPicPr>
          <p:cNvPr id="14" name="Picture 13" descr="A group of people sitting around a table&#10;&#10;Description automatically generated">
            <a:extLst>
              <a:ext uri="{FF2B5EF4-FFF2-40B4-BE49-F238E27FC236}">
                <a16:creationId xmlns:a16="http://schemas.microsoft.com/office/drawing/2014/main" id="{CF30C29E-3339-3987-2FC9-6FB161880E81}"/>
              </a:ext>
            </a:extLst>
          </p:cNvPr>
          <p:cNvPicPr>
            <a:picLocks noChangeAspect="1"/>
          </p:cNvPicPr>
          <p:nvPr/>
        </p:nvPicPr>
        <p:blipFill>
          <a:blip r:embed="rId6"/>
          <a:stretch>
            <a:fillRect/>
          </a:stretch>
        </p:blipFill>
        <p:spPr>
          <a:xfrm>
            <a:off x="857009" y="4932348"/>
            <a:ext cx="2211311" cy="1662770"/>
          </a:xfrm>
          <a:prstGeom prst="rect">
            <a:avLst/>
          </a:prstGeom>
        </p:spPr>
      </p:pic>
      <p:pic>
        <p:nvPicPr>
          <p:cNvPr id="15" name="Picture 14">
            <a:extLst>
              <a:ext uri="{FF2B5EF4-FFF2-40B4-BE49-F238E27FC236}">
                <a16:creationId xmlns:a16="http://schemas.microsoft.com/office/drawing/2014/main" id="{52D093F2-7F5E-99D2-029E-DA36144B32D8}"/>
              </a:ext>
            </a:extLst>
          </p:cNvPr>
          <p:cNvPicPr>
            <a:picLocks noChangeAspect="1"/>
          </p:cNvPicPr>
          <p:nvPr/>
        </p:nvPicPr>
        <p:blipFill>
          <a:blip r:embed="rId7"/>
          <a:stretch>
            <a:fillRect/>
          </a:stretch>
        </p:blipFill>
        <p:spPr>
          <a:xfrm>
            <a:off x="10119360" y="0"/>
            <a:ext cx="2065222" cy="2065222"/>
          </a:xfrm>
          <a:prstGeom prst="rect">
            <a:avLst/>
          </a:prstGeom>
        </p:spPr>
      </p:pic>
    </p:spTree>
    <p:extLst>
      <p:ext uri="{BB962C8B-B14F-4D97-AF65-F5344CB8AC3E}">
        <p14:creationId xmlns:p14="http://schemas.microsoft.com/office/powerpoint/2010/main" val="4187682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20" title="Chart"/>
          <p:cNvPicPr preferRelativeResize="0"/>
          <p:nvPr/>
        </p:nvPicPr>
        <p:blipFill rotWithShape="1">
          <a:blip r:embed="rId3">
            <a:alphaModFix/>
          </a:blip>
          <a:srcRect/>
          <a:stretch/>
        </p:blipFill>
        <p:spPr>
          <a:xfrm>
            <a:off x="229600" y="1165867"/>
            <a:ext cx="9522968" cy="5029867"/>
          </a:xfrm>
          <a:prstGeom prst="rect">
            <a:avLst/>
          </a:prstGeom>
          <a:noFill/>
          <a:ln>
            <a:noFill/>
          </a:ln>
        </p:spPr>
      </p:pic>
      <p:pic>
        <p:nvPicPr>
          <p:cNvPr id="85" name="Google Shape;85;p20"/>
          <p:cNvPicPr preferRelativeResize="0"/>
          <p:nvPr/>
        </p:nvPicPr>
        <p:blipFill rotWithShape="1">
          <a:blip r:embed="rId4">
            <a:alphaModFix/>
          </a:blip>
          <a:srcRect l="47161" t="5795" r="47290" b="33898"/>
          <a:stretch/>
        </p:blipFill>
        <p:spPr>
          <a:xfrm rot="10800000">
            <a:off x="11648869" y="143435"/>
            <a:ext cx="180932" cy="1530699"/>
          </a:xfrm>
          <a:prstGeom prst="rect">
            <a:avLst/>
          </a:prstGeom>
          <a:noFill/>
          <a:ln>
            <a:noFill/>
          </a:ln>
        </p:spPr>
      </p:pic>
      <p:pic>
        <p:nvPicPr>
          <p:cNvPr id="86" name="Google Shape;86;p20"/>
          <p:cNvPicPr preferRelativeResize="0"/>
          <p:nvPr/>
        </p:nvPicPr>
        <p:blipFill rotWithShape="1">
          <a:blip r:embed="rId4">
            <a:alphaModFix/>
          </a:blip>
          <a:srcRect l="47268" r="45450"/>
          <a:stretch/>
        </p:blipFill>
        <p:spPr>
          <a:xfrm rot="-5400000">
            <a:off x="1379951" y="4948988"/>
            <a:ext cx="237499" cy="2538201"/>
          </a:xfrm>
          <a:prstGeom prst="rect">
            <a:avLst/>
          </a:prstGeom>
          <a:noFill/>
          <a:ln>
            <a:noFill/>
          </a:ln>
        </p:spPr>
      </p:pic>
      <p:pic>
        <p:nvPicPr>
          <p:cNvPr id="87" name="Google Shape;87;p20"/>
          <p:cNvPicPr preferRelativeResize="0"/>
          <p:nvPr/>
        </p:nvPicPr>
        <p:blipFill rotWithShape="1">
          <a:blip r:embed="rId5">
            <a:alphaModFix/>
          </a:blip>
          <a:srcRect/>
          <a:stretch/>
        </p:blipFill>
        <p:spPr>
          <a:xfrm>
            <a:off x="9605434" y="6288579"/>
            <a:ext cx="1292460" cy="292117"/>
          </a:xfrm>
          <a:prstGeom prst="rect">
            <a:avLst/>
          </a:prstGeom>
          <a:noFill/>
          <a:ln>
            <a:noFill/>
          </a:ln>
        </p:spPr>
      </p:pic>
      <p:pic>
        <p:nvPicPr>
          <p:cNvPr id="88" name="Google Shape;88;p20"/>
          <p:cNvPicPr preferRelativeResize="0"/>
          <p:nvPr/>
        </p:nvPicPr>
        <p:blipFill rotWithShape="1">
          <a:blip r:embed="rId6">
            <a:alphaModFix/>
          </a:blip>
          <a:srcRect/>
          <a:stretch/>
        </p:blipFill>
        <p:spPr>
          <a:xfrm>
            <a:off x="11079541" y="6204933"/>
            <a:ext cx="1018660" cy="418467"/>
          </a:xfrm>
          <a:prstGeom prst="rect">
            <a:avLst/>
          </a:prstGeom>
          <a:noFill/>
          <a:ln>
            <a:noFill/>
          </a:ln>
        </p:spPr>
      </p:pic>
      <p:pic>
        <p:nvPicPr>
          <p:cNvPr id="89" name="Google Shape;89;p20"/>
          <p:cNvPicPr preferRelativeResize="0"/>
          <p:nvPr/>
        </p:nvPicPr>
        <p:blipFill rotWithShape="1">
          <a:blip r:embed="rId4">
            <a:alphaModFix/>
          </a:blip>
          <a:srcRect l="47481" r="47318"/>
          <a:stretch/>
        </p:blipFill>
        <p:spPr>
          <a:xfrm rot="-5400000">
            <a:off x="1599885" y="-18411"/>
            <a:ext cx="169632" cy="2538201"/>
          </a:xfrm>
          <a:prstGeom prst="rect">
            <a:avLst/>
          </a:prstGeom>
          <a:noFill/>
          <a:ln>
            <a:noFill/>
          </a:ln>
        </p:spPr>
      </p:pic>
      <p:sp>
        <p:nvSpPr>
          <p:cNvPr id="90" name="Google Shape;90;p20"/>
          <p:cNvSpPr txBox="1">
            <a:spLocks noGrp="1"/>
          </p:cNvSpPr>
          <p:nvPr>
            <p:ph type="title"/>
          </p:nvPr>
        </p:nvSpPr>
        <p:spPr>
          <a:xfrm>
            <a:off x="415600" y="593367"/>
            <a:ext cx="3044800" cy="763600"/>
          </a:xfrm>
          <a:prstGeom prst="rect">
            <a:avLst/>
          </a:prstGeom>
          <a:noFill/>
          <a:ln>
            <a:noFill/>
          </a:ln>
        </p:spPr>
        <p:txBody>
          <a:bodyPr spcFirstLastPara="1" vert="horz" wrap="square" lIns="121900" tIns="121900" rIns="121900" bIns="121900" rtlCol="0" anchor="t" anchorCtr="0">
            <a:normAutofit/>
          </a:bodyPr>
          <a:lstStyle/>
          <a:p>
            <a:r>
              <a:rPr lang="en" sz="2400">
                <a:latin typeface="Roboto Black"/>
                <a:ea typeface="Roboto Black"/>
                <a:cs typeface="Roboto Black"/>
                <a:sym typeface="Roboto Black"/>
              </a:rPr>
              <a:t>Demographics</a:t>
            </a:r>
            <a:endParaRPr sz="2400">
              <a:latin typeface="Roboto Black"/>
              <a:ea typeface="Roboto Black"/>
              <a:cs typeface="Roboto Black"/>
              <a:sym typeface="Roboto Black"/>
            </a:endParaRPr>
          </a:p>
        </p:txBody>
      </p:sp>
      <p:sp>
        <p:nvSpPr>
          <p:cNvPr id="91" name="Google Shape;91;p20"/>
          <p:cNvSpPr txBox="1"/>
          <p:nvPr/>
        </p:nvSpPr>
        <p:spPr>
          <a:xfrm>
            <a:off x="9522967" y="2583784"/>
            <a:ext cx="2135600" cy="1690400"/>
          </a:xfrm>
          <a:prstGeom prst="rect">
            <a:avLst/>
          </a:prstGeom>
          <a:noFill/>
          <a:ln>
            <a:noFill/>
          </a:ln>
        </p:spPr>
        <p:txBody>
          <a:bodyPr spcFirstLastPara="1" wrap="square" lIns="121900" tIns="121900" rIns="121900" bIns="121900" anchor="t" anchorCtr="0">
            <a:noAutofit/>
          </a:bodyPr>
          <a:lstStyle/>
          <a:p>
            <a:pPr algn="ctr">
              <a:buClr>
                <a:srgbClr val="000000"/>
              </a:buClr>
              <a:buSzPts val="1400"/>
            </a:pPr>
            <a:r>
              <a:rPr lang="en" sz="1867" b="1">
                <a:solidFill>
                  <a:srgbClr val="31B5F7"/>
                </a:solidFill>
                <a:latin typeface="Roboto"/>
                <a:ea typeface="Roboto"/>
                <a:cs typeface="Roboto"/>
                <a:sym typeface="Roboto"/>
              </a:rPr>
              <a:t>8%</a:t>
            </a:r>
            <a:r>
              <a:rPr lang="en" sz="1867">
                <a:solidFill>
                  <a:schemeClr val="dk2"/>
                </a:solidFill>
                <a:latin typeface="Roboto"/>
                <a:ea typeface="Roboto"/>
                <a:cs typeface="Roboto"/>
                <a:sym typeface="Roboto"/>
              </a:rPr>
              <a:t> of participants identified as Hispanic or Latino</a:t>
            </a:r>
            <a:endParaRPr sz="1867">
              <a:solidFill>
                <a:schemeClr val="dk2"/>
              </a:solidFill>
              <a:latin typeface="Roboto"/>
              <a:ea typeface="Roboto"/>
              <a:cs typeface="Roboto"/>
              <a:sym typeface="Roboto"/>
            </a:endParaRPr>
          </a:p>
        </p:txBody>
      </p:sp>
      <p:pic>
        <p:nvPicPr>
          <p:cNvPr id="92" name="Google Shape;92;p20"/>
          <p:cNvPicPr preferRelativeResize="0"/>
          <p:nvPr/>
        </p:nvPicPr>
        <p:blipFill rotWithShape="1">
          <a:blip r:embed="rId4">
            <a:alphaModFix/>
          </a:blip>
          <a:srcRect l="46386" t="5795" r="45637" b="33898"/>
          <a:stretch/>
        </p:blipFill>
        <p:spPr>
          <a:xfrm rot="10800000">
            <a:off x="9522983" y="2853885"/>
            <a:ext cx="260132" cy="15306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1" title="Chart"/>
          <p:cNvPicPr preferRelativeResize="0"/>
          <p:nvPr/>
        </p:nvPicPr>
        <p:blipFill rotWithShape="1">
          <a:blip r:embed="rId3">
            <a:alphaModFix/>
          </a:blip>
          <a:srcRect/>
          <a:stretch/>
        </p:blipFill>
        <p:spPr>
          <a:xfrm>
            <a:off x="1192167" y="1721300"/>
            <a:ext cx="5390968" cy="3333400"/>
          </a:xfrm>
          <a:prstGeom prst="rect">
            <a:avLst/>
          </a:prstGeom>
          <a:noFill/>
          <a:ln>
            <a:noFill/>
          </a:ln>
        </p:spPr>
      </p:pic>
      <p:pic>
        <p:nvPicPr>
          <p:cNvPr id="98" name="Google Shape;98;p21"/>
          <p:cNvPicPr preferRelativeResize="0"/>
          <p:nvPr/>
        </p:nvPicPr>
        <p:blipFill rotWithShape="1">
          <a:blip r:embed="rId4">
            <a:alphaModFix/>
          </a:blip>
          <a:srcRect l="46412" r="46652"/>
          <a:stretch/>
        </p:blipFill>
        <p:spPr>
          <a:xfrm rot="10800000">
            <a:off x="11829803" y="339166"/>
            <a:ext cx="226199" cy="2538201"/>
          </a:xfrm>
          <a:prstGeom prst="rect">
            <a:avLst/>
          </a:prstGeom>
          <a:noFill/>
          <a:ln>
            <a:noFill/>
          </a:ln>
        </p:spPr>
      </p:pic>
      <p:pic>
        <p:nvPicPr>
          <p:cNvPr id="99" name="Google Shape;99;p21"/>
          <p:cNvPicPr preferRelativeResize="0"/>
          <p:nvPr/>
        </p:nvPicPr>
        <p:blipFill rotWithShape="1">
          <a:blip r:embed="rId5">
            <a:alphaModFix/>
          </a:blip>
          <a:srcRect/>
          <a:stretch/>
        </p:blipFill>
        <p:spPr>
          <a:xfrm>
            <a:off x="9605434" y="6288579"/>
            <a:ext cx="1292460" cy="292117"/>
          </a:xfrm>
          <a:prstGeom prst="rect">
            <a:avLst/>
          </a:prstGeom>
          <a:noFill/>
          <a:ln>
            <a:noFill/>
          </a:ln>
        </p:spPr>
      </p:pic>
      <p:pic>
        <p:nvPicPr>
          <p:cNvPr id="100" name="Google Shape;100;p21"/>
          <p:cNvPicPr preferRelativeResize="0"/>
          <p:nvPr/>
        </p:nvPicPr>
        <p:blipFill rotWithShape="1">
          <a:blip r:embed="rId6">
            <a:alphaModFix/>
          </a:blip>
          <a:srcRect/>
          <a:stretch/>
        </p:blipFill>
        <p:spPr>
          <a:xfrm>
            <a:off x="11079541" y="6204933"/>
            <a:ext cx="1018660" cy="418467"/>
          </a:xfrm>
          <a:prstGeom prst="rect">
            <a:avLst/>
          </a:prstGeom>
          <a:noFill/>
          <a:ln>
            <a:noFill/>
          </a:ln>
        </p:spPr>
      </p:pic>
      <p:sp>
        <p:nvSpPr>
          <p:cNvPr id="101" name="Google Shape;101;p21"/>
          <p:cNvSpPr txBox="1">
            <a:spLocks noGrp="1"/>
          </p:cNvSpPr>
          <p:nvPr>
            <p:ph type="body" idx="1"/>
          </p:nvPr>
        </p:nvSpPr>
        <p:spPr>
          <a:xfrm>
            <a:off x="1085000" y="1598067"/>
            <a:ext cx="1197200" cy="417600"/>
          </a:xfrm>
          <a:prstGeom prst="rect">
            <a:avLst/>
          </a:prstGeom>
          <a:noFill/>
          <a:ln>
            <a:noFill/>
          </a:ln>
        </p:spPr>
        <p:txBody>
          <a:bodyPr spcFirstLastPara="1" vert="horz" wrap="square" lIns="121900" tIns="121900" rIns="121900" bIns="121900" rtlCol="0" anchor="t" anchorCtr="0">
            <a:noAutofit/>
          </a:bodyPr>
          <a:lstStyle/>
          <a:p>
            <a:pPr marL="0" indent="0">
              <a:buNone/>
            </a:pPr>
            <a:r>
              <a:rPr lang="en" sz="1600">
                <a:solidFill>
                  <a:srgbClr val="595959"/>
                </a:solidFill>
                <a:highlight>
                  <a:schemeClr val="lt1"/>
                </a:highlight>
                <a:latin typeface="Roboto Medium"/>
                <a:ea typeface="Roboto Medium"/>
                <a:cs typeface="Roboto Medium"/>
                <a:sym typeface="Roboto Medium"/>
              </a:rPr>
              <a:t>Gender</a:t>
            </a:r>
            <a:endParaRPr sz="1600">
              <a:solidFill>
                <a:srgbClr val="595959"/>
              </a:solidFill>
              <a:highlight>
                <a:schemeClr val="lt1"/>
              </a:highlight>
              <a:latin typeface="Roboto Medium"/>
              <a:ea typeface="Roboto Medium"/>
              <a:cs typeface="Roboto Medium"/>
              <a:sym typeface="Roboto Medium"/>
            </a:endParaRPr>
          </a:p>
        </p:txBody>
      </p:sp>
      <p:pic>
        <p:nvPicPr>
          <p:cNvPr id="102" name="Google Shape;102;p21"/>
          <p:cNvPicPr preferRelativeResize="0"/>
          <p:nvPr/>
        </p:nvPicPr>
        <p:blipFill rotWithShape="1">
          <a:blip r:embed="rId4">
            <a:alphaModFix/>
          </a:blip>
          <a:srcRect l="47481" r="47318"/>
          <a:stretch/>
        </p:blipFill>
        <p:spPr>
          <a:xfrm rot="-5400000">
            <a:off x="10475885" y="4678489"/>
            <a:ext cx="169632" cy="2538201"/>
          </a:xfrm>
          <a:prstGeom prst="rect">
            <a:avLst/>
          </a:prstGeom>
          <a:noFill/>
          <a:ln>
            <a:noFill/>
          </a:ln>
        </p:spPr>
      </p:pic>
      <p:pic>
        <p:nvPicPr>
          <p:cNvPr id="103" name="Google Shape;103;p21"/>
          <p:cNvPicPr preferRelativeResize="0"/>
          <p:nvPr/>
        </p:nvPicPr>
        <p:blipFill rotWithShape="1">
          <a:blip r:embed="rId4">
            <a:alphaModFix/>
          </a:blip>
          <a:srcRect l="46387" t="5795" r="45637" b="33898"/>
          <a:stretch/>
        </p:blipFill>
        <p:spPr>
          <a:xfrm rot="10800000">
            <a:off x="6676317" y="3292801"/>
            <a:ext cx="260132" cy="1530699"/>
          </a:xfrm>
          <a:prstGeom prst="rect">
            <a:avLst/>
          </a:prstGeom>
          <a:noFill/>
          <a:ln>
            <a:noFill/>
          </a:ln>
        </p:spPr>
      </p:pic>
      <p:pic>
        <p:nvPicPr>
          <p:cNvPr id="104" name="Google Shape;104;p21"/>
          <p:cNvPicPr preferRelativeResize="0"/>
          <p:nvPr/>
        </p:nvPicPr>
        <p:blipFill rotWithShape="1">
          <a:blip r:embed="rId4">
            <a:alphaModFix/>
          </a:blip>
          <a:srcRect l="51294" r="47318"/>
          <a:stretch/>
        </p:blipFill>
        <p:spPr>
          <a:xfrm rot="-5400000">
            <a:off x="10484685" y="4720305"/>
            <a:ext cx="45233" cy="2538201"/>
          </a:xfrm>
          <a:prstGeom prst="rect">
            <a:avLst/>
          </a:prstGeom>
          <a:noFill/>
          <a:ln>
            <a:noFill/>
          </a:ln>
        </p:spPr>
      </p:pic>
      <p:sp>
        <p:nvSpPr>
          <p:cNvPr id="105" name="Google Shape;105;p21"/>
          <p:cNvSpPr txBox="1">
            <a:spLocks noGrp="1"/>
          </p:cNvSpPr>
          <p:nvPr>
            <p:ph type="title"/>
          </p:nvPr>
        </p:nvSpPr>
        <p:spPr>
          <a:xfrm>
            <a:off x="353433" y="593367"/>
            <a:ext cx="11360800" cy="763600"/>
          </a:xfrm>
          <a:prstGeom prst="rect">
            <a:avLst/>
          </a:prstGeom>
          <a:noFill/>
          <a:ln>
            <a:noFill/>
          </a:ln>
        </p:spPr>
        <p:txBody>
          <a:bodyPr spcFirstLastPara="1" vert="horz" wrap="square" lIns="121900" tIns="121900" rIns="121900" bIns="121900" rtlCol="0" anchor="t" anchorCtr="0">
            <a:normAutofit/>
          </a:bodyPr>
          <a:lstStyle/>
          <a:p>
            <a:r>
              <a:rPr lang="en" sz="2400">
                <a:latin typeface="Roboto Black"/>
                <a:ea typeface="Roboto Black"/>
                <a:cs typeface="Roboto Black"/>
                <a:sym typeface="Roboto Black"/>
              </a:rPr>
              <a:t>Demographics</a:t>
            </a:r>
            <a:endParaRPr sz="2400">
              <a:latin typeface="Roboto Black"/>
              <a:ea typeface="Roboto Black"/>
              <a:cs typeface="Roboto Black"/>
              <a:sym typeface="Roboto Black"/>
            </a:endParaRPr>
          </a:p>
        </p:txBody>
      </p:sp>
      <p:sp>
        <p:nvSpPr>
          <p:cNvPr id="106" name="Google Shape;106;p21"/>
          <p:cNvSpPr txBox="1"/>
          <p:nvPr/>
        </p:nvSpPr>
        <p:spPr>
          <a:xfrm>
            <a:off x="4162200" y="915767"/>
            <a:ext cx="596000" cy="441171"/>
          </a:xfrm>
          <a:prstGeom prst="rect">
            <a:avLst/>
          </a:prstGeom>
          <a:noFill/>
          <a:ln>
            <a:noFill/>
          </a:ln>
        </p:spPr>
        <p:txBody>
          <a:bodyPr spcFirstLastPara="1" wrap="square" lIns="121900" tIns="121900" rIns="121900" bIns="121900" anchor="t" anchorCtr="0">
            <a:spAutoFit/>
          </a:bodyPr>
          <a:lstStyle/>
          <a:p>
            <a:pPr algn="ctr">
              <a:buClr>
                <a:srgbClr val="000000"/>
              </a:buClr>
              <a:buSzPts val="950"/>
            </a:pPr>
            <a:r>
              <a:rPr lang="en" sz="1267" b="1">
                <a:solidFill>
                  <a:schemeClr val="lt1"/>
                </a:solidFill>
                <a:latin typeface="Roboto"/>
                <a:ea typeface="Roboto"/>
                <a:cs typeface="Roboto"/>
                <a:sym typeface="Roboto"/>
              </a:rPr>
              <a:t>29%</a:t>
            </a:r>
            <a:endParaRPr sz="1400" b="1">
              <a:solidFill>
                <a:schemeClr val="lt1"/>
              </a:solidFill>
              <a:latin typeface="Roboto"/>
              <a:ea typeface="Roboto"/>
              <a:cs typeface="Roboto"/>
              <a:sym typeface="Roboto"/>
            </a:endParaRPr>
          </a:p>
        </p:txBody>
      </p:sp>
      <p:sp>
        <p:nvSpPr>
          <p:cNvPr id="107" name="Google Shape;107;p21"/>
          <p:cNvSpPr txBox="1"/>
          <p:nvPr/>
        </p:nvSpPr>
        <p:spPr>
          <a:xfrm>
            <a:off x="203467" y="6366667"/>
            <a:ext cx="5264800" cy="61551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i="1">
                <a:solidFill>
                  <a:srgbClr val="000000"/>
                </a:solidFill>
                <a:latin typeface="Roboto"/>
                <a:ea typeface="Roboto"/>
                <a:cs typeface="Roboto"/>
                <a:sym typeface="Roboto"/>
              </a:rPr>
              <a:t>*</a:t>
            </a:r>
            <a:r>
              <a:rPr lang="en" sz="1067" i="1">
                <a:solidFill>
                  <a:schemeClr val="dk1"/>
                </a:solidFill>
                <a:latin typeface="Arial"/>
                <a:ea typeface="Arial"/>
                <a:cs typeface="Arial"/>
                <a:sym typeface="Arial"/>
              </a:rPr>
              <a:t>numbers have been rounded to the nearest whole number </a:t>
            </a:r>
            <a:endParaRPr sz="1067" i="1">
              <a:solidFill>
                <a:schemeClr val="dk1"/>
              </a:solidFill>
              <a:latin typeface="Arial"/>
              <a:ea typeface="Arial"/>
              <a:cs typeface="Arial"/>
              <a:sym typeface="Arial"/>
            </a:endParaRPr>
          </a:p>
          <a:p>
            <a:pPr>
              <a:buClr>
                <a:srgbClr val="000000"/>
              </a:buClr>
              <a:buSzPts val="1000"/>
            </a:pPr>
            <a:endParaRPr sz="1333">
              <a:solidFill>
                <a:srgbClr val="000000"/>
              </a:solidFill>
              <a:latin typeface="Roboto"/>
              <a:ea typeface="Roboto"/>
              <a:cs typeface="Roboto"/>
              <a:sym typeface="Roboto"/>
            </a:endParaRPr>
          </a:p>
        </p:txBody>
      </p:sp>
      <p:pic>
        <p:nvPicPr>
          <p:cNvPr id="108" name="Google Shape;108;p21"/>
          <p:cNvPicPr preferRelativeResize="0"/>
          <p:nvPr/>
        </p:nvPicPr>
        <p:blipFill rotWithShape="1">
          <a:blip r:embed="rId7">
            <a:alphaModFix/>
          </a:blip>
          <a:srcRect/>
          <a:stretch/>
        </p:blipFill>
        <p:spPr>
          <a:xfrm>
            <a:off x="8541333" y="2758652"/>
            <a:ext cx="2538200" cy="1956041"/>
          </a:xfrm>
          <a:prstGeom prst="rect">
            <a:avLst/>
          </a:prstGeom>
          <a:noFill/>
          <a:ln>
            <a:noFill/>
          </a:ln>
        </p:spPr>
      </p:pic>
      <p:sp>
        <p:nvSpPr>
          <p:cNvPr id="109" name="Google Shape;109;p21"/>
          <p:cNvSpPr txBox="1">
            <a:spLocks noGrp="1"/>
          </p:cNvSpPr>
          <p:nvPr>
            <p:ph type="body" idx="1"/>
          </p:nvPr>
        </p:nvSpPr>
        <p:spPr>
          <a:xfrm>
            <a:off x="8742633" y="1710432"/>
            <a:ext cx="2135600" cy="694800"/>
          </a:xfrm>
          <a:prstGeom prst="rect">
            <a:avLst/>
          </a:prstGeom>
          <a:noFill/>
          <a:ln>
            <a:noFill/>
          </a:ln>
        </p:spPr>
        <p:txBody>
          <a:bodyPr spcFirstLastPara="1" vert="horz" wrap="square" lIns="121900" tIns="121900" rIns="121900" bIns="121900" rtlCol="0" anchor="t" anchorCtr="0">
            <a:noAutofit/>
          </a:bodyPr>
          <a:lstStyle/>
          <a:p>
            <a:pPr marL="0" indent="0" algn="ctr">
              <a:buNone/>
            </a:pPr>
            <a:r>
              <a:rPr lang="en" sz="1867" b="1">
                <a:solidFill>
                  <a:srgbClr val="2834B8"/>
                </a:solidFill>
                <a:latin typeface="Roboto"/>
                <a:ea typeface="Roboto"/>
                <a:cs typeface="Roboto"/>
                <a:sym typeface="Roboto"/>
              </a:rPr>
              <a:t>39%</a:t>
            </a:r>
            <a:r>
              <a:rPr lang="en" sz="1867">
                <a:solidFill>
                  <a:srgbClr val="434343"/>
                </a:solidFill>
                <a:latin typeface="Roboto"/>
                <a:ea typeface="Roboto"/>
                <a:cs typeface="Roboto"/>
                <a:sym typeface="Roboto"/>
              </a:rPr>
              <a:t> of participants are parents </a:t>
            </a:r>
            <a:endParaRPr sz="1867">
              <a:solidFill>
                <a:srgbClr val="434343"/>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6"/>
          <p:cNvPicPr preferRelativeResize="0"/>
          <p:nvPr/>
        </p:nvPicPr>
        <p:blipFill rotWithShape="1">
          <a:blip r:embed="rId3">
            <a:alphaModFix/>
          </a:blip>
          <a:srcRect/>
          <a:stretch/>
        </p:blipFill>
        <p:spPr>
          <a:xfrm>
            <a:off x="9631434" y="5831279"/>
            <a:ext cx="1292460" cy="292117"/>
          </a:xfrm>
          <a:prstGeom prst="rect">
            <a:avLst/>
          </a:prstGeom>
          <a:noFill/>
          <a:ln>
            <a:noFill/>
          </a:ln>
        </p:spPr>
      </p:pic>
      <p:pic>
        <p:nvPicPr>
          <p:cNvPr id="115" name="Google Shape;115;p26"/>
          <p:cNvPicPr preferRelativeResize="0"/>
          <p:nvPr/>
        </p:nvPicPr>
        <p:blipFill rotWithShape="1">
          <a:blip r:embed="rId4">
            <a:alphaModFix/>
          </a:blip>
          <a:srcRect/>
          <a:stretch/>
        </p:blipFill>
        <p:spPr>
          <a:xfrm>
            <a:off x="11105541" y="5747633"/>
            <a:ext cx="1018660" cy="418467"/>
          </a:xfrm>
          <a:prstGeom prst="rect">
            <a:avLst/>
          </a:prstGeom>
          <a:noFill/>
          <a:ln>
            <a:noFill/>
          </a:ln>
        </p:spPr>
      </p:pic>
      <p:sp>
        <p:nvSpPr>
          <p:cNvPr id="116" name="Google Shape;116;p26"/>
          <p:cNvSpPr txBox="1"/>
          <p:nvPr/>
        </p:nvSpPr>
        <p:spPr>
          <a:xfrm>
            <a:off x="203467" y="5891967"/>
            <a:ext cx="5264800" cy="61551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i="1">
                <a:solidFill>
                  <a:srgbClr val="000000"/>
                </a:solidFill>
                <a:latin typeface="Roboto"/>
                <a:ea typeface="Roboto"/>
                <a:cs typeface="Roboto"/>
                <a:sym typeface="Roboto"/>
              </a:rPr>
              <a:t>*</a:t>
            </a:r>
            <a:r>
              <a:rPr lang="en" sz="1067" i="1">
                <a:solidFill>
                  <a:schemeClr val="dk1"/>
                </a:solidFill>
                <a:latin typeface="Arial"/>
                <a:ea typeface="Arial"/>
                <a:cs typeface="Arial"/>
                <a:sym typeface="Arial"/>
              </a:rPr>
              <a:t>numbers have been rounded to the nearest whole number </a:t>
            </a:r>
            <a:endParaRPr sz="1067" i="1">
              <a:solidFill>
                <a:schemeClr val="dk1"/>
              </a:solidFill>
              <a:latin typeface="Arial"/>
              <a:ea typeface="Arial"/>
              <a:cs typeface="Arial"/>
              <a:sym typeface="Arial"/>
            </a:endParaRPr>
          </a:p>
          <a:p>
            <a:pPr>
              <a:buClr>
                <a:srgbClr val="000000"/>
              </a:buClr>
              <a:buSzPts val="1000"/>
            </a:pPr>
            <a:endParaRPr sz="1333">
              <a:solidFill>
                <a:srgbClr val="000000"/>
              </a:solidFill>
              <a:latin typeface="Roboto"/>
              <a:ea typeface="Roboto"/>
              <a:cs typeface="Roboto"/>
              <a:sym typeface="Roboto"/>
            </a:endParaRPr>
          </a:p>
        </p:txBody>
      </p:sp>
      <p:cxnSp>
        <p:nvCxnSpPr>
          <p:cNvPr id="117" name="Google Shape;117;p26"/>
          <p:cNvCxnSpPr/>
          <p:nvPr/>
        </p:nvCxnSpPr>
        <p:spPr>
          <a:xfrm flipH="1">
            <a:off x="11553251" y="1104500"/>
            <a:ext cx="5200" cy="644400"/>
          </a:xfrm>
          <a:prstGeom prst="straightConnector1">
            <a:avLst/>
          </a:prstGeom>
          <a:noFill/>
          <a:ln w="9525" cap="flat" cmpd="sng">
            <a:solidFill>
              <a:srgbClr val="31B5F7"/>
            </a:solidFill>
            <a:prstDash val="dot"/>
            <a:round/>
            <a:headEnd type="none" w="sm" len="sm"/>
            <a:tailEnd type="none" w="sm" len="sm"/>
          </a:ln>
        </p:spPr>
      </p:cxnSp>
      <p:sp>
        <p:nvSpPr>
          <p:cNvPr id="118" name="Google Shape;118;p26"/>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a:bodyPr>
          <a:lstStyle/>
          <a:p>
            <a:pPr>
              <a:buSzPct val="155555"/>
            </a:pPr>
            <a:r>
              <a:rPr lang="en" sz="2400">
                <a:latin typeface="Roboto Black"/>
                <a:ea typeface="Roboto Black"/>
                <a:cs typeface="Roboto Black"/>
                <a:sym typeface="Roboto Bla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Table Talk Topics Discussed</a:t>
            </a:r>
            <a:endParaRPr sz="2400">
              <a:latin typeface="Roboto Black"/>
              <a:ea typeface="Roboto Black"/>
              <a:cs typeface="Roboto Black"/>
              <a:sym typeface="Roboto Black"/>
            </a:endParaRPr>
          </a:p>
        </p:txBody>
      </p:sp>
      <p:pic>
        <p:nvPicPr>
          <p:cNvPr id="119" name="Google Shape;119;p26" title="Chart"/>
          <p:cNvPicPr preferRelativeResize="0"/>
          <p:nvPr/>
        </p:nvPicPr>
        <p:blipFill rotWithShape="1">
          <a:blip r:embed="rId5">
            <a:alphaModFix/>
          </a:blip>
          <a:srcRect/>
          <a:stretch/>
        </p:blipFill>
        <p:spPr>
          <a:xfrm>
            <a:off x="4543734" y="1179917"/>
            <a:ext cx="7009532" cy="4334232"/>
          </a:xfrm>
          <a:prstGeom prst="rect">
            <a:avLst/>
          </a:prstGeom>
          <a:noFill/>
          <a:ln>
            <a:noFill/>
          </a:ln>
        </p:spPr>
      </p:pic>
      <p:sp>
        <p:nvSpPr>
          <p:cNvPr id="120" name="Google Shape;120;p26"/>
          <p:cNvSpPr txBox="1">
            <a:spLocks noGrp="1"/>
          </p:cNvSpPr>
          <p:nvPr>
            <p:ph type="body" idx="1"/>
          </p:nvPr>
        </p:nvSpPr>
        <p:spPr>
          <a:xfrm>
            <a:off x="415600" y="1262067"/>
            <a:ext cx="4174800" cy="4569200"/>
          </a:xfrm>
          <a:prstGeom prst="rect">
            <a:avLst/>
          </a:prstGeom>
          <a:noFill/>
          <a:ln>
            <a:noFill/>
          </a:ln>
        </p:spPr>
        <p:txBody>
          <a:bodyPr spcFirstLastPara="1" vert="horz" wrap="square" lIns="121900" tIns="121900" rIns="121900" bIns="121900" rtlCol="0" anchor="t" anchorCtr="0">
            <a:normAutofit fontScale="92500" lnSpcReduction="10000"/>
          </a:bodyPr>
          <a:lstStyle/>
          <a:p>
            <a:pPr marL="0" indent="0">
              <a:buNone/>
            </a:pPr>
            <a:r>
              <a:rPr lang="en" sz="2133">
                <a:solidFill>
                  <a:schemeClr val="dk1"/>
                </a:solidFill>
                <a:latin typeface="Roboto"/>
                <a:ea typeface="Roboto"/>
                <a:cs typeface="Roboto"/>
                <a:sym typeface="Roboto"/>
              </a:rPr>
              <a:t>The top issues discussed at tables in 2023 were:</a:t>
            </a:r>
            <a:endParaRPr sz="2133">
              <a:solidFill>
                <a:schemeClr val="dk1"/>
              </a:solidFill>
              <a:latin typeface="Roboto"/>
              <a:ea typeface="Roboto"/>
              <a:cs typeface="Roboto"/>
              <a:sym typeface="Roboto"/>
            </a:endParaRPr>
          </a:p>
          <a:p>
            <a:pPr marL="0" indent="0">
              <a:buNone/>
            </a:pPr>
            <a:endParaRPr sz="2133">
              <a:solidFill>
                <a:schemeClr val="dk1"/>
              </a:solidFill>
              <a:latin typeface="Roboto"/>
              <a:ea typeface="Roboto"/>
              <a:cs typeface="Roboto"/>
              <a:sym typeface="Roboto"/>
            </a:endParaRPr>
          </a:p>
          <a:p>
            <a:pPr indent="-423323">
              <a:buClr>
                <a:srgbClr val="31B5F7"/>
              </a:buClr>
              <a:buSzPts val="1400"/>
              <a:buFont typeface="Roboto"/>
              <a:buChar char="●"/>
            </a:pPr>
            <a:r>
              <a:rPr lang="en" sz="1867" b="1">
                <a:solidFill>
                  <a:srgbClr val="31B5F7"/>
                </a:solidFill>
                <a:latin typeface="Roboto"/>
                <a:ea typeface="Roboto"/>
                <a:cs typeface="Roboto"/>
                <a:sym typeface="Roboto"/>
              </a:rPr>
              <a:t>Economic Stability </a:t>
            </a:r>
            <a:endParaRPr sz="1867" b="1">
              <a:solidFill>
                <a:srgbClr val="31B5F7"/>
              </a:solidFill>
              <a:latin typeface="Roboto"/>
              <a:ea typeface="Roboto"/>
              <a:cs typeface="Roboto"/>
              <a:sym typeface="Roboto"/>
            </a:endParaRPr>
          </a:p>
          <a:p>
            <a:pPr marL="1066773" lvl="1">
              <a:spcBef>
                <a:spcPts val="1333"/>
              </a:spcBef>
              <a:buClr>
                <a:schemeClr val="dk1"/>
              </a:buClr>
              <a:buFont typeface="Roboto"/>
              <a:buChar char="○"/>
            </a:pPr>
            <a:r>
              <a:rPr lang="en">
                <a:solidFill>
                  <a:schemeClr val="dk1"/>
                </a:solidFill>
                <a:latin typeface="Roboto"/>
                <a:ea typeface="Roboto"/>
                <a:cs typeface="Roboto"/>
                <a:sym typeface="Roboto"/>
              </a:rPr>
              <a:t>Includes jobs, poverty, housing, businesses</a:t>
            </a:r>
            <a:endParaRPr>
              <a:solidFill>
                <a:schemeClr val="dk1"/>
              </a:solidFill>
              <a:latin typeface="Roboto"/>
              <a:ea typeface="Roboto"/>
              <a:cs typeface="Roboto"/>
              <a:sym typeface="Roboto"/>
            </a:endParaRPr>
          </a:p>
          <a:p>
            <a:pPr marL="0" indent="0">
              <a:buNone/>
            </a:pPr>
            <a:endParaRPr>
              <a:solidFill>
                <a:schemeClr val="dk1"/>
              </a:solidFill>
              <a:latin typeface="Roboto"/>
              <a:ea typeface="Roboto"/>
              <a:cs typeface="Roboto"/>
              <a:sym typeface="Roboto"/>
            </a:endParaRPr>
          </a:p>
          <a:p>
            <a:pPr indent="-423323">
              <a:buClr>
                <a:srgbClr val="31B5F7"/>
              </a:buClr>
              <a:buSzPts val="1400"/>
              <a:buFont typeface="Roboto"/>
              <a:buChar char="●"/>
            </a:pPr>
            <a:r>
              <a:rPr lang="en" sz="1867" b="1">
                <a:solidFill>
                  <a:srgbClr val="31B5F7"/>
                </a:solidFill>
                <a:latin typeface="Roboto"/>
                <a:ea typeface="Roboto"/>
                <a:cs typeface="Roboto"/>
                <a:sym typeface="Roboto"/>
              </a:rPr>
              <a:t>Community and Social Connection </a:t>
            </a:r>
            <a:endParaRPr sz="1867" b="1">
              <a:solidFill>
                <a:srgbClr val="31B5F7"/>
              </a:solidFill>
              <a:latin typeface="Roboto"/>
              <a:ea typeface="Roboto"/>
              <a:cs typeface="Roboto"/>
              <a:sym typeface="Roboto"/>
            </a:endParaRPr>
          </a:p>
          <a:p>
            <a:pPr marL="1066773" lvl="1">
              <a:spcBef>
                <a:spcPts val="1333"/>
              </a:spcBef>
              <a:buClr>
                <a:schemeClr val="dk1"/>
              </a:buClr>
              <a:buFont typeface="Roboto"/>
              <a:buChar char="○"/>
            </a:pPr>
            <a:r>
              <a:rPr lang="en">
                <a:solidFill>
                  <a:schemeClr val="dk1"/>
                </a:solidFill>
                <a:latin typeface="Roboto"/>
                <a:ea typeface="Roboto"/>
                <a:cs typeface="Roboto"/>
                <a:sym typeface="Roboto"/>
              </a:rPr>
              <a:t>Includes civic engagement and voting, and social justice</a:t>
            </a:r>
            <a:endParaRPr>
              <a:solidFill>
                <a:schemeClr val="dk1"/>
              </a:solidFill>
              <a:latin typeface="Roboto"/>
              <a:ea typeface="Roboto"/>
              <a:cs typeface="Roboto"/>
              <a:sym typeface="Roboto"/>
            </a:endParaRPr>
          </a:p>
          <a:p>
            <a:pPr marL="0" indent="0">
              <a:buNone/>
            </a:pPr>
            <a:endParaRPr/>
          </a:p>
        </p:txBody>
      </p:sp>
      <p:pic>
        <p:nvPicPr>
          <p:cNvPr id="121" name="Google Shape;121;p26"/>
          <p:cNvPicPr preferRelativeResize="0"/>
          <p:nvPr/>
        </p:nvPicPr>
        <p:blipFill rotWithShape="1">
          <a:blip r:embed="rId6">
            <a:alphaModFix/>
          </a:blip>
          <a:srcRect l="47268" r="45449"/>
          <a:stretch/>
        </p:blipFill>
        <p:spPr>
          <a:xfrm rot="-5400000">
            <a:off x="5740751" y="4293221"/>
            <a:ext cx="237499" cy="25382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5"/>
          <p:cNvPicPr preferRelativeResize="0"/>
          <p:nvPr/>
        </p:nvPicPr>
        <p:blipFill rotWithShape="1">
          <a:blip r:embed="rId3">
            <a:alphaModFix/>
          </a:blip>
          <a:srcRect/>
          <a:stretch/>
        </p:blipFill>
        <p:spPr>
          <a:xfrm>
            <a:off x="9605434" y="6288579"/>
            <a:ext cx="1292460" cy="292117"/>
          </a:xfrm>
          <a:prstGeom prst="rect">
            <a:avLst/>
          </a:prstGeom>
          <a:noFill/>
          <a:ln>
            <a:noFill/>
          </a:ln>
        </p:spPr>
      </p:pic>
      <p:pic>
        <p:nvPicPr>
          <p:cNvPr id="127" name="Google Shape;127;p15"/>
          <p:cNvPicPr preferRelativeResize="0"/>
          <p:nvPr/>
        </p:nvPicPr>
        <p:blipFill rotWithShape="1">
          <a:blip r:embed="rId4">
            <a:alphaModFix/>
          </a:blip>
          <a:srcRect/>
          <a:stretch/>
        </p:blipFill>
        <p:spPr>
          <a:xfrm>
            <a:off x="11079541" y="6204933"/>
            <a:ext cx="1018660" cy="418467"/>
          </a:xfrm>
          <a:prstGeom prst="rect">
            <a:avLst/>
          </a:prstGeom>
          <a:noFill/>
          <a:ln>
            <a:noFill/>
          </a:ln>
        </p:spPr>
      </p:pic>
      <p:sp>
        <p:nvSpPr>
          <p:cNvPr id="128" name="Google Shape;128;p15"/>
          <p:cNvSpPr txBox="1">
            <a:spLocks noGrp="1"/>
          </p:cNvSpPr>
          <p:nvPr>
            <p:ph type="title"/>
          </p:nvPr>
        </p:nvSpPr>
        <p:spPr>
          <a:xfrm>
            <a:off x="415600" y="593367"/>
            <a:ext cx="4857600" cy="763600"/>
          </a:xfrm>
          <a:prstGeom prst="rect">
            <a:avLst/>
          </a:prstGeom>
          <a:noFill/>
          <a:ln>
            <a:noFill/>
          </a:ln>
        </p:spPr>
        <p:txBody>
          <a:bodyPr spcFirstLastPara="1" vert="horz" wrap="square" lIns="121900" tIns="121900" rIns="121900" bIns="121900" rtlCol="0" anchor="t" anchorCtr="0">
            <a:normAutofit/>
          </a:bodyPr>
          <a:lstStyle/>
          <a:p>
            <a:pPr>
              <a:lnSpc>
                <a:spcPct val="115000"/>
              </a:lnSpc>
              <a:buClr>
                <a:schemeClr val="dk1"/>
              </a:buClr>
              <a:buSzPct val="55000"/>
            </a:pPr>
            <a:r>
              <a:rPr lang="en" sz="2667">
                <a:solidFill>
                  <a:srgbClr val="38302B"/>
                </a:solidFill>
                <a:latin typeface="Roboto Black"/>
                <a:ea typeface="Roboto Black"/>
                <a:cs typeface="Roboto Black"/>
                <a:sym typeface="Roboto Black"/>
              </a:rPr>
              <a:t>Community Outlook</a:t>
            </a:r>
            <a:endParaRPr sz="2667">
              <a:latin typeface="Roboto Black"/>
              <a:ea typeface="Roboto Black"/>
              <a:cs typeface="Roboto Black"/>
              <a:sym typeface="Roboto Black"/>
            </a:endParaRPr>
          </a:p>
          <a:p>
            <a:pPr>
              <a:buClr>
                <a:schemeClr val="dk1"/>
              </a:buClr>
              <a:buSzPct val="79710"/>
            </a:pPr>
            <a:endParaRPr sz="1840" b="1">
              <a:solidFill>
                <a:schemeClr val="dk2"/>
              </a:solidFill>
              <a:latin typeface="Montserrat"/>
              <a:ea typeface="Montserrat"/>
              <a:cs typeface="Montserrat"/>
              <a:sym typeface="Montserrat"/>
            </a:endParaRPr>
          </a:p>
          <a:p>
            <a:pPr>
              <a:lnSpc>
                <a:spcPct val="115000"/>
              </a:lnSpc>
              <a:buClr>
                <a:schemeClr val="dk1"/>
              </a:buClr>
              <a:buSzPct val="65999"/>
            </a:pPr>
            <a:endParaRPr sz="2221">
              <a:solidFill>
                <a:srgbClr val="38302B"/>
              </a:solidFill>
              <a:latin typeface="Roboto"/>
              <a:ea typeface="Roboto"/>
              <a:cs typeface="Roboto"/>
              <a:sym typeface="Roboto"/>
            </a:endParaRPr>
          </a:p>
          <a:p>
            <a:pPr>
              <a:lnSpc>
                <a:spcPct val="115000"/>
              </a:lnSpc>
              <a:buClr>
                <a:schemeClr val="dk1"/>
              </a:buClr>
              <a:buSzPct val="65999"/>
            </a:pPr>
            <a:endParaRPr sz="2221">
              <a:solidFill>
                <a:srgbClr val="38302B"/>
              </a:solidFill>
              <a:latin typeface="Roboto"/>
              <a:ea typeface="Roboto"/>
              <a:cs typeface="Roboto"/>
              <a:sym typeface="Roboto"/>
            </a:endParaRPr>
          </a:p>
          <a:p>
            <a:pPr>
              <a:lnSpc>
                <a:spcPct val="115000"/>
              </a:lnSpc>
              <a:buClr>
                <a:schemeClr val="dk1"/>
              </a:buClr>
              <a:buSzPct val="65999"/>
            </a:pPr>
            <a:endParaRPr sz="2221">
              <a:solidFill>
                <a:srgbClr val="38302B"/>
              </a:solidFill>
              <a:latin typeface="Roboto"/>
              <a:ea typeface="Roboto"/>
              <a:cs typeface="Roboto"/>
              <a:sym typeface="Roboto"/>
            </a:endParaRPr>
          </a:p>
          <a:p>
            <a:pPr>
              <a:lnSpc>
                <a:spcPct val="115000"/>
              </a:lnSpc>
              <a:buClr>
                <a:schemeClr val="dk1"/>
              </a:buClr>
              <a:buSzPct val="58234"/>
            </a:pPr>
            <a:endParaRPr sz="2516">
              <a:solidFill>
                <a:srgbClr val="38302B"/>
              </a:solidFill>
              <a:latin typeface="Roboto"/>
              <a:ea typeface="Roboto"/>
              <a:cs typeface="Roboto"/>
              <a:sym typeface="Roboto"/>
            </a:endParaRPr>
          </a:p>
          <a:p>
            <a:pPr>
              <a:buClr>
                <a:schemeClr val="dk1"/>
              </a:buClr>
              <a:buSzPct val="91666"/>
            </a:pPr>
            <a:endParaRPr sz="1600">
              <a:solidFill>
                <a:schemeClr val="dk2"/>
              </a:solidFill>
              <a:latin typeface="Montserrat SemiBold"/>
              <a:ea typeface="Montserrat SemiBold"/>
              <a:cs typeface="Montserrat SemiBold"/>
              <a:sym typeface="Montserrat SemiBold"/>
            </a:endParaRPr>
          </a:p>
          <a:p>
            <a:pPr>
              <a:buClr>
                <a:schemeClr val="dk1"/>
              </a:buClr>
              <a:buSzPct val="79710"/>
            </a:pPr>
            <a:endParaRPr sz="1840" b="1">
              <a:solidFill>
                <a:schemeClr val="dk2"/>
              </a:solidFill>
              <a:latin typeface="Montserrat"/>
              <a:ea typeface="Montserrat"/>
              <a:cs typeface="Montserrat"/>
              <a:sym typeface="Montserrat"/>
            </a:endParaRPr>
          </a:p>
          <a:p>
            <a:pPr>
              <a:buClr>
                <a:schemeClr val="dk1"/>
              </a:buClr>
              <a:buSzPct val="55000"/>
            </a:pPr>
            <a:endParaRPr sz="2667">
              <a:solidFill>
                <a:srgbClr val="38302B"/>
              </a:solidFill>
              <a:latin typeface="Montserrat ExtraBold"/>
              <a:ea typeface="Montserrat ExtraBold"/>
              <a:cs typeface="Montserrat ExtraBold"/>
              <a:sym typeface="Montserrat ExtraBold"/>
            </a:endParaRPr>
          </a:p>
          <a:p>
            <a:pPr>
              <a:buSzPct val="155555"/>
            </a:pPr>
            <a:endParaRPr sz="2667">
              <a:solidFill>
                <a:srgbClr val="38302B"/>
              </a:solidFill>
              <a:latin typeface="Montserrat ExtraBold"/>
              <a:ea typeface="Montserrat ExtraBold"/>
              <a:cs typeface="Montserrat ExtraBold"/>
              <a:sym typeface="Montserrat ExtraBold"/>
            </a:endParaRPr>
          </a:p>
        </p:txBody>
      </p:sp>
      <p:sp>
        <p:nvSpPr>
          <p:cNvPr id="129" name="Google Shape;129;p15"/>
          <p:cNvSpPr txBox="1"/>
          <p:nvPr/>
        </p:nvSpPr>
        <p:spPr>
          <a:xfrm>
            <a:off x="8119000" y="2568534"/>
            <a:ext cx="3276000" cy="2228647"/>
          </a:xfrm>
          <a:prstGeom prst="rect">
            <a:avLst/>
          </a:prstGeom>
          <a:noFill/>
          <a:ln w="19050" cap="flat" cmpd="sng">
            <a:solidFill>
              <a:srgbClr val="6E00B8"/>
            </a:solidFill>
            <a:prstDash val="solid"/>
            <a:round/>
            <a:headEnd type="none" w="sm" len="sm"/>
            <a:tailEnd type="none" w="sm" len="sm"/>
          </a:ln>
        </p:spPr>
        <p:txBody>
          <a:bodyPr spcFirstLastPara="1" wrap="square" lIns="121900" tIns="121900" rIns="121900" bIns="121900" anchor="t" anchorCtr="0">
            <a:spAutoFit/>
          </a:bodyPr>
          <a:lstStyle/>
          <a:p>
            <a:pPr algn="ctr">
              <a:lnSpc>
                <a:spcPct val="115000"/>
              </a:lnSpc>
              <a:buClr>
                <a:srgbClr val="000000"/>
              </a:buClr>
              <a:buSzPts val="1400"/>
            </a:pPr>
            <a:r>
              <a:rPr lang="en" sz="1867">
                <a:solidFill>
                  <a:schemeClr val="dk2"/>
                </a:solidFill>
                <a:latin typeface="Roboto Medium"/>
                <a:ea typeface="Roboto Medium"/>
                <a:cs typeface="Roboto Medium"/>
                <a:sym typeface="Roboto Medium"/>
              </a:rPr>
              <a:t>As seen in prior surveys, being more or less hopeful has a clear link to how people perceive and prioritize key issues in communities. </a:t>
            </a:r>
            <a:endParaRPr sz="2133">
              <a:solidFill>
                <a:srgbClr val="000000"/>
              </a:solidFill>
              <a:latin typeface="Arial"/>
              <a:ea typeface="Arial"/>
              <a:cs typeface="Arial"/>
              <a:sym typeface="Arial"/>
            </a:endParaRPr>
          </a:p>
        </p:txBody>
      </p:sp>
      <p:graphicFrame>
        <p:nvGraphicFramePr>
          <p:cNvPr id="130" name="Google Shape;130;p15"/>
          <p:cNvGraphicFramePr/>
          <p:nvPr/>
        </p:nvGraphicFramePr>
        <p:xfrm>
          <a:off x="1048267" y="2638884"/>
          <a:ext cx="6728534" cy="3129391"/>
        </p:xfrm>
        <a:graphic>
          <a:graphicData uri="http://schemas.openxmlformats.org/drawingml/2006/table">
            <a:tbl>
              <a:tblPr>
                <a:noFill/>
              </a:tblPr>
              <a:tblGrid>
                <a:gridCol w="3364267">
                  <a:extLst>
                    <a:ext uri="{9D8B030D-6E8A-4147-A177-3AD203B41FA5}">
                      <a16:colId xmlns:a16="http://schemas.microsoft.com/office/drawing/2014/main" val="20000"/>
                    </a:ext>
                  </a:extLst>
                </a:gridCol>
                <a:gridCol w="3364267">
                  <a:extLst>
                    <a:ext uri="{9D8B030D-6E8A-4147-A177-3AD203B41FA5}">
                      <a16:colId xmlns:a16="http://schemas.microsoft.com/office/drawing/2014/main" val="20001"/>
                    </a:ext>
                  </a:extLst>
                </a:gridCol>
              </a:tblGrid>
              <a:tr h="548431">
                <a:tc>
                  <a:txBody>
                    <a:bodyPr/>
                    <a:lstStyle/>
                    <a:p>
                      <a:pPr marL="0" marR="0" lvl="0" indent="0" algn="ctr" rtl="0">
                        <a:lnSpc>
                          <a:spcPct val="115000"/>
                        </a:lnSpc>
                        <a:spcBef>
                          <a:spcPts val="0"/>
                        </a:spcBef>
                        <a:spcAft>
                          <a:spcPts val="0"/>
                        </a:spcAft>
                        <a:buClr>
                          <a:srgbClr val="000000"/>
                        </a:buClr>
                        <a:buSzPts val="1400"/>
                        <a:buFont typeface="Arial"/>
                        <a:buNone/>
                      </a:pPr>
                      <a:r>
                        <a:rPr lang="en" sz="1900" b="1" u="none" strike="noStrike" cap="none">
                          <a:solidFill>
                            <a:schemeClr val="lt1"/>
                          </a:solidFill>
                          <a:latin typeface="Roboto"/>
                          <a:ea typeface="Roboto"/>
                          <a:cs typeface="Roboto"/>
                          <a:sym typeface="Roboto"/>
                        </a:rPr>
                        <a:t>More Hopeful</a:t>
                      </a:r>
                      <a:endParaRPr sz="1900" b="1" u="none" strike="noStrike" cap="none">
                        <a:solidFill>
                          <a:schemeClr val="lt1"/>
                        </a:solidFill>
                        <a:latin typeface="Roboto"/>
                        <a:ea typeface="Roboto"/>
                        <a:cs typeface="Roboto"/>
                        <a:sym typeface="Roboto"/>
                      </a:endParaRPr>
                    </a:p>
                  </a:txBody>
                  <a:tcPr marL="121900" marR="121900" marT="121900" marB="121900">
                    <a:lnL w="9525" cap="flat" cmpd="sng">
                      <a:solidFill>
                        <a:srgbClr val="31B5F7"/>
                      </a:solidFill>
                      <a:prstDash val="solid"/>
                      <a:round/>
                      <a:headEnd type="none" w="sm" len="sm"/>
                      <a:tailEnd type="none" w="sm" len="sm"/>
                    </a:lnL>
                    <a:lnR w="9525" cap="flat" cmpd="sng">
                      <a:solidFill>
                        <a:srgbClr val="31B5F7"/>
                      </a:solidFill>
                      <a:prstDash val="solid"/>
                      <a:round/>
                      <a:headEnd type="none" w="sm" len="sm"/>
                      <a:tailEnd type="none" w="sm" len="sm"/>
                    </a:lnR>
                    <a:lnT w="9525" cap="flat" cmpd="sng">
                      <a:solidFill>
                        <a:srgbClr val="31B5F7"/>
                      </a:solidFill>
                      <a:prstDash val="solid"/>
                      <a:round/>
                      <a:headEnd type="none" w="sm" len="sm"/>
                      <a:tailEnd type="none" w="sm" len="sm"/>
                    </a:lnT>
                    <a:lnB w="9525" cap="flat" cmpd="sng">
                      <a:solidFill>
                        <a:srgbClr val="31B5F7"/>
                      </a:solidFill>
                      <a:prstDash val="solid"/>
                      <a:round/>
                      <a:headEnd type="none" w="sm" len="sm"/>
                      <a:tailEnd type="none" w="sm" len="sm"/>
                    </a:lnB>
                    <a:solidFill>
                      <a:srgbClr val="31B5F7"/>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900" b="1" u="none" strike="noStrike" cap="none">
                          <a:solidFill>
                            <a:schemeClr val="lt1"/>
                          </a:solidFill>
                          <a:latin typeface="Roboto"/>
                          <a:ea typeface="Roboto"/>
                          <a:cs typeface="Roboto"/>
                          <a:sym typeface="Roboto"/>
                        </a:rPr>
                        <a:t>More Worried </a:t>
                      </a:r>
                      <a:endParaRPr sz="1900" b="1" u="none" strike="noStrike" cap="none">
                        <a:solidFill>
                          <a:schemeClr val="lt1"/>
                        </a:solidFill>
                        <a:latin typeface="Roboto"/>
                        <a:ea typeface="Roboto"/>
                        <a:cs typeface="Roboto"/>
                        <a:sym typeface="Roboto"/>
                      </a:endParaRPr>
                    </a:p>
                  </a:txBody>
                  <a:tcPr marL="121900" marR="121900" marT="121900" marB="121900">
                    <a:lnL w="9525" cap="flat" cmpd="sng">
                      <a:solidFill>
                        <a:srgbClr val="31B5F7"/>
                      </a:solidFill>
                      <a:prstDash val="solid"/>
                      <a:round/>
                      <a:headEnd type="none" w="sm" len="sm"/>
                      <a:tailEnd type="none" w="sm" len="sm"/>
                    </a:lnL>
                    <a:lnR w="9525" cap="flat" cmpd="sng">
                      <a:solidFill>
                        <a:srgbClr val="31B5F7"/>
                      </a:solidFill>
                      <a:prstDash val="solid"/>
                      <a:round/>
                      <a:headEnd type="none" w="sm" len="sm"/>
                      <a:tailEnd type="none" w="sm" len="sm"/>
                    </a:lnR>
                    <a:lnT w="9525" cap="flat" cmpd="sng">
                      <a:solidFill>
                        <a:srgbClr val="31B5F7"/>
                      </a:solidFill>
                      <a:prstDash val="solid"/>
                      <a:round/>
                      <a:headEnd type="none" w="sm" len="sm"/>
                      <a:tailEnd type="none" w="sm" len="sm"/>
                    </a:lnT>
                    <a:lnB w="9525" cap="flat" cmpd="sng">
                      <a:solidFill>
                        <a:srgbClr val="31B5F7"/>
                      </a:solidFill>
                      <a:prstDash val="solid"/>
                      <a:round/>
                      <a:headEnd type="none" w="sm" len="sm"/>
                      <a:tailEnd type="none" w="sm" len="sm"/>
                    </a:lnB>
                    <a:solidFill>
                      <a:srgbClr val="31B5F7"/>
                    </a:solidFill>
                  </a:tcPr>
                </a:tc>
                <a:extLst>
                  <a:ext uri="{0D108BD9-81ED-4DB2-BD59-A6C34878D82A}">
                    <a16:rowId xmlns:a16="http://schemas.microsoft.com/office/drawing/2014/main" val="10000"/>
                  </a:ext>
                </a:extLst>
              </a:tr>
              <a:tr h="2550300">
                <a:tc>
                  <a:txBody>
                    <a:bodyPr/>
                    <a:lstStyle/>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Unity and Shared Goals</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Community Issue Awareness</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Community Engagement and Collaboration</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Change Is Inevitable</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Passion and Dedication</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Knowledgeable Community</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Strong Leadership</a:t>
                      </a:r>
                      <a:endParaRPr sz="150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100"/>
                        <a:buFont typeface="Arial"/>
                        <a:buNone/>
                      </a:pPr>
                      <a:endParaRPr sz="1500" u="none" strike="noStrike" cap="none">
                        <a:latin typeface="Roboto"/>
                        <a:ea typeface="Roboto"/>
                        <a:cs typeface="Roboto"/>
                        <a:sym typeface="Roboto"/>
                      </a:endParaRPr>
                    </a:p>
                  </a:txBody>
                  <a:tcPr marL="121900" marR="121900" marT="121900" marB="121900">
                    <a:lnL w="9525" cap="flat" cmpd="sng">
                      <a:solidFill>
                        <a:srgbClr val="31B5F7"/>
                      </a:solidFill>
                      <a:prstDash val="solid"/>
                      <a:round/>
                      <a:headEnd type="none" w="sm" len="sm"/>
                      <a:tailEnd type="none" w="sm" len="sm"/>
                    </a:lnL>
                    <a:lnR w="9525" cap="flat" cmpd="sng">
                      <a:solidFill>
                        <a:srgbClr val="31B5F7"/>
                      </a:solidFill>
                      <a:prstDash val="solid"/>
                      <a:round/>
                      <a:headEnd type="none" w="sm" len="sm"/>
                      <a:tailEnd type="none" w="sm" len="sm"/>
                    </a:lnR>
                    <a:lnT w="9525" cap="flat" cmpd="sng">
                      <a:solidFill>
                        <a:srgbClr val="31B5F7"/>
                      </a:solidFill>
                      <a:prstDash val="solid"/>
                      <a:round/>
                      <a:headEnd type="none" w="sm" len="sm"/>
                      <a:tailEnd type="none" w="sm" len="sm"/>
                    </a:lnT>
                    <a:lnB w="9525" cap="flat" cmpd="sng">
                      <a:solidFill>
                        <a:srgbClr val="31B5F7"/>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Large Social Issues</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Political Division</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Lack of Community Collaboration</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Lack of Resources</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Systemic Issues</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1100"/>
                        <a:buFont typeface="Arial"/>
                        <a:buNone/>
                      </a:pPr>
                      <a:r>
                        <a:rPr lang="en" sz="1500" u="none" strike="noStrike" cap="none">
                          <a:solidFill>
                            <a:schemeClr val="dk1"/>
                          </a:solidFill>
                          <a:latin typeface="Roboto"/>
                          <a:ea typeface="Roboto"/>
                          <a:cs typeface="Roboto"/>
                          <a:sym typeface="Roboto"/>
                        </a:rPr>
                        <a:t>Lack of Knowledge and Awareness</a:t>
                      </a:r>
                      <a:endParaRPr sz="1500" u="none" strike="noStrike" cap="none">
                        <a:solidFill>
                          <a:schemeClr val="dk1"/>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r>
                        <a:rPr lang="en" sz="1500" u="none" strike="noStrike" cap="none">
                          <a:solidFill>
                            <a:schemeClr val="dk1"/>
                          </a:solidFill>
                          <a:latin typeface="Roboto"/>
                          <a:ea typeface="Roboto"/>
                          <a:cs typeface="Roboto"/>
                          <a:sym typeface="Roboto"/>
                        </a:rPr>
                        <a:t>Change is Slow</a:t>
                      </a:r>
                      <a:endParaRPr sz="150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100"/>
                        <a:buFont typeface="Arial"/>
                        <a:buNone/>
                      </a:pPr>
                      <a:endParaRPr sz="1500" u="none" strike="noStrike" cap="none">
                        <a:latin typeface="Roboto"/>
                        <a:ea typeface="Roboto"/>
                        <a:cs typeface="Roboto"/>
                        <a:sym typeface="Roboto"/>
                      </a:endParaRPr>
                    </a:p>
                  </a:txBody>
                  <a:tcPr marL="121900" marR="121900" marT="121900" marB="121900">
                    <a:lnL w="9525" cap="flat" cmpd="sng">
                      <a:solidFill>
                        <a:srgbClr val="31B5F7"/>
                      </a:solidFill>
                      <a:prstDash val="solid"/>
                      <a:round/>
                      <a:headEnd type="none" w="sm" len="sm"/>
                      <a:tailEnd type="none" w="sm" len="sm"/>
                    </a:lnL>
                    <a:lnR w="9525" cap="flat" cmpd="sng">
                      <a:solidFill>
                        <a:srgbClr val="31B5F7"/>
                      </a:solidFill>
                      <a:prstDash val="solid"/>
                      <a:round/>
                      <a:headEnd type="none" w="sm" len="sm"/>
                      <a:tailEnd type="none" w="sm" len="sm"/>
                    </a:lnR>
                    <a:lnT w="9525" cap="flat" cmpd="sng">
                      <a:solidFill>
                        <a:srgbClr val="31B5F7"/>
                      </a:solidFill>
                      <a:prstDash val="solid"/>
                      <a:round/>
                      <a:headEnd type="none" w="sm" len="sm"/>
                      <a:tailEnd type="none" w="sm" len="sm"/>
                    </a:lnT>
                    <a:lnB w="9525" cap="flat" cmpd="sng">
                      <a:solidFill>
                        <a:srgbClr val="31B5F7"/>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31" name="Google Shape;131;p15"/>
          <p:cNvSpPr txBox="1"/>
          <p:nvPr/>
        </p:nvSpPr>
        <p:spPr>
          <a:xfrm>
            <a:off x="727200" y="1298067"/>
            <a:ext cx="10170800" cy="1535573"/>
          </a:xfrm>
          <a:prstGeom prst="rect">
            <a:avLst/>
          </a:prstGeom>
          <a:noFill/>
          <a:ln>
            <a:noFill/>
          </a:ln>
        </p:spPr>
        <p:txBody>
          <a:bodyPr spcFirstLastPara="1" wrap="square" lIns="121900" tIns="121900" rIns="121900" bIns="121900" anchor="t" anchorCtr="0">
            <a:spAutoFit/>
          </a:bodyPr>
          <a:lstStyle/>
          <a:p>
            <a:pPr>
              <a:lnSpc>
                <a:spcPct val="115000"/>
              </a:lnSpc>
              <a:buClr>
                <a:schemeClr val="dk1"/>
              </a:buClr>
              <a:buSzPts val="1100"/>
            </a:pPr>
            <a:r>
              <a:rPr lang="en" sz="1733">
                <a:solidFill>
                  <a:srgbClr val="38302B"/>
                </a:solidFill>
                <a:latin typeface="Roboto"/>
                <a:ea typeface="Roboto"/>
                <a:cs typeface="Roboto"/>
                <a:sym typeface="Roboto"/>
              </a:rPr>
              <a:t>Participants were asked if they felt more worried or more hopeful about the future, and asked to explain why. Most </a:t>
            </a:r>
            <a:r>
              <a:rPr lang="en" sz="1733" b="1">
                <a:solidFill>
                  <a:srgbClr val="6E00B8"/>
                </a:solidFill>
                <a:latin typeface="Roboto"/>
                <a:ea typeface="Roboto"/>
                <a:cs typeface="Roboto"/>
                <a:sym typeface="Roboto"/>
              </a:rPr>
              <a:t>(76%)</a:t>
            </a:r>
            <a:r>
              <a:rPr lang="en" sz="1733">
                <a:solidFill>
                  <a:srgbClr val="38302B"/>
                </a:solidFill>
                <a:latin typeface="Roboto"/>
                <a:ea typeface="Roboto"/>
                <a:cs typeface="Roboto"/>
                <a:sym typeface="Roboto"/>
              </a:rPr>
              <a:t> felt more hopeful. Major themes to open ended responses for each group are summarized here.</a:t>
            </a:r>
            <a:endParaRPr sz="1733">
              <a:solidFill>
                <a:srgbClr val="38302B"/>
              </a:solidFill>
              <a:latin typeface="Roboto"/>
              <a:ea typeface="Roboto"/>
              <a:cs typeface="Roboto"/>
              <a:sym typeface="Roboto"/>
            </a:endParaRPr>
          </a:p>
          <a:p>
            <a:pPr>
              <a:buClr>
                <a:srgbClr val="000000"/>
              </a:buClr>
              <a:buSzPts val="1800"/>
            </a:pPr>
            <a:endParaRPr sz="2400">
              <a:solidFill>
                <a:schemeClr val="dk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g1ed45d05989_0_63"/>
          <p:cNvPicPr preferRelativeResize="0"/>
          <p:nvPr/>
        </p:nvPicPr>
        <p:blipFill rotWithShape="1">
          <a:blip r:embed="rId3">
            <a:alphaModFix/>
          </a:blip>
          <a:srcRect l="9564" t="21735" r="11257" b="19940"/>
          <a:stretch/>
        </p:blipFill>
        <p:spPr>
          <a:xfrm>
            <a:off x="8087534" y="1790800"/>
            <a:ext cx="3688865" cy="2717432"/>
          </a:xfrm>
          <a:prstGeom prst="rect">
            <a:avLst/>
          </a:prstGeom>
          <a:noFill/>
          <a:ln>
            <a:noFill/>
          </a:ln>
        </p:spPr>
      </p:pic>
      <p:pic>
        <p:nvPicPr>
          <p:cNvPr id="137" name="Google Shape;137;g1ed45d05989_0_63"/>
          <p:cNvPicPr preferRelativeResize="0"/>
          <p:nvPr/>
        </p:nvPicPr>
        <p:blipFill rotWithShape="1">
          <a:blip r:embed="rId4">
            <a:alphaModFix/>
          </a:blip>
          <a:srcRect/>
          <a:stretch/>
        </p:blipFill>
        <p:spPr>
          <a:xfrm>
            <a:off x="9631434" y="5831279"/>
            <a:ext cx="1292460" cy="292117"/>
          </a:xfrm>
          <a:prstGeom prst="rect">
            <a:avLst/>
          </a:prstGeom>
          <a:noFill/>
          <a:ln>
            <a:noFill/>
          </a:ln>
        </p:spPr>
      </p:pic>
      <p:pic>
        <p:nvPicPr>
          <p:cNvPr id="138" name="Google Shape;138;g1ed45d05989_0_63"/>
          <p:cNvPicPr preferRelativeResize="0"/>
          <p:nvPr/>
        </p:nvPicPr>
        <p:blipFill rotWithShape="1">
          <a:blip r:embed="rId5">
            <a:alphaModFix/>
          </a:blip>
          <a:srcRect/>
          <a:stretch/>
        </p:blipFill>
        <p:spPr>
          <a:xfrm>
            <a:off x="11105541" y="5747633"/>
            <a:ext cx="1018660" cy="418467"/>
          </a:xfrm>
          <a:prstGeom prst="rect">
            <a:avLst/>
          </a:prstGeom>
          <a:noFill/>
          <a:ln>
            <a:noFill/>
          </a:ln>
        </p:spPr>
      </p:pic>
      <p:sp>
        <p:nvSpPr>
          <p:cNvPr id="139" name="Google Shape;139;g1ed45d05989_0_63"/>
          <p:cNvSpPr txBox="1">
            <a:spLocks noGrp="1"/>
          </p:cNvSpPr>
          <p:nvPr>
            <p:ph type="body" idx="1"/>
          </p:nvPr>
        </p:nvSpPr>
        <p:spPr>
          <a:xfrm>
            <a:off x="634567" y="625000"/>
            <a:ext cx="11360800" cy="4294800"/>
          </a:xfrm>
          <a:prstGeom prst="rect">
            <a:avLst/>
          </a:prstGeom>
          <a:noFill/>
          <a:ln>
            <a:noFill/>
          </a:ln>
        </p:spPr>
        <p:txBody>
          <a:bodyPr spcFirstLastPara="1" vert="horz" wrap="square" lIns="121900" tIns="121900" rIns="121900" bIns="121900" rtlCol="0" anchor="t" anchorCtr="0">
            <a:noAutofit/>
          </a:bodyPr>
          <a:lstStyle/>
          <a:p>
            <a:pPr marL="0" indent="0">
              <a:buClr>
                <a:schemeClr val="dk1"/>
              </a:buClr>
              <a:buSzPts val="1100"/>
              <a:buNone/>
            </a:pPr>
            <a:r>
              <a:rPr lang="en" sz="2221">
                <a:solidFill>
                  <a:srgbClr val="38302B"/>
                </a:solidFill>
                <a:latin typeface="Roboto"/>
                <a:ea typeface="Roboto"/>
                <a:cs typeface="Roboto"/>
                <a:sym typeface="Roboto"/>
              </a:rPr>
              <a:t>Participants with worried outlooks on the future increased by age, with those </a:t>
            </a:r>
            <a:r>
              <a:rPr lang="en" sz="2221" b="1">
                <a:solidFill>
                  <a:srgbClr val="6E00B8"/>
                </a:solidFill>
                <a:latin typeface="Roboto"/>
                <a:ea typeface="Roboto"/>
                <a:cs typeface="Roboto"/>
                <a:sym typeface="Roboto"/>
              </a:rPr>
              <a:t>60 and older most worried</a:t>
            </a:r>
            <a:r>
              <a:rPr lang="en" sz="2221" b="1">
                <a:solidFill>
                  <a:srgbClr val="38302B"/>
                </a:solidFill>
                <a:latin typeface="Roboto"/>
                <a:ea typeface="Roboto"/>
                <a:cs typeface="Roboto"/>
                <a:sym typeface="Roboto"/>
              </a:rPr>
              <a:t>,</a:t>
            </a:r>
            <a:r>
              <a:rPr lang="en" sz="2221">
                <a:solidFill>
                  <a:srgbClr val="38302B"/>
                </a:solidFill>
                <a:latin typeface="Roboto"/>
                <a:ea typeface="Roboto"/>
                <a:cs typeface="Roboto"/>
                <a:sym typeface="Roboto"/>
              </a:rPr>
              <a:t> and those </a:t>
            </a:r>
            <a:r>
              <a:rPr lang="en" sz="2221" b="1">
                <a:solidFill>
                  <a:srgbClr val="6E00B8"/>
                </a:solidFill>
                <a:latin typeface="Roboto"/>
                <a:ea typeface="Roboto"/>
                <a:cs typeface="Roboto"/>
                <a:sym typeface="Roboto"/>
              </a:rPr>
              <a:t>18-39 least worried</a:t>
            </a:r>
            <a:r>
              <a:rPr lang="en" sz="2221">
                <a:solidFill>
                  <a:srgbClr val="38302B"/>
                </a:solidFill>
                <a:latin typeface="Roboto"/>
                <a:ea typeface="Roboto"/>
                <a:cs typeface="Roboto"/>
                <a:sym typeface="Roboto"/>
              </a:rPr>
              <a:t>. </a:t>
            </a:r>
            <a:endParaRPr sz="2000">
              <a:solidFill>
                <a:srgbClr val="C149A1"/>
              </a:solidFill>
              <a:latin typeface="Roboto Medium"/>
              <a:ea typeface="Roboto Medium"/>
              <a:cs typeface="Roboto Medium"/>
              <a:sym typeface="Roboto Medium"/>
            </a:endParaRPr>
          </a:p>
          <a:p>
            <a:pPr marL="0" indent="0">
              <a:buClr>
                <a:schemeClr val="dk1"/>
              </a:buClr>
              <a:buSzPts val="1100"/>
              <a:buNone/>
            </a:pPr>
            <a:endParaRPr sz="2133">
              <a:solidFill>
                <a:schemeClr val="dk1"/>
              </a:solidFill>
              <a:latin typeface="Roboto Medium"/>
              <a:ea typeface="Roboto Medium"/>
              <a:cs typeface="Roboto Medium"/>
              <a:sym typeface="Roboto Medium"/>
            </a:endParaRPr>
          </a:p>
          <a:p>
            <a:pPr marL="0" indent="0">
              <a:buClr>
                <a:schemeClr val="dk1"/>
              </a:buClr>
              <a:buSzPts val="1100"/>
              <a:buNone/>
            </a:pPr>
            <a:endParaRPr sz="2133">
              <a:solidFill>
                <a:schemeClr val="dk1"/>
              </a:solidFill>
              <a:latin typeface="Roboto Medium"/>
              <a:ea typeface="Roboto Medium"/>
              <a:cs typeface="Roboto Medium"/>
              <a:sym typeface="Roboto Medium"/>
            </a:endParaRPr>
          </a:p>
          <a:p>
            <a:pPr marL="0" indent="0">
              <a:buClr>
                <a:schemeClr val="dk1"/>
              </a:buClr>
              <a:buSzPts val="1100"/>
              <a:buNone/>
            </a:pPr>
            <a:endParaRPr sz="2133">
              <a:solidFill>
                <a:schemeClr val="dk1"/>
              </a:solidFill>
              <a:latin typeface="Roboto Medium"/>
              <a:ea typeface="Roboto Medium"/>
              <a:cs typeface="Roboto Medium"/>
              <a:sym typeface="Roboto Medium"/>
            </a:endParaRPr>
          </a:p>
          <a:p>
            <a:pPr marL="0" indent="0">
              <a:buClr>
                <a:schemeClr val="dk1"/>
              </a:buClr>
              <a:buSzPts val="1100"/>
              <a:buNone/>
            </a:pPr>
            <a:r>
              <a:rPr lang="en" sz="2133">
                <a:solidFill>
                  <a:schemeClr val="dk1"/>
                </a:solidFill>
                <a:latin typeface="Roboto Medium"/>
                <a:ea typeface="Roboto Medium"/>
                <a:cs typeface="Roboto Medium"/>
                <a:sym typeface="Roboto Medium"/>
              </a:rPr>
              <a:t> </a:t>
            </a:r>
            <a:endParaRPr sz="2133">
              <a:solidFill>
                <a:schemeClr val="dk1"/>
              </a:solidFill>
              <a:latin typeface="Roboto Medium"/>
              <a:ea typeface="Roboto Medium"/>
              <a:cs typeface="Roboto Medium"/>
              <a:sym typeface="Roboto Medium"/>
            </a:endParaRPr>
          </a:p>
        </p:txBody>
      </p:sp>
      <p:pic>
        <p:nvPicPr>
          <p:cNvPr id="140" name="Google Shape;140;g1ed45d05989_0_63" title="Chart"/>
          <p:cNvPicPr preferRelativeResize="0"/>
          <p:nvPr/>
        </p:nvPicPr>
        <p:blipFill rotWithShape="1">
          <a:blip r:embed="rId6">
            <a:alphaModFix/>
          </a:blip>
          <a:srcRect/>
          <a:stretch/>
        </p:blipFill>
        <p:spPr>
          <a:xfrm>
            <a:off x="1683567" y="1692534"/>
            <a:ext cx="5897732" cy="3646732"/>
          </a:xfrm>
          <a:prstGeom prst="rect">
            <a:avLst/>
          </a:prstGeom>
          <a:noFill/>
          <a:ln>
            <a:noFill/>
          </a:ln>
        </p:spPr>
      </p:pic>
      <p:sp>
        <p:nvSpPr>
          <p:cNvPr id="141" name="Google Shape;141;g1ed45d05989_0_63"/>
          <p:cNvSpPr txBox="1"/>
          <p:nvPr/>
        </p:nvSpPr>
        <p:spPr>
          <a:xfrm>
            <a:off x="8516600" y="2199467"/>
            <a:ext cx="2910000" cy="2254000"/>
          </a:xfrm>
          <a:prstGeom prst="rect">
            <a:avLst/>
          </a:prstGeom>
          <a:noFill/>
          <a:ln>
            <a:noFill/>
          </a:ln>
        </p:spPr>
        <p:txBody>
          <a:bodyPr spcFirstLastPara="1" wrap="square" lIns="121900" tIns="121900" rIns="121900" bIns="121900" anchor="t" anchorCtr="0">
            <a:noAutofit/>
          </a:bodyPr>
          <a:lstStyle/>
          <a:p>
            <a:pPr algn="ctr">
              <a:buClr>
                <a:srgbClr val="000000"/>
              </a:buClr>
              <a:buSzPts val="1800"/>
            </a:pPr>
            <a:r>
              <a:rPr lang="en" sz="2400">
                <a:solidFill>
                  <a:srgbClr val="2834B8"/>
                </a:solidFill>
                <a:latin typeface="Roboto Medium"/>
                <a:ea typeface="Roboto Medium"/>
                <a:cs typeface="Roboto Medium"/>
                <a:sym typeface="Roboto Medium"/>
              </a:rPr>
              <a:t>How could this information shape senior care in our region? </a:t>
            </a:r>
            <a:endParaRPr sz="2400">
              <a:solidFill>
                <a:srgbClr val="2834B8"/>
              </a:solidFill>
              <a:latin typeface="Roboto Medium"/>
              <a:ea typeface="Roboto Medium"/>
              <a:cs typeface="Roboto Medium"/>
              <a:sym typeface="Roboto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1f2eb938ddc_0_7"/>
          <p:cNvPicPr preferRelativeResize="0"/>
          <p:nvPr/>
        </p:nvPicPr>
        <p:blipFill rotWithShape="1">
          <a:blip r:embed="rId3">
            <a:alphaModFix/>
          </a:blip>
          <a:srcRect l="4031" t="16139" r="19615" b="5014"/>
          <a:stretch/>
        </p:blipFill>
        <p:spPr>
          <a:xfrm>
            <a:off x="255334" y="291833"/>
            <a:ext cx="5520469" cy="5407168"/>
          </a:xfrm>
          <a:prstGeom prst="rect">
            <a:avLst/>
          </a:prstGeom>
          <a:noFill/>
          <a:ln>
            <a:noFill/>
          </a:ln>
        </p:spPr>
      </p:pic>
      <p:pic>
        <p:nvPicPr>
          <p:cNvPr id="147" name="Google Shape;147;g1f2eb938ddc_0_7"/>
          <p:cNvPicPr preferRelativeResize="0"/>
          <p:nvPr/>
        </p:nvPicPr>
        <p:blipFill rotWithShape="1">
          <a:blip r:embed="rId4">
            <a:alphaModFix/>
          </a:blip>
          <a:srcRect l="23863" t="19734" r="20289" b="5201"/>
          <a:stretch/>
        </p:blipFill>
        <p:spPr>
          <a:xfrm>
            <a:off x="5775800" y="551001"/>
            <a:ext cx="4037000" cy="5147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g2be8c7d734c_0_0"/>
          <p:cNvPicPr preferRelativeResize="0"/>
          <p:nvPr/>
        </p:nvPicPr>
        <p:blipFill rotWithShape="1">
          <a:blip r:embed="rId3">
            <a:alphaModFix/>
          </a:blip>
          <a:srcRect l="24487" t="22436" r="20110" b="6155"/>
          <a:stretch/>
        </p:blipFill>
        <p:spPr>
          <a:xfrm>
            <a:off x="8108667" y="776601"/>
            <a:ext cx="3887667" cy="4566167"/>
          </a:xfrm>
          <a:prstGeom prst="rect">
            <a:avLst/>
          </a:prstGeom>
          <a:noFill/>
          <a:ln>
            <a:noFill/>
          </a:ln>
        </p:spPr>
      </p:pic>
      <p:pic>
        <p:nvPicPr>
          <p:cNvPr id="153" name="Google Shape;153;g2be8c7d734c_0_0"/>
          <p:cNvPicPr preferRelativeResize="0"/>
          <p:nvPr/>
        </p:nvPicPr>
        <p:blipFill rotWithShape="1">
          <a:blip r:embed="rId4">
            <a:alphaModFix/>
          </a:blip>
          <a:srcRect l="23267" t="22802" r="19872" b="6073"/>
          <a:stretch/>
        </p:blipFill>
        <p:spPr>
          <a:xfrm>
            <a:off x="5091100" y="795234"/>
            <a:ext cx="4109931" cy="4512599"/>
          </a:xfrm>
          <a:prstGeom prst="rect">
            <a:avLst/>
          </a:prstGeom>
          <a:noFill/>
          <a:ln>
            <a:noFill/>
          </a:ln>
        </p:spPr>
      </p:pic>
      <p:pic>
        <p:nvPicPr>
          <p:cNvPr id="154" name="Google Shape;154;g2be8c7d734c_0_0"/>
          <p:cNvPicPr preferRelativeResize="0"/>
          <p:nvPr/>
        </p:nvPicPr>
        <p:blipFill rotWithShape="1">
          <a:blip r:embed="rId5">
            <a:alphaModFix/>
          </a:blip>
          <a:srcRect/>
          <a:stretch/>
        </p:blipFill>
        <p:spPr>
          <a:xfrm>
            <a:off x="9631434" y="5831279"/>
            <a:ext cx="1292460" cy="292117"/>
          </a:xfrm>
          <a:prstGeom prst="rect">
            <a:avLst/>
          </a:prstGeom>
          <a:noFill/>
          <a:ln>
            <a:noFill/>
          </a:ln>
        </p:spPr>
      </p:pic>
      <p:pic>
        <p:nvPicPr>
          <p:cNvPr id="155" name="Google Shape;155;g2be8c7d734c_0_0"/>
          <p:cNvPicPr preferRelativeResize="0"/>
          <p:nvPr/>
        </p:nvPicPr>
        <p:blipFill rotWithShape="1">
          <a:blip r:embed="rId6">
            <a:alphaModFix/>
          </a:blip>
          <a:srcRect/>
          <a:stretch/>
        </p:blipFill>
        <p:spPr>
          <a:xfrm>
            <a:off x="11105541" y="5747633"/>
            <a:ext cx="1018660" cy="418467"/>
          </a:xfrm>
          <a:prstGeom prst="rect">
            <a:avLst/>
          </a:prstGeom>
          <a:noFill/>
          <a:ln>
            <a:noFill/>
          </a:ln>
        </p:spPr>
      </p:pic>
      <p:sp>
        <p:nvSpPr>
          <p:cNvPr id="156" name="Google Shape;156;g2be8c7d734c_0_0"/>
          <p:cNvSpPr txBox="1"/>
          <p:nvPr/>
        </p:nvSpPr>
        <p:spPr>
          <a:xfrm>
            <a:off x="3003167" y="116067"/>
            <a:ext cx="7158400" cy="513600"/>
          </a:xfrm>
          <a:prstGeom prst="rect">
            <a:avLst/>
          </a:prstGeom>
          <a:noFill/>
          <a:ln>
            <a:noFill/>
          </a:ln>
        </p:spPr>
        <p:txBody>
          <a:bodyPr spcFirstLastPara="1" wrap="square" lIns="121900" tIns="121900" rIns="121900" bIns="121900" anchor="t" anchorCtr="0">
            <a:noAutofit/>
          </a:bodyPr>
          <a:lstStyle/>
          <a:p>
            <a:r>
              <a:rPr lang="en" sz="2400">
                <a:solidFill>
                  <a:schemeClr val="dk2"/>
                </a:solidFill>
              </a:rPr>
              <a:t>Activities Table Talk Participants Engaged In </a:t>
            </a:r>
            <a:endParaRPr sz="2400">
              <a:solidFill>
                <a:schemeClr val="dk2"/>
              </a:solidFill>
            </a:endParaRPr>
          </a:p>
        </p:txBody>
      </p:sp>
      <p:sp>
        <p:nvSpPr>
          <p:cNvPr id="157" name="Google Shape;157;g2be8c7d734c_0_0"/>
          <p:cNvSpPr txBox="1"/>
          <p:nvPr/>
        </p:nvSpPr>
        <p:spPr>
          <a:xfrm>
            <a:off x="3101900" y="5230233"/>
            <a:ext cx="1989200" cy="418400"/>
          </a:xfrm>
          <a:prstGeom prst="rect">
            <a:avLst/>
          </a:prstGeom>
          <a:noFill/>
          <a:ln>
            <a:noFill/>
          </a:ln>
        </p:spPr>
        <p:txBody>
          <a:bodyPr spcFirstLastPara="1" wrap="square" lIns="121900" tIns="121900" rIns="121900" bIns="121900" anchor="t" anchorCtr="0">
            <a:noAutofit/>
          </a:bodyPr>
          <a:lstStyle/>
          <a:p>
            <a:pPr algn="ctr"/>
            <a:r>
              <a:rPr lang="en" sz="2133">
                <a:solidFill>
                  <a:schemeClr val="dk2"/>
                </a:solidFill>
                <a:latin typeface="Open Sans Medium"/>
                <a:ea typeface="Open Sans Medium"/>
                <a:cs typeface="Open Sans Medium"/>
                <a:sym typeface="Open Sans Medium"/>
              </a:rPr>
              <a:t>Gen Z</a:t>
            </a:r>
            <a:endParaRPr sz="2133">
              <a:solidFill>
                <a:schemeClr val="dk2"/>
              </a:solidFill>
              <a:latin typeface="Open Sans Medium"/>
              <a:ea typeface="Open Sans Medium"/>
              <a:cs typeface="Open Sans Medium"/>
              <a:sym typeface="Open Sans Medium"/>
            </a:endParaRPr>
          </a:p>
        </p:txBody>
      </p:sp>
      <p:sp>
        <p:nvSpPr>
          <p:cNvPr id="158" name="Google Shape;158;g2be8c7d734c_0_0"/>
          <p:cNvSpPr txBox="1"/>
          <p:nvPr/>
        </p:nvSpPr>
        <p:spPr>
          <a:xfrm>
            <a:off x="6553351" y="5230233"/>
            <a:ext cx="1989200" cy="418400"/>
          </a:xfrm>
          <a:prstGeom prst="rect">
            <a:avLst/>
          </a:prstGeom>
          <a:noFill/>
          <a:ln>
            <a:noFill/>
          </a:ln>
        </p:spPr>
        <p:txBody>
          <a:bodyPr spcFirstLastPara="1" wrap="square" lIns="121900" tIns="121900" rIns="121900" bIns="121900" anchor="t" anchorCtr="0">
            <a:noAutofit/>
          </a:bodyPr>
          <a:lstStyle/>
          <a:p>
            <a:pPr algn="ctr"/>
            <a:r>
              <a:rPr lang="en" sz="2133">
                <a:solidFill>
                  <a:schemeClr val="dk2"/>
                </a:solidFill>
                <a:latin typeface="Open Sans Medium"/>
                <a:ea typeface="Open Sans Medium"/>
                <a:cs typeface="Open Sans Medium"/>
                <a:sym typeface="Open Sans Medium"/>
              </a:rPr>
              <a:t>Gen Y</a:t>
            </a:r>
            <a:endParaRPr sz="2133">
              <a:solidFill>
                <a:schemeClr val="dk2"/>
              </a:solidFill>
              <a:latin typeface="Open Sans Medium"/>
              <a:ea typeface="Open Sans Medium"/>
              <a:cs typeface="Open Sans Medium"/>
              <a:sym typeface="Open Sans Medium"/>
            </a:endParaRPr>
          </a:p>
        </p:txBody>
      </p:sp>
      <p:sp>
        <p:nvSpPr>
          <p:cNvPr id="159" name="Google Shape;159;g2be8c7d734c_0_0"/>
          <p:cNvSpPr txBox="1"/>
          <p:nvPr/>
        </p:nvSpPr>
        <p:spPr>
          <a:xfrm>
            <a:off x="9116333" y="5230233"/>
            <a:ext cx="1989200" cy="418400"/>
          </a:xfrm>
          <a:prstGeom prst="rect">
            <a:avLst/>
          </a:prstGeom>
          <a:noFill/>
          <a:ln>
            <a:noFill/>
          </a:ln>
        </p:spPr>
        <p:txBody>
          <a:bodyPr spcFirstLastPara="1" wrap="square" lIns="121900" tIns="121900" rIns="121900" bIns="121900" anchor="t" anchorCtr="0">
            <a:noAutofit/>
          </a:bodyPr>
          <a:lstStyle/>
          <a:p>
            <a:pPr algn="ctr"/>
            <a:r>
              <a:rPr lang="en" sz="2133">
                <a:solidFill>
                  <a:schemeClr val="dk2"/>
                </a:solidFill>
                <a:latin typeface="Open Sans Medium"/>
                <a:ea typeface="Open Sans Medium"/>
                <a:cs typeface="Open Sans Medium"/>
                <a:sym typeface="Open Sans Medium"/>
              </a:rPr>
              <a:t>Gen X</a:t>
            </a:r>
            <a:endParaRPr sz="2133">
              <a:solidFill>
                <a:schemeClr val="dk2"/>
              </a:solidFill>
              <a:latin typeface="Open Sans Medium"/>
              <a:ea typeface="Open Sans Medium"/>
              <a:cs typeface="Open Sans Medium"/>
              <a:sym typeface="Open Sans Medium"/>
            </a:endParaRPr>
          </a:p>
        </p:txBody>
      </p:sp>
      <p:sp>
        <p:nvSpPr>
          <p:cNvPr id="160" name="Google Shape;160;g2be8c7d734c_0_0"/>
          <p:cNvSpPr txBox="1"/>
          <p:nvPr/>
        </p:nvSpPr>
        <p:spPr>
          <a:xfrm>
            <a:off x="279667" y="2025333"/>
            <a:ext cx="2514400" cy="418400"/>
          </a:xfrm>
          <a:prstGeom prst="rect">
            <a:avLst/>
          </a:prstGeom>
          <a:noFill/>
          <a:ln>
            <a:noFill/>
          </a:ln>
        </p:spPr>
        <p:txBody>
          <a:bodyPr spcFirstLastPara="1" wrap="square" lIns="121900" tIns="121900" rIns="121900" bIns="121900" anchor="t" anchorCtr="0">
            <a:noAutofit/>
          </a:bodyPr>
          <a:lstStyle/>
          <a:p>
            <a:endParaRPr sz="2400">
              <a:solidFill>
                <a:schemeClr val="dk2"/>
              </a:solidFill>
            </a:endParaRPr>
          </a:p>
        </p:txBody>
      </p:sp>
      <p:cxnSp>
        <p:nvCxnSpPr>
          <p:cNvPr id="161" name="Google Shape;161;g2be8c7d734c_0_0"/>
          <p:cNvCxnSpPr/>
          <p:nvPr/>
        </p:nvCxnSpPr>
        <p:spPr>
          <a:xfrm rot="10800000" flipH="1">
            <a:off x="3097500" y="818667"/>
            <a:ext cx="4400" cy="514840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162;g2be8c7d734c_0_0"/>
          <p:cNvCxnSpPr/>
          <p:nvPr/>
        </p:nvCxnSpPr>
        <p:spPr>
          <a:xfrm>
            <a:off x="82867" y="5332367"/>
            <a:ext cx="11509600" cy="10400"/>
          </a:xfrm>
          <a:prstGeom prst="straightConnector1">
            <a:avLst/>
          </a:prstGeom>
          <a:noFill/>
          <a:ln w="9525" cap="flat" cmpd="sng">
            <a:solidFill>
              <a:schemeClr val="dk2"/>
            </a:solidFill>
            <a:prstDash val="solid"/>
            <a:round/>
            <a:headEnd type="none" w="med" len="med"/>
            <a:tailEnd type="none" w="med" len="med"/>
          </a:ln>
        </p:spPr>
      </p:cxnSp>
      <p:pic>
        <p:nvPicPr>
          <p:cNvPr id="163" name="Google Shape;163;g2be8c7d734c_0_0"/>
          <p:cNvPicPr preferRelativeResize="0"/>
          <p:nvPr/>
        </p:nvPicPr>
        <p:blipFill rotWithShape="1">
          <a:blip r:embed="rId7">
            <a:alphaModFix/>
          </a:blip>
          <a:srcRect l="23937" t="22686" r="20224" b="6772"/>
          <a:stretch/>
        </p:blipFill>
        <p:spPr>
          <a:xfrm>
            <a:off x="3097501" y="782951"/>
            <a:ext cx="3419535" cy="4524900"/>
          </a:xfrm>
          <a:prstGeom prst="rect">
            <a:avLst/>
          </a:prstGeom>
          <a:noFill/>
          <a:ln>
            <a:noFill/>
          </a:ln>
        </p:spPr>
      </p:pic>
      <p:sp>
        <p:nvSpPr>
          <p:cNvPr id="164" name="Google Shape;164;g2be8c7d734c_0_0"/>
          <p:cNvSpPr txBox="1"/>
          <p:nvPr/>
        </p:nvSpPr>
        <p:spPr>
          <a:xfrm>
            <a:off x="273900" y="667633"/>
            <a:ext cx="2828000" cy="589600"/>
          </a:xfrm>
          <a:prstGeom prst="rect">
            <a:avLst/>
          </a:prstGeom>
          <a:noFill/>
          <a:ln>
            <a:noFill/>
          </a:ln>
        </p:spPr>
        <p:txBody>
          <a:bodyPr spcFirstLastPara="1" wrap="square" lIns="121900" tIns="121900" rIns="121900" bIns="121900" anchor="ctr" anchorCtr="0">
            <a:noAutofit/>
          </a:bodyPr>
          <a:lstStyle/>
          <a:p>
            <a:pPr algn="r"/>
            <a:r>
              <a:rPr lang="en" sz="1333">
                <a:solidFill>
                  <a:schemeClr val="dk2"/>
                </a:solidFill>
                <a:latin typeface="Open Sans Medium"/>
                <a:ea typeface="Open Sans Medium"/>
                <a:cs typeface="Open Sans Medium"/>
                <a:sym typeface="Open Sans Medium"/>
              </a:rPr>
              <a:t>Attend neighborhood meetings</a:t>
            </a:r>
            <a:endParaRPr sz="1333">
              <a:solidFill>
                <a:schemeClr val="dk2"/>
              </a:solidFill>
              <a:latin typeface="Open Sans Medium"/>
              <a:ea typeface="Open Sans Medium"/>
              <a:cs typeface="Open Sans Medium"/>
              <a:sym typeface="Open Sans Medium"/>
            </a:endParaRPr>
          </a:p>
        </p:txBody>
      </p:sp>
      <p:sp>
        <p:nvSpPr>
          <p:cNvPr id="165" name="Google Shape;165;g2be8c7d734c_0_0"/>
          <p:cNvSpPr txBox="1"/>
          <p:nvPr/>
        </p:nvSpPr>
        <p:spPr>
          <a:xfrm>
            <a:off x="273900" y="1901371"/>
            <a:ext cx="2828000" cy="589600"/>
          </a:xfrm>
          <a:prstGeom prst="rect">
            <a:avLst/>
          </a:prstGeom>
          <a:noFill/>
          <a:ln>
            <a:noFill/>
          </a:ln>
        </p:spPr>
        <p:txBody>
          <a:bodyPr spcFirstLastPara="1" wrap="square" lIns="121900" tIns="121900" rIns="121900" bIns="121900" anchor="ctr" anchorCtr="0">
            <a:noAutofit/>
          </a:bodyPr>
          <a:lstStyle/>
          <a:p>
            <a:pPr algn="r"/>
            <a:r>
              <a:rPr lang="en" sz="1333">
                <a:solidFill>
                  <a:schemeClr val="dk2"/>
                </a:solidFill>
                <a:latin typeface="Open Sans Medium"/>
                <a:ea typeface="Open Sans Medium"/>
                <a:cs typeface="Open Sans Medium"/>
                <a:sym typeface="Open Sans Medium"/>
              </a:rPr>
              <a:t>Belong to a community group</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sp>
        <p:nvSpPr>
          <p:cNvPr id="166" name="Google Shape;166;g2be8c7d734c_0_0"/>
          <p:cNvSpPr txBox="1"/>
          <p:nvPr/>
        </p:nvSpPr>
        <p:spPr>
          <a:xfrm>
            <a:off x="273900" y="1295201"/>
            <a:ext cx="2828000" cy="589600"/>
          </a:xfrm>
          <a:prstGeom prst="rect">
            <a:avLst/>
          </a:prstGeom>
          <a:noFill/>
          <a:ln>
            <a:noFill/>
          </a:ln>
        </p:spPr>
        <p:txBody>
          <a:bodyPr spcFirstLastPara="1" wrap="square" lIns="121900" tIns="121900" rIns="121900" bIns="121900" anchor="ctr" anchorCtr="0">
            <a:noAutofit/>
          </a:bodyPr>
          <a:lstStyle/>
          <a:p>
            <a:pPr algn="r"/>
            <a:r>
              <a:rPr lang="en" sz="1333">
                <a:solidFill>
                  <a:schemeClr val="dk2"/>
                </a:solidFill>
                <a:latin typeface="Open Sans Medium"/>
                <a:ea typeface="Open Sans Medium"/>
                <a:cs typeface="Open Sans Medium"/>
                <a:sym typeface="Open Sans Medium"/>
              </a:rPr>
              <a:t>Attend public meetings</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sp>
        <p:nvSpPr>
          <p:cNvPr id="167" name="Google Shape;167;g2be8c7d734c_0_0"/>
          <p:cNvSpPr txBox="1"/>
          <p:nvPr/>
        </p:nvSpPr>
        <p:spPr>
          <a:xfrm>
            <a:off x="273900" y="2530060"/>
            <a:ext cx="2828000" cy="589600"/>
          </a:xfrm>
          <a:prstGeom prst="rect">
            <a:avLst/>
          </a:prstGeom>
          <a:noFill/>
          <a:ln>
            <a:noFill/>
          </a:ln>
        </p:spPr>
        <p:txBody>
          <a:bodyPr spcFirstLastPara="1" wrap="square" lIns="121900" tIns="121900" rIns="121900" bIns="121900" anchor="ctr" anchorCtr="0">
            <a:noAutofit/>
          </a:bodyPr>
          <a:lstStyle/>
          <a:p>
            <a:pPr algn="r"/>
            <a:r>
              <a:rPr lang="en" sz="1333">
                <a:solidFill>
                  <a:schemeClr val="dk2"/>
                </a:solidFill>
                <a:latin typeface="Open Sans Medium"/>
                <a:ea typeface="Open Sans Medium"/>
                <a:cs typeface="Open Sans Medium"/>
                <a:sym typeface="Open Sans Medium"/>
              </a:rPr>
              <a:t>Bought or boycotted a product</a:t>
            </a:r>
            <a:endParaRPr sz="1333">
              <a:solidFill>
                <a:schemeClr val="dk2"/>
              </a:solidFill>
              <a:latin typeface="Open Sans Medium"/>
              <a:ea typeface="Open Sans Medium"/>
              <a:cs typeface="Open Sans Medium"/>
              <a:sym typeface="Open Sans Medium"/>
            </a:endParaRPr>
          </a:p>
        </p:txBody>
      </p:sp>
      <p:sp>
        <p:nvSpPr>
          <p:cNvPr id="168" name="Google Shape;168;g2be8c7d734c_0_0"/>
          <p:cNvSpPr txBox="1"/>
          <p:nvPr/>
        </p:nvSpPr>
        <p:spPr>
          <a:xfrm>
            <a:off x="273913" y="3153081"/>
            <a:ext cx="2828000" cy="589600"/>
          </a:xfrm>
          <a:prstGeom prst="rect">
            <a:avLst/>
          </a:prstGeom>
          <a:noFill/>
          <a:ln>
            <a:noFill/>
          </a:ln>
        </p:spPr>
        <p:txBody>
          <a:bodyPr spcFirstLastPara="1" wrap="square" lIns="121900" tIns="121900" rIns="121900" bIns="121900" anchor="ctr" anchorCtr="0">
            <a:noAutofit/>
          </a:bodyPr>
          <a:lstStyle/>
          <a:p>
            <a:pPr algn="r"/>
            <a:r>
              <a:rPr lang="en" sz="1333">
                <a:solidFill>
                  <a:schemeClr val="dk2"/>
                </a:solidFill>
                <a:latin typeface="Open Sans Medium"/>
                <a:ea typeface="Open Sans Medium"/>
                <a:cs typeface="Open Sans Medium"/>
                <a:sym typeface="Open Sans Medium"/>
              </a:rPr>
              <a:t>Contacted public officials</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sp>
        <p:nvSpPr>
          <p:cNvPr id="169" name="Google Shape;169;g2be8c7d734c_0_0"/>
          <p:cNvSpPr txBox="1"/>
          <p:nvPr/>
        </p:nvSpPr>
        <p:spPr>
          <a:xfrm>
            <a:off x="273913" y="3748268"/>
            <a:ext cx="2828000" cy="589600"/>
          </a:xfrm>
          <a:prstGeom prst="rect">
            <a:avLst/>
          </a:prstGeom>
          <a:noFill/>
          <a:ln>
            <a:noFill/>
          </a:ln>
        </p:spPr>
        <p:txBody>
          <a:bodyPr spcFirstLastPara="1" wrap="square" lIns="121900" tIns="121900" rIns="121900" bIns="121900" anchor="ctr" anchorCtr="0">
            <a:noAutofit/>
          </a:bodyPr>
          <a:lstStyle/>
          <a:p>
            <a:pPr algn="r"/>
            <a:r>
              <a:rPr lang="en" sz="1333">
                <a:solidFill>
                  <a:schemeClr val="dk2"/>
                </a:solidFill>
                <a:latin typeface="Open Sans Medium"/>
                <a:ea typeface="Open Sans Medium"/>
                <a:cs typeface="Open Sans Medium"/>
                <a:sym typeface="Open Sans Medium"/>
              </a:rPr>
              <a:t>Donated Money to Charity</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sp>
        <p:nvSpPr>
          <p:cNvPr id="170" name="Google Shape;170;g2be8c7d734c_0_0"/>
          <p:cNvSpPr txBox="1"/>
          <p:nvPr/>
        </p:nvSpPr>
        <p:spPr>
          <a:xfrm>
            <a:off x="273913" y="4337891"/>
            <a:ext cx="2828000" cy="589600"/>
          </a:xfrm>
          <a:prstGeom prst="rect">
            <a:avLst/>
          </a:prstGeom>
          <a:noFill/>
          <a:ln>
            <a:noFill/>
          </a:ln>
        </p:spPr>
        <p:txBody>
          <a:bodyPr spcFirstLastPara="1" wrap="square" lIns="121900" tIns="121900" rIns="121900" bIns="121900" anchor="ctr" anchorCtr="0">
            <a:noAutofit/>
          </a:bodyPr>
          <a:lstStyle/>
          <a:p>
            <a:pPr algn="r"/>
            <a:r>
              <a:rPr lang="en" sz="1333">
                <a:solidFill>
                  <a:schemeClr val="dk2"/>
                </a:solidFill>
                <a:latin typeface="Open Sans Medium"/>
                <a:ea typeface="Open Sans Medium"/>
                <a:cs typeface="Open Sans Medium"/>
                <a:sym typeface="Open Sans Medium"/>
              </a:rPr>
              <a:t>Volunteered</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sp>
        <p:nvSpPr>
          <p:cNvPr id="171" name="Google Shape;171;g2be8c7d734c_0_0"/>
          <p:cNvSpPr txBox="1"/>
          <p:nvPr/>
        </p:nvSpPr>
        <p:spPr>
          <a:xfrm>
            <a:off x="273900" y="4927481"/>
            <a:ext cx="2828000" cy="589600"/>
          </a:xfrm>
          <a:prstGeom prst="rect">
            <a:avLst/>
          </a:prstGeom>
          <a:noFill/>
          <a:ln>
            <a:noFill/>
          </a:ln>
        </p:spPr>
        <p:txBody>
          <a:bodyPr spcFirstLastPara="1" wrap="square" lIns="121900" tIns="121900" rIns="121900" bIns="121900" anchor="ctr" anchorCtr="0">
            <a:noAutofit/>
          </a:bodyPr>
          <a:lstStyle/>
          <a:p>
            <a:pPr algn="r"/>
            <a:r>
              <a:rPr lang="en" sz="1333">
                <a:solidFill>
                  <a:schemeClr val="dk2"/>
                </a:solidFill>
                <a:latin typeface="Open Sans Medium"/>
                <a:ea typeface="Open Sans Medium"/>
                <a:cs typeface="Open Sans Medium"/>
                <a:sym typeface="Open Sans Medium"/>
              </a:rPr>
              <a:t>Voted in an election</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cxnSp>
        <p:nvCxnSpPr>
          <p:cNvPr id="172" name="Google Shape;172;g2be8c7d734c_0_0"/>
          <p:cNvCxnSpPr/>
          <p:nvPr/>
        </p:nvCxnSpPr>
        <p:spPr>
          <a:xfrm rot="10800000">
            <a:off x="6516900" y="776700"/>
            <a:ext cx="9600" cy="4568800"/>
          </a:xfrm>
          <a:prstGeom prst="straightConnector1">
            <a:avLst/>
          </a:prstGeom>
          <a:noFill/>
          <a:ln w="9525" cap="flat" cmpd="sng">
            <a:solidFill>
              <a:schemeClr val="dk2"/>
            </a:solidFill>
            <a:prstDash val="solid"/>
            <a:round/>
            <a:headEnd type="none" w="med" len="med"/>
            <a:tailEnd type="none" w="med" len="med"/>
          </a:ln>
        </p:spPr>
      </p:cxnSp>
      <p:cxnSp>
        <p:nvCxnSpPr>
          <p:cNvPr id="173" name="Google Shape;173;g2be8c7d734c_0_0"/>
          <p:cNvCxnSpPr/>
          <p:nvPr/>
        </p:nvCxnSpPr>
        <p:spPr>
          <a:xfrm rot="10800000">
            <a:off x="9201033" y="787100"/>
            <a:ext cx="10400" cy="4548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g1f2eb938ddc_0_163"/>
          <p:cNvPicPr preferRelativeResize="0"/>
          <p:nvPr/>
        </p:nvPicPr>
        <p:blipFill rotWithShape="1">
          <a:blip r:embed="rId3">
            <a:alphaModFix/>
          </a:blip>
          <a:srcRect/>
          <a:stretch/>
        </p:blipFill>
        <p:spPr>
          <a:xfrm>
            <a:off x="9631434" y="5831279"/>
            <a:ext cx="1292460" cy="292117"/>
          </a:xfrm>
          <a:prstGeom prst="rect">
            <a:avLst/>
          </a:prstGeom>
          <a:noFill/>
          <a:ln>
            <a:noFill/>
          </a:ln>
        </p:spPr>
      </p:pic>
      <p:pic>
        <p:nvPicPr>
          <p:cNvPr id="179" name="Google Shape;179;g1f2eb938ddc_0_163"/>
          <p:cNvPicPr preferRelativeResize="0"/>
          <p:nvPr/>
        </p:nvPicPr>
        <p:blipFill rotWithShape="1">
          <a:blip r:embed="rId4">
            <a:alphaModFix/>
          </a:blip>
          <a:srcRect/>
          <a:stretch/>
        </p:blipFill>
        <p:spPr>
          <a:xfrm>
            <a:off x="11077626" y="5777905"/>
            <a:ext cx="1006175" cy="412996"/>
          </a:xfrm>
          <a:prstGeom prst="rect">
            <a:avLst/>
          </a:prstGeom>
          <a:noFill/>
          <a:ln>
            <a:noFill/>
          </a:ln>
        </p:spPr>
      </p:pic>
      <p:pic>
        <p:nvPicPr>
          <p:cNvPr id="180" name="Google Shape;180;g1f2eb938ddc_0_163"/>
          <p:cNvPicPr preferRelativeResize="0"/>
          <p:nvPr/>
        </p:nvPicPr>
        <p:blipFill rotWithShape="1">
          <a:blip r:embed="rId5">
            <a:alphaModFix/>
          </a:blip>
          <a:srcRect l="23780" t="22594" r="21043" b="6129"/>
          <a:stretch/>
        </p:blipFill>
        <p:spPr>
          <a:xfrm>
            <a:off x="2810766" y="667100"/>
            <a:ext cx="3939452" cy="4824232"/>
          </a:xfrm>
          <a:prstGeom prst="rect">
            <a:avLst/>
          </a:prstGeom>
          <a:noFill/>
          <a:ln>
            <a:noFill/>
          </a:ln>
        </p:spPr>
      </p:pic>
      <p:pic>
        <p:nvPicPr>
          <p:cNvPr id="181" name="Google Shape;181;g1f2eb938ddc_0_163"/>
          <p:cNvPicPr preferRelativeResize="0"/>
          <p:nvPr/>
        </p:nvPicPr>
        <p:blipFill rotWithShape="1">
          <a:blip r:embed="rId6">
            <a:alphaModFix/>
          </a:blip>
          <a:srcRect l="23959" t="22760" r="22772" b="6597"/>
          <a:stretch/>
        </p:blipFill>
        <p:spPr>
          <a:xfrm>
            <a:off x="6750216" y="667101"/>
            <a:ext cx="3939451" cy="4824233"/>
          </a:xfrm>
          <a:prstGeom prst="rect">
            <a:avLst/>
          </a:prstGeom>
          <a:noFill/>
          <a:ln>
            <a:noFill/>
          </a:ln>
        </p:spPr>
      </p:pic>
      <p:sp>
        <p:nvSpPr>
          <p:cNvPr id="182" name="Google Shape;182;g1f2eb938ddc_0_163"/>
          <p:cNvSpPr txBox="1"/>
          <p:nvPr/>
        </p:nvSpPr>
        <p:spPr>
          <a:xfrm>
            <a:off x="108200" y="686180"/>
            <a:ext cx="2793200" cy="582000"/>
          </a:xfrm>
          <a:prstGeom prst="rect">
            <a:avLst/>
          </a:prstGeom>
          <a:noFill/>
          <a:ln>
            <a:noFill/>
          </a:ln>
        </p:spPr>
        <p:txBody>
          <a:bodyPr spcFirstLastPara="1" wrap="square" lIns="121900" tIns="121900" rIns="121900" bIns="121900" anchor="t" anchorCtr="0">
            <a:noAutofit/>
          </a:bodyPr>
          <a:lstStyle/>
          <a:p>
            <a:pPr algn="r"/>
            <a:r>
              <a:rPr lang="en" sz="1333">
                <a:solidFill>
                  <a:schemeClr val="dk2"/>
                </a:solidFill>
                <a:latin typeface="Open Sans Medium"/>
                <a:ea typeface="Open Sans Medium"/>
                <a:cs typeface="Open Sans Medium"/>
                <a:sym typeface="Open Sans Medium"/>
              </a:rPr>
              <a:t>Attend neighborhood meetings</a:t>
            </a:r>
            <a:endParaRPr sz="1333">
              <a:solidFill>
                <a:schemeClr val="dk2"/>
              </a:solidFill>
              <a:latin typeface="Open Sans Medium"/>
              <a:ea typeface="Open Sans Medium"/>
              <a:cs typeface="Open Sans Medium"/>
              <a:sym typeface="Open Sans Medium"/>
            </a:endParaRPr>
          </a:p>
        </p:txBody>
      </p:sp>
      <p:sp>
        <p:nvSpPr>
          <p:cNvPr id="183" name="Google Shape;183;g1f2eb938ddc_0_163"/>
          <p:cNvSpPr txBox="1"/>
          <p:nvPr/>
        </p:nvSpPr>
        <p:spPr>
          <a:xfrm>
            <a:off x="108200" y="1903789"/>
            <a:ext cx="2793200" cy="582000"/>
          </a:xfrm>
          <a:prstGeom prst="rect">
            <a:avLst/>
          </a:prstGeom>
          <a:noFill/>
          <a:ln>
            <a:noFill/>
          </a:ln>
        </p:spPr>
        <p:txBody>
          <a:bodyPr spcFirstLastPara="1" wrap="square" lIns="121900" tIns="121900" rIns="121900" bIns="121900" anchor="t" anchorCtr="0">
            <a:noAutofit/>
          </a:bodyPr>
          <a:lstStyle/>
          <a:p>
            <a:pPr algn="r"/>
            <a:r>
              <a:rPr lang="en" sz="1333">
                <a:solidFill>
                  <a:schemeClr val="dk2"/>
                </a:solidFill>
                <a:latin typeface="Open Sans Medium"/>
                <a:ea typeface="Open Sans Medium"/>
                <a:cs typeface="Open Sans Medium"/>
                <a:sym typeface="Open Sans Medium"/>
              </a:rPr>
              <a:t>Belong to a community group</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sp>
        <p:nvSpPr>
          <p:cNvPr id="184" name="Google Shape;184;g1f2eb938ddc_0_163"/>
          <p:cNvSpPr txBox="1"/>
          <p:nvPr/>
        </p:nvSpPr>
        <p:spPr>
          <a:xfrm>
            <a:off x="108200" y="1305545"/>
            <a:ext cx="2793200" cy="582000"/>
          </a:xfrm>
          <a:prstGeom prst="rect">
            <a:avLst/>
          </a:prstGeom>
          <a:noFill/>
          <a:ln>
            <a:noFill/>
          </a:ln>
        </p:spPr>
        <p:txBody>
          <a:bodyPr spcFirstLastPara="1" wrap="square" lIns="121900" tIns="121900" rIns="121900" bIns="121900" anchor="t" anchorCtr="0">
            <a:noAutofit/>
          </a:bodyPr>
          <a:lstStyle/>
          <a:p>
            <a:pPr algn="r"/>
            <a:r>
              <a:rPr lang="en" sz="1333">
                <a:solidFill>
                  <a:schemeClr val="dk2"/>
                </a:solidFill>
                <a:latin typeface="Open Sans Medium"/>
                <a:ea typeface="Open Sans Medium"/>
                <a:cs typeface="Open Sans Medium"/>
                <a:sym typeface="Open Sans Medium"/>
              </a:rPr>
              <a:t>Attend public meetings</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sp>
        <p:nvSpPr>
          <p:cNvPr id="185" name="Google Shape;185;g1f2eb938ddc_0_163"/>
          <p:cNvSpPr txBox="1"/>
          <p:nvPr/>
        </p:nvSpPr>
        <p:spPr>
          <a:xfrm>
            <a:off x="108200" y="2524261"/>
            <a:ext cx="2793200" cy="582000"/>
          </a:xfrm>
          <a:prstGeom prst="rect">
            <a:avLst/>
          </a:prstGeom>
          <a:noFill/>
          <a:ln>
            <a:noFill/>
          </a:ln>
        </p:spPr>
        <p:txBody>
          <a:bodyPr spcFirstLastPara="1" wrap="square" lIns="121900" tIns="121900" rIns="121900" bIns="121900" anchor="t" anchorCtr="0">
            <a:noAutofit/>
          </a:bodyPr>
          <a:lstStyle/>
          <a:p>
            <a:pPr algn="r"/>
            <a:r>
              <a:rPr lang="en" sz="1333">
                <a:solidFill>
                  <a:schemeClr val="dk2"/>
                </a:solidFill>
                <a:latin typeface="Open Sans Medium"/>
                <a:ea typeface="Open Sans Medium"/>
                <a:cs typeface="Open Sans Medium"/>
                <a:sym typeface="Open Sans Medium"/>
              </a:rPr>
              <a:t>Bought or boycotted a product</a:t>
            </a:r>
            <a:endParaRPr sz="1333">
              <a:solidFill>
                <a:schemeClr val="dk2"/>
              </a:solidFill>
              <a:latin typeface="Open Sans Medium"/>
              <a:ea typeface="Open Sans Medium"/>
              <a:cs typeface="Open Sans Medium"/>
              <a:sym typeface="Open Sans Medium"/>
            </a:endParaRPr>
          </a:p>
        </p:txBody>
      </p:sp>
      <p:sp>
        <p:nvSpPr>
          <p:cNvPr id="186" name="Google Shape;186;g1f2eb938ddc_0_163"/>
          <p:cNvSpPr txBox="1"/>
          <p:nvPr/>
        </p:nvSpPr>
        <p:spPr>
          <a:xfrm>
            <a:off x="108213" y="3139137"/>
            <a:ext cx="2793200" cy="582000"/>
          </a:xfrm>
          <a:prstGeom prst="rect">
            <a:avLst/>
          </a:prstGeom>
          <a:noFill/>
          <a:ln>
            <a:noFill/>
          </a:ln>
        </p:spPr>
        <p:txBody>
          <a:bodyPr spcFirstLastPara="1" wrap="square" lIns="121900" tIns="121900" rIns="121900" bIns="121900" anchor="t" anchorCtr="0">
            <a:noAutofit/>
          </a:bodyPr>
          <a:lstStyle/>
          <a:p>
            <a:pPr algn="r"/>
            <a:r>
              <a:rPr lang="en" sz="1333">
                <a:solidFill>
                  <a:schemeClr val="dk2"/>
                </a:solidFill>
                <a:latin typeface="Open Sans Medium"/>
                <a:ea typeface="Open Sans Medium"/>
                <a:cs typeface="Open Sans Medium"/>
                <a:sym typeface="Open Sans Medium"/>
              </a:rPr>
              <a:t>Contacted public officials</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sp>
        <p:nvSpPr>
          <p:cNvPr id="187" name="Google Shape;187;g1f2eb938ddc_0_163"/>
          <p:cNvSpPr txBox="1"/>
          <p:nvPr/>
        </p:nvSpPr>
        <p:spPr>
          <a:xfrm>
            <a:off x="108213" y="3726544"/>
            <a:ext cx="2793200" cy="582000"/>
          </a:xfrm>
          <a:prstGeom prst="rect">
            <a:avLst/>
          </a:prstGeom>
          <a:noFill/>
          <a:ln>
            <a:noFill/>
          </a:ln>
        </p:spPr>
        <p:txBody>
          <a:bodyPr spcFirstLastPara="1" wrap="square" lIns="121900" tIns="121900" rIns="121900" bIns="121900" anchor="t" anchorCtr="0">
            <a:noAutofit/>
          </a:bodyPr>
          <a:lstStyle/>
          <a:p>
            <a:pPr algn="r"/>
            <a:r>
              <a:rPr lang="en" sz="1333">
                <a:solidFill>
                  <a:schemeClr val="dk2"/>
                </a:solidFill>
                <a:latin typeface="Open Sans Medium"/>
                <a:ea typeface="Open Sans Medium"/>
                <a:cs typeface="Open Sans Medium"/>
                <a:sym typeface="Open Sans Medium"/>
              </a:rPr>
              <a:t>Donated Money to Charity</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sp>
        <p:nvSpPr>
          <p:cNvPr id="188" name="Google Shape;188;g1f2eb938ddc_0_163"/>
          <p:cNvSpPr txBox="1"/>
          <p:nvPr/>
        </p:nvSpPr>
        <p:spPr>
          <a:xfrm>
            <a:off x="108213" y="4308459"/>
            <a:ext cx="2793200" cy="582000"/>
          </a:xfrm>
          <a:prstGeom prst="rect">
            <a:avLst/>
          </a:prstGeom>
          <a:noFill/>
          <a:ln>
            <a:noFill/>
          </a:ln>
        </p:spPr>
        <p:txBody>
          <a:bodyPr spcFirstLastPara="1" wrap="square" lIns="121900" tIns="121900" rIns="121900" bIns="121900" anchor="t" anchorCtr="0">
            <a:noAutofit/>
          </a:bodyPr>
          <a:lstStyle/>
          <a:p>
            <a:pPr algn="r"/>
            <a:r>
              <a:rPr lang="en" sz="1333">
                <a:solidFill>
                  <a:schemeClr val="dk2"/>
                </a:solidFill>
                <a:latin typeface="Open Sans Medium"/>
                <a:ea typeface="Open Sans Medium"/>
                <a:cs typeface="Open Sans Medium"/>
                <a:sym typeface="Open Sans Medium"/>
              </a:rPr>
              <a:t>Volunteered</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sp>
        <p:nvSpPr>
          <p:cNvPr id="189" name="Google Shape;189;g1f2eb938ddc_0_163"/>
          <p:cNvSpPr txBox="1"/>
          <p:nvPr/>
        </p:nvSpPr>
        <p:spPr>
          <a:xfrm>
            <a:off x="108200" y="4890341"/>
            <a:ext cx="2793200" cy="582000"/>
          </a:xfrm>
          <a:prstGeom prst="rect">
            <a:avLst/>
          </a:prstGeom>
          <a:noFill/>
          <a:ln>
            <a:noFill/>
          </a:ln>
        </p:spPr>
        <p:txBody>
          <a:bodyPr spcFirstLastPara="1" wrap="square" lIns="121900" tIns="121900" rIns="121900" bIns="121900" anchor="t" anchorCtr="0">
            <a:noAutofit/>
          </a:bodyPr>
          <a:lstStyle/>
          <a:p>
            <a:pPr algn="r"/>
            <a:r>
              <a:rPr lang="en" sz="1333">
                <a:solidFill>
                  <a:schemeClr val="dk2"/>
                </a:solidFill>
                <a:latin typeface="Open Sans Medium"/>
                <a:ea typeface="Open Sans Medium"/>
                <a:cs typeface="Open Sans Medium"/>
                <a:sym typeface="Open Sans Medium"/>
              </a:rPr>
              <a:t>Voted in an election</a:t>
            </a:r>
            <a:endParaRPr sz="1333">
              <a:solidFill>
                <a:schemeClr val="dk2"/>
              </a:solidFill>
              <a:latin typeface="Open Sans Medium"/>
              <a:ea typeface="Open Sans Medium"/>
              <a:cs typeface="Open Sans Medium"/>
              <a:sym typeface="Open Sans Medium"/>
            </a:endParaRPr>
          </a:p>
          <a:p>
            <a:pPr algn="r"/>
            <a:endParaRPr sz="1333">
              <a:solidFill>
                <a:schemeClr val="dk2"/>
              </a:solidFill>
              <a:latin typeface="Open Sans Medium"/>
              <a:ea typeface="Open Sans Medium"/>
              <a:cs typeface="Open Sans Medium"/>
              <a:sym typeface="Open Sans Medium"/>
            </a:endParaRPr>
          </a:p>
        </p:txBody>
      </p:sp>
      <p:sp>
        <p:nvSpPr>
          <p:cNvPr id="190" name="Google Shape;190;g1f2eb938ddc_0_163"/>
          <p:cNvSpPr txBox="1"/>
          <p:nvPr/>
        </p:nvSpPr>
        <p:spPr>
          <a:xfrm>
            <a:off x="3097179" y="5491333"/>
            <a:ext cx="3366800" cy="412800"/>
          </a:xfrm>
          <a:prstGeom prst="rect">
            <a:avLst/>
          </a:prstGeom>
          <a:noFill/>
          <a:ln>
            <a:noFill/>
          </a:ln>
        </p:spPr>
        <p:txBody>
          <a:bodyPr spcFirstLastPara="1" wrap="square" lIns="121900" tIns="121900" rIns="121900" bIns="121900" anchor="ctr" anchorCtr="0">
            <a:noAutofit/>
          </a:bodyPr>
          <a:lstStyle/>
          <a:p>
            <a:pPr algn="ctr"/>
            <a:r>
              <a:rPr lang="en" sz="2133">
                <a:solidFill>
                  <a:schemeClr val="dk2"/>
                </a:solidFill>
                <a:latin typeface="Open Sans Medium"/>
                <a:ea typeface="Open Sans Medium"/>
                <a:cs typeface="Open Sans Medium"/>
                <a:sym typeface="Open Sans Medium"/>
              </a:rPr>
              <a:t>Boomers</a:t>
            </a:r>
            <a:endParaRPr sz="2133">
              <a:solidFill>
                <a:schemeClr val="dk2"/>
              </a:solidFill>
              <a:latin typeface="Open Sans Medium"/>
              <a:ea typeface="Open Sans Medium"/>
              <a:cs typeface="Open Sans Medium"/>
              <a:sym typeface="Open Sans Medium"/>
            </a:endParaRPr>
          </a:p>
        </p:txBody>
      </p:sp>
      <p:sp>
        <p:nvSpPr>
          <p:cNvPr id="191" name="Google Shape;191;g1f2eb938ddc_0_163"/>
          <p:cNvSpPr txBox="1"/>
          <p:nvPr/>
        </p:nvSpPr>
        <p:spPr>
          <a:xfrm>
            <a:off x="6989579" y="5491333"/>
            <a:ext cx="3366800" cy="412800"/>
          </a:xfrm>
          <a:prstGeom prst="rect">
            <a:avLst/>
          </a:prstGeom>
          <a:noFill/>
          <a:ln>
            <a:noFill/>
          </a:ln>
        </p:spPr>
        <p:txBody>
          <a:bodyPr spcFirstLastPara="1" wrap="square" lIns="121900" tIns="121900" rIns="121900" bIns="121900" anchor="ctr" anchorCtr="0">
            <a:noAutofit/>
          </a:bodyPr>
          <a:lstStyle/>
          <a:p>
            <a:pPr algn="ctr"/>
            <a:r>
              <a:rPr lang="en" sz="2133">
                <a:solidFill>
                  <a:schemeClr val="dk2"/>
                </a:solidFill>
                <a:latin typeface="Open Sans Medium"/>
                <a:ea typeface="Open Sans Medium"/>
                <a:cs typeface="Open Sans Medium"/>
                <a:sym typeface="Open Sans Medium"/>
              </a:rPr>
              <a:t>Silent Generation</a:t>
            </a:r>
            <a:endParaRPr sz="2133">
              <a:solidFill>
                <a:schemeClr val="dk2"/>
              </a:solidFill>
              <a:latin typeface="Open Sans Medium"/>
              <a:ea typeface="Open Sans Medium"/>
              <a:cs typeface="Open Sans Medium"/>
              <a:sym typeface="Open Sans Medium"/>
            </a:endParaRPr>
          </a:p>
        </p:txBody>
      </p:sp>
      <p:sp>
        <p:nvSpPr>
          <p:cNvPr id="192" name="Google Shape;192;g1f2eb938ddc_0_163"/>
          <p:cNvSpPr txBox="1"/>
          <p:nvPr/>
        </p:nvSpPr>
        <p:spPr>
          <a:xfrm>
            <a:off x="2807400" y="0"/>
            <a:ext cx="7158400" cy="513600"/>
          </a:xfrm>
          <a:prstGeom prst="rect">
            <a:avLst/>
          </a:prstGeom>
          <a:noFill/>
          <a:ln>
            <a:noFill/>
          </a:ln>
        </p:spPr>
        <p:txBody>
          <a:bodyPr spcFirstLastPara="1" wrap="square" lIns="121900" tIns="121900" rIns="121900" bIns="121900" anchor="t" anchorCtr="0">
            <a:noAutofit/>
          </a:bodyPr>
          <a:lstStyle/>
          <a:p>
            <a:r>
              <a:rPr lang="en" sz="2400">
                <a:solidFill>
                  <a:schemeClr val="dk2"/>
                </a:solidFill>
              </a:rPr>
              <a:t>Activities Table Talk Participants Engaged In </a:t>
            </a:r>
            <a:endParaRPr sz="2400">
              <a:solidFill>
                <a:schemeClr val="dk2"/>
              </a:solidFill>
            </a:endParaRPr>
          </a:p>
        </p:txBody>
      </p:sp>
      <p:cxnSp>
        <p:nvCxnSpPr>
          <p:cNvPr id="193" name="Google Shape;193;g1f2eb938ddc_0_163"/>
          <p:cNvCxnSpPr/>
          <p:nvPr/>
        </p:nvCxnSpPr>
        <p:spPr>
          <a:xfrm>
            <a:off x="108200" y="5472333"/>
            <a:ext cx="11509600" cy="1040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g1f2eb938ddc_0_163"/>
          <p:cNvCxnSpPr/>
          <p:nvPr/>
        </p:nvCxnSpPr>
        <p:spPr>
          <a:xfrm rot="10800000">
            <a:off x="6750200" y="670617"/>
            <a:ext cx="10400" cy="481720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g1f2eb938ddc_0_163"/>
          <p:cNvCxnSpPr/>
          <p:nvPr/>
        </p:nvCxnSpPr>
        <p:spPr>
          <a:xfrm rot="10800000">
            <a:off x="2807400" y="652633"/>
            <a:ext cx="10400" cy="4817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g2be8c7d734c_0_129"/>
          <p:cNvPicPr preferRelativeResize="0"/>
          <p:nvPr/>
        </p:nvPicPr>
        <p:blipFill rotWithShape="1">
          <a:blip r:embed="rId3">
            <a:alphaModFix/>
          </a:blip>
          <a:srcRect/>
          <a:stretch/>
        </p:blipFill>
        <p:spPr>
          <a:xfrm>
            <a:off x="9631434" y="5831279"/>
            <a:ext cx="1292460" cy="292117"/>
          </a:xfrm>
          <a:prstGeom prst="rect">
            <a:avLst/>
          </a:prstGeom>
          <a:noFill/>
          <a:ln>
            <a:noFill/>
          </a:ln>
        </p:spPr>
      </p:pic>
      <p:pic>
        <p:nvPicPr>
          <p:cNvPr id="201" name="Google Shape;201;g2be8c7d734c_0_129"/>
          <p:cNvPicPr preferRelativeResize="0"/>
          <p:nvPr/>
        </p:nvPicPr>
        <p:blipFill rotWithShape="1">
          <a:blip r:embed="rId4">
            <a:alphaModFix/>
          </a:blip>
          <a:srcRect/>
          <a:stretch/>
        </p:blipFill>
        <p:spPr>
          <a:xfrm>
            <a:off x="11105541" y="5747633"/>
            <a:ext cx="1018660" cy="418467"/>
          </a:xfrm>
          <a:prstGeom prst="rect">
            <a:avLst/>
          </a:prstGeom>
          <a:noFill/>
          <a:ln>
            <a:noFill/>
          </a:ln>
        </p:spPr>
      </p:pic>
      <p:pic>
        <p:nvPicPr>
          <p:cNvPr id="202" name="Google Shape;202;g2be8c7d734c_0_129"/>
          <p:cNvPicPr preferRelativeResize="0"/>
          <p:nvPr/>
        </p:nvPicPr>
        <p:blipFill rotWithShape="1">
          <a:blip r:embed="rId4">
            <a:alphaModFix/>
          </a:blip>
          <a:srcRect/>
          <a:stretch/>
        </p:blipFill>
        <p:spPr>
          <a:xfrm>
            <a:off x="11105541" y="5747633"/>
            <a:ext cx="1018660" cy="418467"/>
          </a:xfrm>
          <a:prstGeom prst="rect">
            <a:avLst/>
          </a:prstGeom>
          <a:noFill/>
          <a:ln>
            <a:noFill/>
          </a:ln>
        </p:spPr>
      </p:pic>
      <p:sp>
        <p:nvSpPr>
          <p:cNvPr id="203" name="Google Shape;203;g2be8c7d734c_0_129"/>
          <p:cNvSpPr txBox="1"/>
          <p:nvPr/>
        </p:nvSpPr>
        <p:spPr>
          <a:xfrm>
            <a:off x="911000" y="116067"/>
            <a:ext cx="10370000" cy="513600"/>
          </a:xfrm>
          <a:prstGeom prst="rect">
            <a:avLst/>
          </a:prstGeom>
          <a:noFill/>
          <a:ln>
            <a:noFill/>
          </a:ln>
        </p:spPr>
        <p:txBody>
          <a:bodyPr spcFirstLastPara="1" wrap="square" lIns="121900" tIns="121900" rIns="121900" bIns="121900" anchor="t" anchorCtr="0">
            <a:noAutofit/>
          </a:bodyPr>
          <a:lstStyle/>
          <a:p>
            <a:r>
              <a:rPr lang="en" sz="2400">
                <a:solidFill>
                  <a:schemeClr val="dk2"/>
                </a:solidFill>
                <a:latin typeface="Open Sans Medium"/>
                <a:ea typeface="Open Sans Medium"/>
                <a:cs typeface="Open Sans Medium"/>
                <a:sym typeface="Open Sans Medium"/>
              </a:rPr>
              <a:t>Top Areas Participants Believe </a:t>
            </a:r>
            <a:r>
              <a:rPr lang="en" sz="2400" i="1">
                <a:solidFill>
                  <a:schemeClr val="dk2"/>
                </a:solidFill>
                <a:latin typeface="Open Sans Medium"/>
                <a:ea typeface="Open Sans Medium"/>
                <a:cs typeface="Open Sans Medium"/>
                <a:sym typeface="Open Sans Medium"/>
              </a:rPr>
              <a:t>Central Florida</a:t>
            </a:r>
            <a:r>
              <a:rPr lang="en" sz="2400">
                <a:solidFill>
                  <a:schemeClr val="dk2"/>
                </a:solidFill>
                <a:latin typeface="Open Sans Medium"/>
                <a:ea typeface="Open Sans Medium"/>
                <a:cs typeface="Open Sans Medium"/>
                <a:sym typeface="Open Sans Medium"/>
              </a:rPr>
              <a:t> Should Address </a:t>
            </a:r>
            <a:endParaRPr sz="2400">
              <a:solidFill>
                <a:schemeClr val="dk2"/>
              </a:solidFill>
            </a:endParaRPr>
          </a:p>
        </p:txBody>
      </p:sp>
      <p:sp>
        <p:nvSpPr>
          <p:cNvPr id="204" name="Google Shape;204;g2be8c7d734c_0_129"/>
          <p:cNvSpPr txBox="1"/>
          <p:nvPr/>
        </p:nvSpPr>
        <p:spPr>
          <a:xfrm>
            <a:off x="3476267" y="5294800"/>
            <a:ext cx="2358400" cy="418400"/>
          </a:xfrm>
          <a:prstGeom prst="rect">
            <a:avLst/>
          </a:prstGeom>
          <a:noFill/>
          <a:ln>
            <a:noFill/>
          </a:ln>
        </p:spPr>
        <p:txBody>
          <a:bodyPr spcFirstLastPara="1" wrap="square" lIns="121900" tIns="121900" rIns="121900" bIns="121900" anchor="t" anchorCtr="0">
            <a:noAutofit/>
          </a:bodyPr>
          <a:lstStyle/>
          <a:p>
            <a:pPr algn="ctr"/>
            <a:r>
              <a:rPr lang="en" sz="2400">
                <a:solidFill>
                  <a:schemeClr val="dk2"/>
                </a:solidFill>
                <a:latin typeface="Open Sans Medium"/>
                <a:ea typeface="Open Sans Medium"/>
                <a:cs typeface="Open Sans Medium"/>
                <a:sym typeface="Open Sans Medium"/>
              </a:rPr>
              <a:t>Hispanic/Latino</a:t>
            </a:r>
            <a:endParaRPr sz="2400">
              <a:solidFill>
                <a:schemeClr val="dk2"/>
              </a:solidFill>
              <a:latin typeface="Open Sans Medium"/>
              <a:ea typeface="Open Sans Medium"/>
              <a:cs typeface="Open Sans Medium"/>
              <a:sym typeface="Open Sans Medium"/>
            </a:endParaRPr>
          </a:p>
        </p:txBody>
      </p:sp>
      <p:sp>
        <p:nvSpPr>
          <p:cNvPr id="205" name="Google Shape;205;g2be8c7d734c_0_129"/>
          <p:cNvSpPr txBox="1"/>
          <p:nvPr/>
        </p:nvSpPr>
        <p:spPr>
          <a:xfrm>
            <a:off x="8643617" y="5315500"/>
            <a:ext cx="1989200" cy="418400"/>
          </a:xfrm>
          <a:prstGeom prst="rect">
            <a:avLst/>
          </a:prstGeom>
          <a:noFill/>
          <a:ln>
            <a:noFill/>
          </a:ln>
        </p:spPr>
        <p:txBody>
          <a:bodyPr spcFirstLastPara="1" wrap="square" lIns="121900" tIns="121900" rIns="121900" bIns="121900" anchor="t" anchorCtr="0">
            <a:noAutofit/>
          </a:bodyPr>
          <a:lstStyle/>
          <a:p>
            <a:pPr algn="ctr"/>
            <a:r>
              <a:rPr lang="en" sz="2400">
                <a:solidFill>
                  <a:schemeClr val="dk2"/>
                </a:solidFill>
                <a:latin typeface="Open Sans Medium"/>
                <a:ea typeface="Open Sans Medium"/>
                <a:cs typeface="Open Sans Medium"/>
                <a:sym typeface="Open Sans Medium"/>
              </a:rPr>
              <a:t>White</a:t>
            </a:r>
            <a:endParaRPr sz="2400">
              <a:solidFill>
                <a:schemeClr val="dk2"/>
              </a:solidFill>
              <a:latin typeface="Open Sans Medium"/>
              <a:ea typeface="Open Sans Medium"/>
              <a:cs typeface="Open Sans Medium"/>
              <a:sym typeface="Open Sans Medium"/>
            </a:endParaRPr>
          </a:p>
          <a:p>
            <a:endParaRPr sz="2133">
              <a:solidFill>
                <a:schemeClr val="dk2"/>
              </a:solidFill>
              <a:latin typeface="Open Sans Medium"/>
              <a:ea typeface="Open Sans Medium"/>
              <a:cs typeface="Open Sans Medium"/>
              <a:sym typeface="Open Sans Medium"/>
            </a:endParaRPr>
          </a:p>
        </p:txBody>
      </p:sp>
      <p:sp>
        <p:nvSpPr>
          <p:cNvPr id="206" name="Google Shape;206;g2be8c7d734c_0_129"/>
          <p:cNvSpPr txBox="1"/>
          <p:nvPr/>
        </p:nvSpPr>
        <p:spPr>
          <a:xfrm>
            <a:off x="5834667" y="5294784"/>
            <a:ext cx="3145200" cy="418400"/>
          </a:xfrm>
          <a:prstGeom prst="rect">
            <a:avLst/>
          </a:prstGeom>
          <a:noFill/>
          <a:ln>
            <a:noFill/>
          </a:ln>
        </p:spPr>
        <p:txBody>
          <a:bodyPr spcFirstLastPara="1" wrap="square" lIns="121900" tIns="121900" rIns="121900" bIns="121900" anchor="t" anchorCtr="0">
            <a:noAutofit/>
          </a:bodyPr>
          <a:lstStyle/>
          <a:p>
            <a:pPr algn="ctr"/>
            <a:r>
              <a:rPr lang="en" sz="2400">
                <a:solidFill>
                  <a:schemeClr val="dk2"/>
                </a:solidFill>
                <a:latin typeface="Open Sans Medium"/>
                <a:ea typeface="Open Sans Medium"/>
                <a:cs typeface="Open Sans Medium"/>
                <a:sym typeface="Open Sans Medium"/>
              </a:rPr>
              <a:t>Black/African American</a:t>
            </a:r>
            <a:endParaRPr sz="2400">
              <a:solidFill>
                <a:schemeClr val="dk2"/>
              </a:solidFill>
              <a:latin typeface="Open Sans Medium"/>
              <a:ea typeface="Open Sans Medium"/>
              <a:cs typeface="Open Sans Medium"/>
              <a:sym typeface="Open Sans Medium"/>
            </a:endParaRPr>
          </a:p>
        </p:txBody>
      </p:sp>
      <p:sp>
        <p:nvSpPr>
          <p:cNvPr id="207" name="Google Shape;207;g2be8c7d734c_0_129"/>
          <p:cNvSpPr txBox="1"/>
          <p:nvPr/>
        </p:nvSpPr>
        <p:spPr>
          <a:xfrm>
            <a:off x="290248" y="1549929"/>
            <a:ext cx="3250800" cy="721200"/>
          </a:xfrm>
          <a:prstGeom prst="rect">
            <a:avLst/>
          </a:prstGeom>
          <a:noFill/>
          <a:ln>
            <a:noFill/>
          </a:ln>
        </p:spPr>
        <p:txBody>
          <a:bodyPr spcFirstLastPara="1" wrap="square" lIns="121900" tIns="121900" rIns="121900" bIns="121900" anchor="t" anchorCtr="0">
            <a:noAutofit/>
          </a:bodyPr>
          <a:lstStyle/>
          <a:p>
            <a:pPr algn="r"/>
            <a:r>
              <a:rPr lang="en" sz="2400">
                <a:solidFill>
                  <a:schemeClr val="dk2"/>
                </a:solidFill>
                <a:latin typeface="Open Sans Medium"/>
                <a:ea typeface="Open Sans Medium"/>
                <a:cs typeface="Open Sans Medium"/>
                <a:sym typeface="Open Sans Medium"/>
              </a:rPr>
              <a:t>Community Social Connection</a:t>
            </a:r>
            <a:endParaRPr sz="2400">
              <a:solidFill>
                <a:schemeClr val="dk2"/>
              </a:solidFill>
              <a:latin typeface="Open Sans Medium"/>
              <a:ea typeface="Open Sans Medium"/>
              <a:cs typeface="Open Sans Medium"/>
              <a:sym typeface="Open Sans Medium"/>
            </a:endParaRPr>
          </a:p>
          <a:p>
            <a:pPr algn="r"/>
            <a:endParaRPr sz="2400">
              <a:solidFill>
                <a:schemeClr val="dk2"/>
              </a:solidFill>
              <a:latin typeface="Open Sans Medium"/>
              <a:ea typeface="Open Sans Medium"/>
              <a:cs typeface="Open Sans Medium"/>
              <a:sym typeface="Open Sans Medium"/>
            </a:endParaRPr>
          </a:p>
        </p:txBody>
      </p:sp>
      <p:sp>
        <p:nvSpPr>
          <p:cNvPr id="208" name="Google Shape;208;g2be8c7d734c_0_129"/>
          <p:cNvSpPr txBox="1"/>
          <p:nvPr/>
        </p:nvSpPr>
        <p:spPr>
          <a:xfrm>
            <a:off x="290281" y="2449636"/>
            <a:ext cx="3250800" cy="721200"/>
          </a:xfrm>
          <a:prstGeom prst="rect">
            <a:avLst/>
          </a:prstGeom>
          <a:noFill/>
          <a:ln>
            <a:noFill/>
          </a:ln>
        </p:spPr>
        <p:txBody>
          <a:bodyPr spcFirstLastPara="1" wrap="square" lIns="121900" tIns="121900" rIns="121900" bIns="121900" anchor="t" anchorCtr="0">
            <a:noAutofit/>
          </a:bodyPr>
          <a:lstStyle/>
          <a:p>
            <a:pPr algn="r"/>
            <a:r>
              <a:rPr lang="en" sz="2400">
                <a:solidFill>
                  <a:schemeClr val="dk2"/>
                </a:solidFill>
                <a:latin typeface="Open Sans Medium"/>
                <a:ea typeface="Open Sans Medium"/>
                <a:cs typeface="Open Sans Medium"/>
                <a:sym typeface="Open Sans Medium"/>
              </a:rPr>
              <a:t>Education</a:t>
            </a:r>
            <a:endParaRPr sz="2400">
              <a:solidFill>
                <a:schemeClr val="dk2"/>
              </a:solidFill>
              <a:latin typeface="Open Sans Medium"/>
              <a:ea typeface="Open Sans Medium"/>
              <a:cs typeface="Open Sans Medium"/>
              <a:sym typeface="Open Sans Medium"/>
            </a:endParaRPr>
          </a:p>
          <a:p>
            <a:pPr algn="r"/>
            <a:endParaRPr sz="2400">
              <a:solidFill>
                <a:schemeClr val="dk2"/>
              </a:solidFill>
              <a:latin typeface="Open Sans Medium"/>
              <a:ea typeface="Open Sans Medium"/>
              <a:cs typeface="Open Sans Medium"/>
              <a:sym typeface="Open Sans Medium"/>
            </a:endParaRPr>
          </a:p>
        </p:txBody>
      </p:sp>
      <p:sp>
        <p:nvSpPr>
          <p:cNvPr id="209" name="Google Shape;209;g2be8c7d734c_0_129"/>
          <p:cNvSpPr txBox="1"/>
          <p:nvPr/>
        </p:nvSpPr>
        <p:spPr>
          <a:xfrm>
            <a:off x="290248" y="3947713"/>
            <a:ext cx="3250800" cy="721200"/>
          </a:xfrm>
          <a:prstGeom prst="rect">
            <a:avLst/>
          </a:prstGeom>
          <a:noFill/>
          <a:ln>
            <a:noFill/>
          </a:ln>
        </p:spPr>
        <p:txBody>
          <a:bodyPr spcFirstLastPara="1" wrap="square" lIns="121900" tIns="121900" rIns="121900" bIns="121900" anchor="t" anchorCtr="0">
            <a:noAutofit/>
          </a:bodyPr>
          <a:lstStyle/>
          <a:p>
            <a:pPr algn="r"/>
            <a:r>
              <a:rPr lang="en" sz="2400">
                <a:solidFill>
                  <a:schemeClr val="dk2"/>
                </a:solidFill>
                <a:latin typeface="Open Sans Medium"/>
                <a:ea typeface="Open Sans Medium"/>
                <a:cs typeface="Open Sans Medium"/>
                <a:sym typeface="Open Sans Medium"/>
              </a:rPr>
              <a:t>Healthcare</a:t>
            </a:r>
            <a:endParaRPr sz="2400">
              <a:solidFill>
                <a:schemeClr val="dk2"/>
              </a:solidFill>
              <a:latin typeface="Open Sans Medium"/>
              <a:ea typeface="Open Sans Medium"/>
              <a:cs typeface="Open Sans Medium"/>
              <a:sym typeface="Open Sans Medium"/>
            </a:endParaRPr>
          </a:p>
          <a:p>
            <a:pPr algn="r"/>
            <a:endParaRPr sz="2400">
              <a:solidFill>
                <a:schemeClr val="dk2"/>
              </a:solidFill>
              <a:latin typeface="Open Sans Medium"/>
              <a:ea typeface="Open Sans Medium"/>
              <a:cs typeface="Open Sans Medium"/>
              <a:sym typeface="Open Sans Medium"/>
            </a:endParaRPr>
          </a:p>
        </p:txBody>
      </p:sp>
      <p:sp>
        <p:nvSpPr>
          <p:cNvPr id="210" name="Google Shape;210;g2be8c7d734c_0_129"/>
          <p:cNvSpPr txBox="1"/>
          <p:nvPr/>
        </p:nvSpPr>
        <p:spPr>
          <a:xfrm>
            <a:off x="290233" y="913033"/>
            <a:ext cx="3250800" cy="628400"/>
          </a:xfrm>
          <a:prstGeom prst="rect">
            <a:avLst/>
          </a:prstGeom>
          <a:noFill/>
          <a:ln>
            <a:noFill/>
          </a:ln>
        </p:spPr>
        <p:txBody>
          <a:bodyPr spcFirstLastPara="1" wrap="square" lIns="121900" tIns="121900" rIns="121900" bIns="121900" anchor="t" anchorCtr="0">
            <a:noAutofit/>
          </a:bodyPr>
          <a:lstStyle/>
          <a:p>
            <a:pPr algn="r"/>
            <a:r>
              <a:rPr lang="en" sz="2400">
                <a:solidFill>
                  <a:schemeClr val="dk2"/>
                </a:solidFill>
                <a:latin typeface="Open Sans Medium"/>
                <a:ea typeface="Open Sans Medium"/>
                <a:cs typeface="Open Sans Medium"/>
                <a:sym typeface="Open Sans Medium"/>
              </a:rPr>
              <a:t>Economic Stability</a:t>
            </a:r>
            <a:endParaRPr sz="2400">
              <a:solidFill>
                <a:schemeClr val="dk2"/>
              </a:solidFill>
              <a:latin typeface="Open Sans Medium"/>
              <a:ea typeface="Open Sans Medium"/>
              <a:cs typeface="Open Sans Medium"/>
              <a:sym typeface="Open Sans Medium"/>
            </a:endParaRPr>
          </a:p>
          <a:p>
            <a:pPr algn="r"/>
            <a:endParaRPr sz="2400">
              <a:solidFill>
                <a:schemeClr val="dk2"/>
              </a:solidFill>
              <a:latin typeface="Open Sans Medium"/>
              <a:ea typeface="Open Sans Medium"/>
              <a:cs typeface="Open Sans Medium"/>
              <a:sym typeface="Open Sans Medium"/>
            </a:endParaRPr>
          </a:p>
        </p:txBody>
      </p:sp>
      <p:cxnSp>
        <p:nvCxnSpPr>
          <p:cNvPr id="211" name="Google Shape;211;g2be8c7d734c_0_129"/>
          <p:cNvCxnSpPr/>
          <p:nvPr/>
        </p:nvCxnSpPr>
        <p:spPr>
          <a:xfrm rot="10800000" flipH="1">
            <a:off x="3536667" y="795233"/>
            <a:ext cx="4400" cy="5148400"/>
          </a:xfrm>
          <a:prstGeom prst="straightConnector1">
            <a:avLst/>
          </a:prstGeom>
          <a:noFill/>
          <a:ln w="9525" cap="flat" cmpd="sng">
            <a:solidFill>
              <a:schemeClr val="dk2"/>
            </a:solidFill>
            <a:prstDash val="solid"/>
            <a:round/>
            <a:headEnd type="none" w="med" len="med"/>
            <a:tailEnd type="none" w="med" len="med"/>
          </a:ln>
        </p:spPr>
      </p:cxnSp>
      <p:cxnSp>
        <p:nvCxnSpPr>
          <p:cNvPr id="212" name="Google Shape;212;g2be8c7d734c_0_129"/>
          <p:cNvCxnSpPr/>
          <p:nvPr/>
        </p:nvCxnSpPr>
        <p:spPr>
          <a:xfrm>
            <a:off x="82867" y="5298000"/>
            <a:ext cx="11509600" cy="10400"/>
          </a:xfrm>
          <a:prstGeom prst="straightConnector1">
            <a:avLst/>
          </a:prstGeom>
          <a:noFill/>
          <a:ln w="9525" cap="flat" cmpd="sng">
            <a:solidFill>
              <a:schemeClr val="dk2"/>
            </a:solidFill>
            <a:prstDash val="solid"/>
            <a:round/>
            <a:headEnd type="none" w="med" len="med"/>
            <a:tailEnd type="none" w="med" len="med"/>
          </a:ln>
        </p:spPr>
      </p:cxnSp>
      <p:sp>
        <p:nvSpPr>
          <p:cNvPr id="213" name="Google Shape;213;g2be8c7d734c_0_129"/>
          <p:cNvSpPr txBox="1"/>
          <p:nvPr/>
        </p:nvSpPr>
        <p:spPr>
          <a:xfrm>
            <a:off x="225481" y="3158055"/>
            <a:ext cx="3250800" cy="721200"/>
          </a:xfrm>
          <a:prstGeom prst="rect">
            <a:avLst/>
          </a:prstGeom>
          <a:noFill/>
          <a:ln>
            <a:noFill/>
          </a:ln>
        </p:spPr>
        <p:txBody>
          <a:bodyPr spcFirstLastPara="1" wrap="square" lIns="121900" tIns="121900" rIns="121900" bIns="121900" anchor="t" anchorCtr="0">
            <a:noAutofit/>
          </a:bodyPr>
          <a:lstStyle/>
          <a:p>
            <a:pPr algn="r"/>
            <a:r>
              <a:rPr lang="en" sz="2400">
                <a:solidFill>
                  <a:schemeClr val="dk2"/>
                </a:solidFill>
                <a:latin typeface="Open Sans Medium"/>
                <a:ea typeface="Open Sans Medium"/>
                <a:cs typeface="Open Sans Medium"/>
                <a:sym typeface="Open Sans Medium"/>
              </a:rPr>
              <a:t>Livability</a:t>
            </a:r>
            <a:endParaRPr sz="2400">
              <a:solidFill>
                <a:schemeClr val="dk2"/>
              </a:solidFill>
              <a:latin typeface="Open Sans Medium"/>
              <a:ea typeface="Open Sans Medium"/>
              <a:cs typeface="Open Sans Medium"/>
              <a:sym typeface="Open Sans Medium"/>
            </a:endParaRPr>
          </a:p>
          <a:p>
            <a:pPr algn="r"/>
            <a:endParaRPr sz="2400">
              <a:solidFill>
                <a:schemeClr val="dk2"/>
              </a:solidFill>
              <a:latin typeface="Open Sans Medium"/>
              <a:ea typeface="Open Sans Medium"/>
              <a:cs typeface="Open Sans Medium"/>
              <a:sym typeface="Open Sans Medium"/>
            </a:endParaRPr>
          </a:p>
        </p:txBody>
      </p:sp>
      <p:sp>
        <p:nvSpPr>
          <p:cNvPr id="214" name="Google Shape;214;g2be8c7d734c_0_129"/>
          <p:cNvSpPr txBox="1"/>
          <p:nvPr/>
        </p:nvSpPr>
        <p:spPr>
          <a:xfrm>
            <a:off x="290233" y="4766167"/>
            <a:ext cx="3250800" cy="628400"/>
          </a:xfrm>
          <a:prstGeom prst="rect">
            <a:avLst/>
          </a:prstGeom>
          <a:noFill/>
          <a:ln>
            <a:noFill/>
          </a:ln>
        </p:spPr>
        <p:txBody>
          <a:bodyPr spcFirstLastPara="1" wrap="square" lIns="121900" tIns="121900" rIns="121900" bIns="121900" anchor="t" anchorCtr="0">
            <a:noAutofit/>
          </a:bodyPr>
          <a:lstStyle/>
          <a:p>
            <a:pPr algn="r"/>
            <a:r>
              <a:rPr lang="en" sz="2400">
                <a:solidFill>
                  <a:schemeClr val="dk2"/>
                </a:solidFill>
                <a:latin typeface="Open Sans Medium"/>
                <a:ea typeface="Open Sans Medium"/>
                <a:cs typeface="Open Sans Medium"/>
                <a:sym typeface="Open Sans Medium"/>
              </a:rPr>
              <a:t>Other</a:t>
            </a:r>
            <a:endParaRPr sz="2400">
              <a:solidFill>
                <a:schemeClr val="dk2"/>
              </a:solidFill>
              <a:latin typeface="Open Sans Medium"/>
              <a:ea typeface="Open Sans Medium"/>
              <a:cs typeface="Open Sans Medium"/>
              <a:sym typeface="Open Sans Medium"/>
            </a:endParaRPr>
          </a:p>
          <a:p>
            <a:pPr algn="r"/>
            <a:endParaRPr sz="2400">
              <a:solidFill>
                <a:schemeClr val="dk2"/>
              </a:solidFill>
              <a:latin typeface="Open Sans Medium"/>
              <a:ea typeface="Open Sans Medium"/>
              <a:cs typeface="Open Sans Medium"/>
              <a:sym typeface="Open Sans Medium"/>
            </a:endParaRPr>
          </a:p>
        </p:txBody>
      </p:sp>
      <p:sp>
        <p:nvSpPr>
          <p:cNvPr id="215" name="Google Shape;215;g2be8c7d734c_0_129"/>
          <p:cNvSpPr txBox="1"/>
          <p:nvPr/>
        </p:nvSpPr>
        <p:spPr>
          <a:xfrm>
            <a:off x="4054667" y="946700"/>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85%</a:t>
            </a:r>
            <a:endParaRPr sz="2400" b="1">
              <a:solidFill>
                <a:srgbClr val="6E00B8"/>
              </a:solidFill>
              <a:highlight>
                <a:srgbClr val="FFFFFF"/>
              </a:highlight>
            </a:endParaRPr>
          </a:p>
        </p:txBody>
      </p:sp>
      <p:sp>
        <p:nvSpPr>
          <p:cNvPr id="216" name="Google Shape;216;g2be8c7d734c_0_129"/>
          <p:cNvSpPr txBox="1"/>
          <p:nvPr/>
        </p:nvSpPr>
        <p:spPr>
          <a:xfrm>
            <a:off x="4054667" y="169493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48%</a:t>
            </a:r>
            <a:endParaRPr sz="2400" b="1">
              <a:solidFill>
                <a:srgbClr val="6E00B8"/>
              </a:solidFill>
              <a:highlight>
                <a:srgbClr val="FFFFFF"/>
              </a:highlight>
            </a:endParaRPr>
          </a:p>
        </p:txBody>
      </p:sp>
      <p:sp>
        <p:nvSpPr>
          <p:cNvPr id="217" name="Google Shape;217;g2be8c7d734c_0_129"/>
          <p:cNvSpPr txBox="1"/>
          <p:nvPr/>
        </p:nvSpPr>
        <p:spPr>
          <a:xfrm>
            <a:off x="4054667" y="249603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44%</a:t>
            </a:r>
            <a:endParaRPr sz="2400" b="1">
              <a:solidFill>
                <a:srgbClr val="6E00B8"/>
              </a:solidFill>
              <a:highlight>
                <a:srgbClr val="FFFFFF"/>
              </a:highlight>
            </a:endParaRPr>
          </a:p>
        </p:txBody>
      </p:sp>
      <p:sp>
        <p:nvSpPr>
          <p:cNvPr id="218" name="Google Shape;218;g2be8c7d734c_0_129"/>
          <p:cNvSpPr txBox="1"/>
          <p:nvPr/>
        </p:nvSpPr>
        <p:spPr>
          <a:xfrm>
            <a:off x="4054667" y="3191400"/>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33%</a:t>
            </a:r>
            <a:endParaRPr sz="2400" b="1">
              <a:solidFill>
                <a:srgbClr val="6E00B8"/>
              </a:solidFill>
              <a:highlight>
                <a:srgbClr val="FFFFFF"/>
              </a:highlight>
            </a:endParaRPr>
          </a:p>
        </p:txBody>
      </p:sp>
      <p:sp>
        <p:nvSpPr>
          <p:cNvPr id="219" name="Google Shape;219;g2be8c7d734c_0_129"/>
          <p:cNvSpPr txBox="1"/>
          <p:nvPr/>
        </p:nvSpPr>
        <p:spPr>
          <a:xfrm>
            <a:off x="4054667" y="4007767"/>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44%</a:t>
            </a:r>
            <a:endParaRPr sz="2400" b="1">
              <a:solidFill>
                <a:srgbClr val="6E00B8"/>
              </a:solidFill>
              <a:highlight>
                <a:srgbClr val="FFFFFF"/>
              </a:highlight>
            </a:endParaRPr>
          </a:p>
        </p:txBody>
      </p:sp>
      <p:sp>
        <p:nvSpPr>
          <p:cNvPr id="220" name="Google Shape;220;g2be8c7d734c_0_129"/>
          <p:cNvSpPr txBox="1"/>
          <p:nvPr/>
        </p:nvSpPr>
        <p:spPr>
          <a:xfrm>
            <a:off x="6726267" y="965500"/>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65%</a:t>
            </a:r>
            <a:endParaRPr sz="2400" b="1">
              <a:solidFill>
                <a:srgbClr val="2834B8"/>
              </a:solidFill>
              <a:highlight>
                <a:srgbClr val="FFFFFF"/>
              </a:highlight>
            </a:endParaRPr>
          </a:p>
        </p:txBody>
      </p:sp>
      <p:sp>
        <p:nvSpPr>
          <p:cNvPr id="221" name="Google Shape;221;g2be8c7d734c_0_129"/>
          <p:cNvSpPr txBox="1"/>
          <p:nvPr/>
        </p:nvSpPr>
        <p:spPr>
          <a:xfrm>
            <a:off x="6726267" y="171373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60%</a:t>
            </a:r>
            <a:endParaRPr sz="2400" b="1">
              <a:solidFill>
                <a:srgbClr val="2834B8"/>
              </a:solidFill>
              <a:highlight>
                <a:srgbClr val="FFFFFF"/>
              </a:highlight>
            </a:endParaRPr>
          </a:p>
        </p:txBody>
      </p:sp>
      <p:sp>
        <p:nvSpPr>
          <p:cNvPr id="222" name="Google Shape;222;g2be8c7d734c_0_129"/>
          <p:cNvSpPr txBox="1"/>
          <p:nvPr/>
        </p:nvSpPr>
        <p:spPr>
          <a:xfrm>
            <a:off x="6726267" y="251483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49%</a:t>
            </a:r>
            <a:endParaRPr sz="2400" b="1">
              <a:solidFill>
                <a:srgbClr val="2834B8"/>
              </a:solidFill>
              <a:highlight>
                <a:srgbClr val="FFFFFF"/>
              </a:highlight>
            </a:endParaRPr>
          </a:p>
        </p:txBody>
      </p:sp>
      <p:sp>
        <p:nvSpPr>
          <p:cNvPr id="223" name="Google Shape;223;g2be8c7d734c_0_129"/>
          <p:cNvSpPr txBox="1"/>
          <p:nvPr/>
        </p:nvSpPr>
        <p:spPr>
          <a:xfrm>
            <a:off x="6726267" y="3210200"/>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37%</a:t>
            </a:r>
            <a:endParaRPr sz="2400" b="1">
              <a:solidFill>
                <a:srgbClr val="2834B8"/>
              </a:solidFill>
              <a:highlight>
                <a:srgbClr val="FFFFFF"/>
              </a:highlight>
            </a:endParaRPr>
          </a:p>
        </p:txBody>
      </p:sp>
      <p:sp>
        <p:nvSpPr>
          <p:cNvPr id="224" name="Google Shape;224;g2be8c7d734c_0_129"/>
          <p:cNvSpPr txBox="1"/>
          <p:nvPr/>
        </p:nvSpPr>
        <p:spPr>
          <a:xfrm>
            <a:off x="6726267" y="4026567"/>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35%</a:t>
            </a:r>
            <a:endParaRPr sz="2400" b="1">
              <a:solidFill>
                <a:srgbClr val="2834B8"/>
              </a:solidFill>
              <a:highlight>
                <a:srgbClr val="FFFFFF"/>
              </a:highlight>
            </a:endParaRPr>
          </a:p>
        </p:txBody>
      </p:sp>
      <p:sp>
        <p:nvSpPr>
          <p:cNvPr id="225" name="Google Shape;225;g2be8c7d734c_0_129"/>
          <p:cNvSpPr txBox="1"/>
          <p:nvPr/>
        </p:nvSpPr>
        <p:spPr>
          <a:xfrm>
            <a:off x="6806467" y="4842949"/>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 7%</a:t>
            </a:r>
            <a:endParaRPr sz="2400" b="1">
              <a:solidFill>
                <a:srgbClr val="2834B8"/>
              </a:solidFill>
              <a:highlight>
                <a:srgbClr val="FFFFFF"/>
              </a:highlight>
            </a:endParaRPr>
          </a:p>
        </p:txBody>
      </p:sp>
      <p:sp>
        <p:nvSpPr>
          <p:cNvPr id="226" name="Google Shape;226;g2be8c7d734c_0_129"/>
          <p:cNvSpPr txBox="1"/>
          <p:nvPr/>
        </p:nvSpPr>
        <p:spPr>
          <a:xfrm>
            <a:off x="9300567" y="964049"/>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B216"/>
                </a:solidFill>
                <a:highlight>
                  <a:srgbClr val="FFFFFF"/>
                </a:highlight>
              </a:rPr>
              <a:t>65%</a:t>
            </a:r>
            <a:endParaRPr sz="2400" b="1">
              <a:solidFill>
                <a:srgbClr val="28B216"/>
              </a:solidFill>
              <a:highlight>
                <a:srgbClr val="FFFFFF"/>
              </a:highlight>
            </a:endParaRPr>
          </a:p>
        </p:txBody>
      </p:sp>
      <p:sp>
        <p:nvSpPr>
          <p:cNvPr id="227" name="Google Shape;227;g2be8c7d734c_0_129"/>
          <p:cNvSpPr txBox="1"/>
          <p:nvPr/>
        </p:nvSpPr>
        <p:spPr>
          <a:xfrm>
            <a:off x="9300567" y="171228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B216"/>
                </a:solidFill>
                <a:highlight>
                  <a:srgbClr val="FFFFFF"/>
                </a:highlight>
              </a:rPr>
              <a:t>49%</a:t>
            </a:r>
            <a:endParaRPr sz="2400" b="1">
              <a:solidFill>
                <a:srgbClr val="28B216"/>
              </a:solidFill>
              <a:highlight>
                <a:srgbClr val="FFFFFF"/>
              </a:highlight>
            </a:endParaRPr>
          </a:p>
        </p:txBody>
      </p:sp>
      <p:sp>
        <p:nvSpPr>
          <p:cNvPr id="228" name="Google Shape;228;g2be8c7d734c_0_129"/>
          <p:cNvSpPr txBox="1"/>
          <p:nvPr/>
        </p:nvSpPr>
        <p:spPr>
          <a:xfrm>
            <a:off x="9300567" y="251338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B216"/>
                </a:solidFill>
                <a:highlight>
                  <a:srgbClr val="FFFFFF"/>
                </a:highlight>
              </a:rPr>
              <a:t>49%</a:t>
            </a:r>
            <a:endParaRPr sz="2400" b="1">
              <a:solidFill>
                <a:srgbClr val="28B216"/>
              </a:solidFill>
              <a:highlight>
                <a:srgbClr val="FFFFFF"/>
              </a:highlight>
            </a:endParaRPr>
          </a:p>
        </p:txBody>
      </p:sp>
      <p:sp>
        <p:nvSpPr>
          <p:cNvPr id="229" name="Google Shape;229;g2be8c7d734c_0_129"/>
          <p:cNvSpPr txBox="1"/>
          <p:nvPr/>
        </p:nvSpPr>
        <p:spPr>
          <a:xfrm>
            <a:off x="9300567" y="3208749"/>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B216"/>
                </a:solidFill>
                <a:highlight>
                  <a:srgbClr val="FFFFFF"/>
                </a:highlight>
              </a:rPr>
              <a:t>40%</a:t>
            </a:r>
            <a:endParaRPr sz="2400" b="1">
              <a:solidFill>
                <a:srgbClr val="28B216"/>
              </a:solidFill>
              <a:highlight>
                <a:srgbClr val="FFFFFF"/>
              </a:highlight>
            </a:endParaRPr>
          </a:p>
        </p:txBody>
      </p:sp>
      <p:sp>
        <p:nvSpPr>
          <p:cNvPr id="230" name="Google Shape;230;g2be8c7d734c_0_129"/>
          <p:cNvSpPr txBox="1"/>
          <p:nvPr/>
        </p:nvSpPr>
        <p:spPr>
          <a:xfrm>
            <a:off x="9300567" y="4025116"/>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B216"/>
                </a:solidFill>
                <a:highlight>
                  <a:srgbClr val="FFFFFF"/>
                </a:highlight>
              </a:rPr>
              <a:t>41%</a:t>
            </a:r>
            <a:endParaRPr sz="2400" b="1">
              <a:solidFill>
                <a:srgbClr val="28B216"/>
              </a:solidFill>
              <a:highlight>
                <a:srgbClr val="FFFFFF"/>
              </a:highlight>
            </a:endParaRPr>
          </a:p>
        </p:txBody>
      </p:sp>
      <p:sp>
        <p:nvSpPr>
          <p:cNvPr id="231" name="Google Shape;231;g2be8c7d734c_0_129"/>
          <p:cNvSpPr txBox="1"/>
          <p:nvPr/>
        </p:nvSpPr>
        <p:spPr>
          <a:xfrm>
            <a:off x="9380767" y="4841467"/>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B216"/>
                </a:solidFill>
                <a:highlight>
                  <a:srgbClr val="FFFFFF"/>
                </a:highlight>
              </a:rPr>
              <a:t> 7%</a:t>
            </a:r>
            <a:endParaRPr sz="2400" b="1">
              <a:solidFill>
                <a:srgbClr val="28B216"/>
              </a:solidFill>
              <a:highlight>
                <a:srgbClr val="FFFFFF"/>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f2eb938ddc_0_72"/>
          <p:cNvSpPr txBox="1"/>
          <p:nvPr/>
        </p:nvSpPr>
        <p:spPr>
          <a:xfrm>
            <a:off x="911000" y="116067"/>
            <a:ext cx="10370000" cy="513600"/>
          </a:xfrm>
          <a:prstGeom prst="rect">
            <a:avLst/>
          </a:prstGeom>
          <a:noFill/>
          <a:ln>
            <a:noFill/>
          </a:ln>
        </p:spPr>
        <p:txBody>
          <a:bodyPr spcFirstLastPara="1" wrap="square" lIns="121900" tIns="121900" rIns="121900" bIns="121900" anchor="t" anchorCtr="0">
            <a:noAutofit/>
          </a:bodyPr>
          <a:lstStyle/>
          <a:p>
            <a:r>
              <a:rPr lang="en" sz="2400">
                <a:solidFill>
                  <a:schemeClr val="dk2"/>
                </a:solidFill>
                <a:latin typeface="Open Sans Medium"/>
                <a:ea typeface="Open Sans Medium"/>
                <a:cs typeface="Open Sans Medium"/>
                <a:sym typeface="Open Sans Medium"/>
              </a:rPr>
              <a:t>Top Areas Participants Believe </a:t>
            </a:r>
            <a:r>
              <a:rPr lang="en" sz="2400" i="1">
                <a:solidFill>
                  <a:schemeClr val="dk2"/>
                </a:solidFill>
                <a:latin typeface="Open Sans Medium"/>
                <a:ea typeface="Open Sans Medium"/>
                <a:cs typeface="Open Sans Medium"/>
                <a:sym typeface="Open Sans Medium"/>
              </a:rPr>
              <a:t>Their Community</a:t>
            </a:r>
            <a:r>
              <a:rPr lang="en" sz="2400">
                <a:solidFill>
                  <a:schemeClr val="dk2"/>
                </a:solidFill>
                <a:latin typeface="Open Sans Medium"/>
                <a:ea typeface="Open Sans Medium"/>
                <a:cs typeface="Open Sans Medium"/>
                <a:sym typeface="Open Sans Medium"/>
              </a:rPr>
              <a:t> Should Address </a:t>
            </a:r>
            <a:endParaRPr sz="2400">
              <a:solidFill>
                <a:schemeClr val="dk2"/>
              </a:solidFill>
            </a:endParaRPr>
          </a:p>
        </p:txBody>
      </p:sp>
      <p:sp>
        <p:nvSpPr>
          <p:cNvPr id="237" name="Google Shape;237;g1f2eb938ddc_0_72"/>
          <p:cNvSpPr txBox="1"/>
          <p:nvPr/>
        </p:nvSpPr>
        <p:spPr>
          <a:xfrm>
            <a:off x="2910867" y="5294800"/>
            <a:ext cx="2358400" cy="418400"/>
          </a:xfrm>
          <a:prstGeom prst="rect">
            <a:avLst/>
          </a:prstGeom>
          <a:noFill/>
          <a:ln>
            <a:noFill/>
          </a:ln>
        </p:spPr>
        <p:txBody>
          <a:bodyPr spcFirstLastPara="1" wrap="square" lIns="121900" tIns="121900" rIns="121900" bIns="121900" anchor="t" anchorCtr="0">
            <a:noAutofit/>
          </a:bodyPr>
          <a:lstStyle/>
          <a:p>
            <a:pPr algn="ctr"/>
            <a:r>
              <a:rPr lang="en" sz="2400">
                <a:solidFill>
                  <a:schemeClr val="dk2"/>
                </a:solidFill>
                <a:latin typeface="Open Sans Medium"/>
                <a:ea typeface="Open Sans Medium"/>
                <a:cs typeface="Open Sans Medium"/>
                <a:sym typeface="Open Sans Medium"/>
              </a:rPr>
              <a:t>Hispanic/Latino</a:t>
            </a:r>
            <a:endParaRPr sz="2400">
              <a:solidFill>
                <a:schemeClr val="dk2"/>
              </a:solidFill>
              <a:latin typeface="Open Sans Medium"/>
              <a:ea typeface="Open Sans Medium"/>
              <a:cs typeface="Open Sans Medium"/>
              <a:sym typeface="Open Sans Medium"/>
            </a:endParaRPr>
          </a:p>
        </p:txBody>
      </p:sp>
      <p:sp>
        <p:nvSpPr>
          <p:cNvPr id="238" name="Google Shape;238;g1f2eb938ddc_0_72"/>
          <p:cNvSpPr txBox="1"/>
          <p:nvPr/>
        </p:nvSpPr>
        <p:spPr>
          <a:xfrm>
            <a:off x="8950584" y="5294800"/>
            <a:ext cx="1989200" cy="418400"/>
          </a:xfrm>
          <a:prstGeom prst="rect">
            <a:avLst/>
          </a:prstGeom>
          <a:noFill/>
          <a:ln>
            <a:noFill/>
          </a:ln>
        </p:spPr>
        <p:txBody>
          <a:bodyPr spcFirstLastPara="1" wrap="square" lIns="121900" tIns="121900" rIns="121900" bIns="121900" anchor="t" anchorCtr="0">
            <a:noAutofit/>
          </a:bodyPr>
          <a:lstStyle/>
          <a:p>
            <a:pPr algn="ctr"/>
            <a:r>
              <a:rPr lang="en" sz="2400">
                <a:solidFill>
                  <a:schemeClr val="dk2"/>
                </a:solidFill>
                <a:latin typeface="Open Sans Medium"/>
                <a:ea typeface="Open Sans Medium"/>
                <a:cs typeface="Open Sans Medium"/>
                <a:sym typeface="Open Sans Medium"/>
              </a:rPr>
              <a:t>White</a:t>
            </a:r>
            <a:endParaRPr sz="2400">
              <a:solidFill>
                <a:schemeClr val="dk2"/>
              </a:solidFill>
              <a:latin typeface="Open Sans Medium"/>
              <a:ea typeface="Open Sans Medium"/>
              <a:cs typeface="Open Sans Medium"/>
              <a:sym typeface="Open Sans Medium"/>
            </a:endParaRPr>
          </a:p>
          <a:p>
            <a:endParaRPr sz="2133">
              <a:solidFill>
                <a:schemeClr val="dk2"/>
              </a:solidFill>
              <a:latin typeface="Open Sans Medium"/>
              <a:ea typeface="Open Sans Medium"/>
              <a:cs typeface="Open Sans Medium"/>
              <a:sym typeface="Open Sans Medium"/>
            </a:endParaRPr>
          </a:p>
        </p:txBody>
      </p:sp>
      <p:sp>
        <p:nvSpPr>
          <p:cNvPr id="239" name="Google Shape;239;g1f2eb938ddc_0_72"/>
          <p:cNvSpPr txBox="1"/>
          <p:nvPr/>
        </p:nvSpPr>
        <p:spPr>
          <a:xfrm>
            <a:off x="5537333" y="5294800"/>
            <a:ext cx="3145200" cy="418400"/>
          </a:xfrm>
          <a:prstGeom prst="rect">
            <a:avLst/>
          </a:prstGeom>
          <a:noFill/>
          <a:ln>
            <a:noFill/>
          </a:ln>
        </p:spPr>
        <p:txBody>
          <a:bodyPr spcFirstLastPara="1" wrap="square" lIns="121900" tIns="121900" rIns="121900" bIns="121900" anchor="t" anchorCtr="0">
            <a:noAutofit/>
          </a:bodyPr>
          <a:lstStyle/>
          <a:p>
            <a:pPr algn="ctr"/>
            <a:r>
              <a:rPr lang="en" sz="2400">
                <a:solidFill>
                  <a:schemeClr val="dk2"/>
                </a:solidFill>
                <a:latin typeface="Open Sans Medium"/>
                <a:ea typeface="Open Sans Medium"/>
                <a:cs typeface="Open Sans Medium"/>
                <a:sym typeface="Open Sans Medium"/>
              </a:rPr>
              <a:t>Black/African American</a:t>
            </a:r>
            <a:endParaRPr sz="2400">
              <a:solidFill>
                <a:schemeClr val="dk2"/>
              </a:solidFill>
              <a:latin typeface="Open Sans Medium"/>
              <a:ea typeface="Open Sans Medium"/>
              <a:cs typeface="Open Sans Medium"/>
              <a:sym typeface="Open Sans Medium"/>
            </a:endParaRPr>
          </a:p>
        </p:txBody>
      </p:sp>
      <p:sp>
        <p:nvSpPr>
          <p:cNvPr id="240" name="Google Shape;240;g1f2eb938ddc_0_72"/>
          <p:cNvSpPr txBox="1"/>
          <p:nvPr/>
        </p:nvSpPr>
        <p:spPr>
          <a:xfrm>
            <a:off x="279667" y="2025333"/>
            <a:ext cx="2514400" cy="418400"/>
          </a:xfrm>
          <a:prstGeom prst="rect">
            <a:avLst/>
          </a:prstGeom>
          <a:noFill/>
          <a:ln>
            <a:noFill/>
          </a:ln>
        </p:spPr>
        <p:txBody>
          <a:bodyPr spcFirstLastPara="1" wrap="square" lIns="121900" tIns="121900" rIns="121900" bIns="121900" anchor="ctr" anchorCtr="0">
            <a:noAutofit/>
          </a:bodyPr>
          <a:lstStyle/>
          <a:p>
            <a:pPr algn="r"/>
            <a:endParaRPr sz="1333">
              <a:solidFill>
                <a:schemeClr val="dk2"/>
              </a:solidFill>
              <a:latin typeface="Open Sans Medium"/>
              <a:ea typeface="Open Sans Medium"/>
              <a:cs typeface="Open Sans Medium"/>
              <a:sym typeface="Open Sans Medium"/>
            </a:endParaRPr>
          </a:p>
        </p:txBody>
      </p:sp>
      <p:sp>
        <p:nvSpPr>
          <p:cNvPr id="241" name="Google Shape;241;g1f2eb938ddc_0_72"/>
          <p:cNvSpPr txBox="1"/>
          <p:nvPr/>
        </p:nvSpPr>
        <p:spPr>
          <a:xfrm>
            <a:off x="633567" y="900251"/>
            <a:ext cx="2828000" cy="418400"/>
          </a:xfrm>
          <a:prstGeom prst="rect">
            <a:avLst/>
          </a:prstGeom>
          <a:noFill/>
          <a:ln>
            <a:noFill/>
          </a:ln>
        </p:spPr>
        <p:txBody>
          <a:bodyPr spcFirstLastPara="1" wrap="square" lIns="121900" tIns="121900" rIns="121900" bIns="121900" anchor="ctr" anchorCtr="0">
            <a:noAutofit/>
          </a:bodyPr>
          <a:lstStyle/>
          <a:p>
            <a:pPr algn="r"/>
            <a:r>
              <a:rPr lang="en" sz="2400" b="1">
                <a:solidFill>
                  <a:schemeClr val="dk2"/>
                </a:solidFill>
                <a:latin typeface="Open Sans"/>
                <a:ea typeface="Open Sans"/>
                <a:cs typeface="Open Sans"/>
                <a:sym typeface="Open Sans"/>
              </a:rPr>
              <a:t>Housing issues</a:t>
            </a:r>
            <a:endParaRPr sz="2400" b="1">
              <a:solidFill>
                <a:schemeClr val="dk2"/>
              </a:solidFill>
              <a:latin typeface="Open Sans"/>
              <a:ea typeface="Open Sans"/>
              <a:cs typeface="Open Sans"/>
              <a:sym typeface="Open Sans"/>
            </a:endParaRPr>
          </a:p>
        </p:txBody>
      </p:sp>
      <p:sp>
        <p:nvSpPr>
          <p:cNvPr id="242" name="Google Shape;242;g1f2eb938ddc_0_72"/>
          <p:cNvSpPr txBox="1"/>
          <p:nvPr/>
        </p:nvSpPr>
        <p:spPr>
          <a:xfrm>
            <a:off x="82867" y="2839400"/>
            <a:ext cx="3297600" cy="589600"/>
          </a:xfrm>
          <a:prstGeom prst="rect">
            <a:avLst/>
          </a:prstGeom>
          <a:noFill/>
          <a:ln>
            <a:noFill/>
          </a:ln>
        </p:spPr>
        <p:txBody>
          <a:bodyPr spcFirstLastPara="1" wrap="square" lIns="121900" tIns="121900" rIns="121900" bIns="121900" anchor="ctr" anchorCtr="0">
            <a:noAutofit/>
          </a:bodyPr>
          <a:lstStyle/>
          <a:p>
            <a:pPr algn="r"/>
            <a:r>
              <a:rPr lang="en" sz="2400" b="1">
                <a:solidFill>
                  <a:schemeClr val="dk2"/>
                </a:solidFill>
                <a:latin typeface="Open Sans"/>
                <a:ea typeface="Open Sans"/>
                <a:cs typeface="Open Sans"/>
                <a:sym typeface="Open Sans"/>
              </a:rPr>
              <a:t>Good-paying jobs and economic development</a:t>
            </a:r>
            <a:endParaRPr sz="2400" b="1">
              <a:solidFill>
                <a:schemeClr val="dk2"/>
              </a:solidFill>
              <a:latin typeface="Open Sans"/>
              <a:ea typeface="Open Sans"/>
              <a:cs typeface="Open Sans"/>
              <a:sym typeface="Open Sans"/>
            </a:endParaRPr>
          </a:p>
          <a:p>
            <a:pPr algn="r"/>
            <a:endParaRPr sz="2400" b="1">
              <a:solidFill>
                <a:schemeClr val="dk2"/>
              </a:solidFill>
              <a:latin typeface="Open Sans"/>
              <a:ea typeface="Open Sans"/>
              <a:cs typeface="Open Sans"/>
              <a:sym typeface="Open Sans"/>
            </a:endParaRPr>
          </a:p>
        </p:txBody>
      </p:sp>
      <p:sp>
        <p:nvSpPr>
          <p:cNvPr id="243" name="Google Shape;243;g1f2eb938ddc_0_72"/>
          <p:cNvSpPr txBox="1"/>
          <p:nvPr/>
        </p:nvSpPr>
        <p:spPr>
          <a:xfrm>
            <a:off x="0" y="1897333"/>
            <a:ext cx="3526400" cy="589600"/>
          </a:xfrm>
          <a:prstGeom prst="rect">
            <a:avLst/>
          </a:prstGeom>
          <a:noFill/>
          <a:ln>
            <a:noFill/>
          </a:ln>
        </p:spPr>
        <p:txBody>
          <a:bodyPr spcFirstLastPara="1" wrap="square" lIns="121900" tIns="121900" rIns="121900" bIns="121900" anchor="ctr" anchorCtr="0">
            <a:noAutofit/>
          </a:bodyPr>
          <a:lstStyle/>
          <a:p>
            <a:pPr algn="r"/>
            <a:r>
              <a:rPr lang="en" sz="2400" b="1">
                <a:solidFill>
                  <a:schemeClr val="dk2"/>
                </a:solidFill>
                <a:latin typeface="Open Sans"/>
                <a:ea typeface="Open Sans"/>
                <a:cs typeface="Open Sans"/>
                <a:sym typeface="Open Sans"/>
              </a:rPr>
              <a:t>Poverty, economic security, economic mobility</a:t>
            </a:r>
            <a:endParaRPr sz="2400" b="1">
              <a:solidFill>
                <a:schemeClr val="dk2"/>
              </a:solidFill>
              <a:latin typeface="Open Sans"/>
              <a:ea typeface="Open Sans"/>
              <a:cs typeface="Open Sans"/>
              <a:sym typeface="Open Sans"/>
            </a:endParaRPr>
          </a:p>
          <a:p>
            <a:pPr algn="r"/>
            <a:endParaRPr sz="2400" b="1">
              <a:solidFill>
                <a:schemeClr val="dk2"/>
              </a:solidFill>
              <a:latin typeface="Open Sans"/>
              <a:ea typeface="Open Sans"/>
              <a:cs typeface="Open Sans"/>
              <a:sym typeface="Open Sans"/>
            </a:endParaRPr>
          </a:p>
        </p:txBody>
      </p:sp>
      <p:sp>
        <p:nvSpPr>
          <p:cNvPr id="244" name="Google Shape;244;g1f2eb938ddc_0_72"/>
          <p:cNvSpPr txBox="1"/>
          <p:nvPr/>
        </p:nvSpPr>
        <p:spPr>
          <a:xfrm>
            <a:off x="552467" y="4466393"/>
            <a:ext cx="2828000" cy="589600"/>
          </a:xfrm>
          <a:prstGeom prst="rect">
            <a:avLst/>
          </a:prstGeom>
          <a:noFill/>
          <a:ln>
            <a:noFill/>
          </a:ln>
        </p:spPr>
        <p:txBody>
          <a:bodyPr spcFirstLastPara="1" wrap="square" lIns="121900" tIns="121900" rIns="121900" bIns="121900" anchor="ctr" anchorCtr="0">
            <a:noAutofit/>
          </a:bodyPr>
          <a:lstStyle/>
          <a:p>
            <a:pPr algn="r"/>
            <a:r>
              <a:rPr lang="en" sz="2400" b="1">
                <a:solidFill>
                  <a:schemeClr val="dk2"/>
                </a:solidFill>
                <a:latin typeface="Open Sans"/>
                <a:ea typeface="Open Sans"/>
                <a:cs typeface="Open Sans"/>
                <a:sym typeface="Open Sans"/>
              </a:rPr>
              <a:t>Social justice issues</a:t>
            </a:r>
            <a:endParaRPr sz="2400" b="1">
              <a:solidFill>
                <a:schemeClr val="dk2"/>
              </a:solidFill>
              <a:latin typeface="Open Sans"/>
              <a:ea typeface="Open Sans"/>
              <a:cs typeface="Open Sans"/>
              <a:sym typeface="Open Sans"/>
            </a:endParaRPr>
          </a:p>
        </p:txBody>
      </p:sp>
      <p:sp>
        <p:nvSpPr>
          <p:cNvPr id="245" name="Google Shape;245;g1f2eb938ddc_0_72"/>
          <p:cNvSpPr txBox="1"/>
          <p:nvPr/>
        </p:nvSpPr>
        <p:spPr>
          <a:xfrm>
            <a:off x="489080" y="3754552"/>
            <a:ext cx="2828000" cy="589600"/>
          </a:xfrm>
          <a:prstGeom prst="rect">
            <a:avLst/>
          </a:prstGeom>
          <a:noFill/>
          <a:ln>
            <a:noFill/>
          </a:ln>
        </p:spPr>
        <p:txBody>
          <a:bodyPr spcFirstLastPara="1" wrap="square" lIns="121900" tIns="121900" rIns="121900" bIns="121900" anchor="ctr" anchorCtr="0">
            <a:noAutofit/>
          </a:bodyPr>
          <a:lstStyle/>
          <a:p>
            <a:pPr algn="r"/>
            <a:r>
              <a:rPr lang="en" sz="2400" b="1">
                <a:solidFill>
                  <a:schemeClr val="dk2"/>
                </a:solidFill>
                <a:latin typeface="Open Sans"/>
                <a:ea typeface="Open Sans"/>
                <a:cs typeface="Open Sans"/>
                <a:sym typeface="Open Sans"/>
              </a:rPr>
              <a:t>Education</a:t>
            </a:r>
            <a:endParaRPr sz="2400" b="1">
              <a:solidFill>
                <a:schemeClr val="dk2"/>
              </a:solidFill>
              <a:latin typeface="Open Sans"/>
              <a:ea typeface="Open Sans"/>
              <a:cs typeface="Open Sans"/>
              <a:sym typeface="Open Sans"/>
            </a:endParaRPr>
          </a:p>
          <a:p>
            <a:pPr algn="r"/>
            <a:endParaRPr sz="2400" b="1">
              <a:solidFill>
                <a:schemeClr val="dk2"/>
              </a:solidFill>
              <a:latin typeface="Open Sans"/>
              <a:ea typeface="Open Sans"/>
              <a:cs typeface="Open Sans"/>
              <a:sym typeface="Open Sans"/>
            </a:endParaRPr>
          </a:p>
        </p:txBody>
      </p:sp>
      <p:cxnSp>
        <p:nvCxnSpPr>
          <p:cNvPr id="246" name="Google Shape;246;g1f2eb938ddc_0_72"/>
          <p:cNvCxnSpPr/>
          <p:nvPr/>
        </p:nvCxnSpPr>
        <p:spPr>
          <a:xfrm>
            <a:off x="-76333" y="5301233"/>
            <a:ext cx="11509600" cy="10400"/>
          </a:xfrm>
          <a:prstGeom prst="straightConnector1">
            <a:avLst/>
          </a:prstGeom>
          <a:noFill/>
          <a:ln w="9525" cap="flat" cmpd="sng">
            <a:solidFill>
              <a:schemeClr val="dk2"/>
            </a:solidFill>
            <a:prstDash val="solid"/>
            <a:round/>
            <a:headEnd type="none" w="med" len="med"/>
            <a:tailEnd type="none" w="med" len="med"/>
          </a:ln>
        </p:spPr>
      </p:cxnSp>
      <p:sp>
        <p:nvSpPr>
          <p:cNvPr id="247" name="Google Shape;247;g1f2eb938ddc_0_72"/>
          <p:cNvSpPr txBox="1"/>
          <p:nvPr/>
        </p:nvSpPr>
        <p:spPr>
          <a:xfrm>
            <a:off x="4054667" y="89383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81%</a:t>
            </a:r>
            <a:endParaRPr sz="2400" b="1">
              <a:solidFill>
                <a:srgbClr val="6E00B8"/>
              </a:solidFill>
              <a:highlight>
                <a:srgbClr val="FFFFFF"/>
              </a:highlight>
            </a:endParaRPr>
          </a:p>
        </p:txBody>
      </p:sp>
      <p:sp>
        <p:nvSpPr>
          <p:cNvPr id="248" name="Google Shape;248;g1f2eb938ddc_0_72"/>
          <p:cNvSpPr txBox="1"/>
          <p:nvPr/>
        </p:nvSpPr>
        <p:spPr>
          <a:xfrm>
            <a:off x="6705267" y="89383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rPr>
              <a:t>59%</a:t>
            </a:r>
            <a:endParaRPr sz="2400" b="1">
              <a:solidFill>
                <a:srgbClr val="2834B8"/>
              </a:solidFill>
            </a:endParaRPr>
          </a:p>
        </p:txBody>
      </p:sp>
      <p:sp>
        <p:nvSpPr>
          <p:cNvPr id="249" name="Google Shape;249;g1f2eb938ddc_0_72"/>
          <p:cNvSpPr txBox="1"/>
          <p:nvPr/>
        </p:nvSpPr>
        <p:spPr>
          <a:xfrm>
            <a:off x="9432800" y="89383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B216"/>
                </a:solidFill>
                <a:highlight>
                  <a:srgbClr val="FFFFFF"/>
                </a:highlight>
              </a:rPr>
              <a:t>59%</a:t>
            </a:r>
            <a:endParaRPr sz="2400" b="1">
              <a:solidFill>
                <a:srgbClr val="28B216"/>
              </a:solidFill>
              <a:highlight>
                <a:srgbClr val="FFFFFF"/>
              </a:highlight>
            </a:endParaRPr>
          </a:p>
        </p:txBody>
      </p:sp>
      <p:sp>
        <p:nvSpPr>
          <p:cNvPr id="250" name="Google Shape;250;g1f2eb938ddc_0_72"/>
          <p:cNvSpPr txBox="1"/>
          <p:nvPr/>
        </p:nvSpPr>
        <p:spPr>
          <a:xfrm>
            <a:off x="4054667" y="181223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58%</a:t>
            </a:r>
            <a:endParaRPr sz="2400" b="1">
              <a:solidFill>
                <a:srgbClr val="6E00B8"/>
              </a:solidFill>
              <a:highlight>
                <a:srgbClr val="FFFFFF"/>
              </a:highlight>
            </a:endParaRPr>
          </a:p>
        </p:txBody>
      </p:sp>
      <p:sp>
        <p:nvSpPr>
          <p:cNvPr id="251" name="Google Shape;251;g1f2eb938ddc_0_72"/>
          <p:cNvSpPr txBox="1"/>
          <p:nvPr/>
        </p:nvSpPr>
        <p:spPr>
          <a:xfrm>
            <a:off x="6705267" y="181223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rPr>
              <a:t>65%</a:t>
            </a:r>
            <a:endParaRPr sz="2400" b="1">
              <a:solidFill>
                <a:srgbClr val="2834B8"/>
              </a:solidFill>
            </a:endParaRPr>
          </a:p>
        </p:txBody>
      </p:sp>
      <p:sp>
        <p:nvSpPr>
          <p:cNvPr id="252" name="Google Shape;252;g1f2eb938ddc_0_72"/>
          <p:cNvSpPr txBox="1"/>
          <p:nvPr/>
        </p:nvSpPr>
        <p:spPr>
          <a:xfrm>
            <a:off x="9432800" y="181223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B216"/>
                </a:solidFill>
                <a:highlight>
                  <a:srgbClr val="FFFFFF"/>
                </a:highlight>
              </a:rPr>
              <a:t>50%</a:t>
            </a:r>
            <a:endParaRPr sz="2400" b="1">
              <a:solidFill>
                <a:srgbClr val="28B216"/>
              </a:solidFill>
              <a:highlight>
                <a:srgbClr val="FFFFFF"/>
              </a:highlight>
            </a:endParaRPr>
          </a:p>
        </p:txBody>
      </p:sp>
      <p:sp>
        <p:nvSpPr>
          <p:cNvPr id="253" name="Google Shape;253;g1f2eb938ddc_0_72"/>
          <p:cNvSpPr txBox="1"/>
          <p:nvPr/>
        </p:nvSpPr>
        <p:spPr>
          <a:xfrm>
            <a:off x="4054667" y="2759767"/>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27%</a:t>
            </a:r>
            <a:endParaRPr sz="2400" b="1">
              <a:solidFill>
                <a:srgbClr val="6E00B8"/>
              </a:solidFill>
              <a:highlight>
                <a:srgbClr val="FFFFFF"/>
              </a:highlight>
            </a:endParaRPr>
          </a:p>
        </p:txBody>
      </p:sp>
      <p:sp>
        <p:nvSpPr>
          <p:cNvPr id="254" name="Google Shape;254;g1f2eb938ddc_0_72"/>
          <p:cNvSpPr txBox="1"/>
          <p:nvPr/>
        </p:nvSpPr>
        <p:spPr>
          <a:xfrm>
            <a:off x="6666784" y="2759767"/>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rPr>
              <a:t>19%</a:t>
            </a:r>
            <a:endParaRPr sz="2400" b="1">
              <a:solidFill>
                <a:srgbClr val="2834B8"/>
              </a:solidFill>
            </a:endParaRPr>
          </a:p>
        </p:txBody>
      </p:sp>
      <p:sp>
        <p:nvSpPr>
          <p:cNvPr id="255" name="Google Shape;255;g1f2eb938ddc_0_72"/>
          <p:cNvSpPr txBox="1"/>
          <p:nvPr/>
        </p:nvSpPr>
        <p:spPr>
          <a:xfrm>
            <a:off x="9394333" y="2759767"/>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B216"/>
                </a:solidFill>
                <a:highlight>
                  <a:srgbClr val="FFFFFF"/>
                </a:highlight>
              </a:rPr>
              <a:t>32%</a:t>
            </a:r>
            <a:endParaRPr sz="2400" b="1">
              <a:solidFill>
                <a:srgbClr val="28B216"/>
              </a:solidFill>
              <a:highlight>
                <a:srgbClr val="FFFFFF"/>
              </a:highlight>
            </a:endParaRPr>
          </a:p>
        </p:txBody>
      </p:sp>
      <p:sp>
        <p:nvSpPr>
          <p:cNvPr id="256" name="Google Shape;256;g1f2eb938ddc_0_72"/>
          <p:cNvSpPr txBox="1"/>
          <p:nvPr/>
        </p:nvSpPr>
        <p:spPr>
          <a:xfrm>
            <a:off x="4016200" y="3707300"/>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19%</a:t>
            </a:r>
            <a:endParaRPr sz="2400" b="1">
              <a:solidFill>
                <a:srgbClr val="6E00B8"/>
              </a:solidFill>
              <a:highlight>
                <a:srgbClr val="FFFFFF"/>
              </a:highlight>
            </a:endParaRPr>
          </a:p>
        </p:txBody>
      </p:sp>
      <p:sp>
        <p:nvSpPr>
          <p:cNvPr id="257" name="Google Shape;257;g1f2eb938ddc_0_72"/>
          <p:cNvSpPr txBox="1"/>
          <p:nvPr/>
        </p:nvSpPr>
        <p:spPr>
          <a:xfrm>
            <a:off x="6666800" y="3707300"/>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rPr>
              <a:t>31%</a:t>
            </a:r>
            <a:endParaRPr sz="2400" b="1">
              <a:solidFill>
                <a:srgbClr val="2834B8"/>
              </a:solidFill>
            </a:endParaRPr>
          </a:p>
        </p:txBody>
      </p:sp>
      <p:sp>
        <p:nvSpPr>
          <p:cNvPr id="258" name="Google Shape;258;g1f2eb938ddc_0_72"/>
          <p:cNvSpPr txBox="1"/>
          <p:nvPr/>
        </p:nvSpPr>
        <p:spPr>
          <a:xfrm>
            <a:off x="9394333" y="3707300"/>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B216"/>
                </a:solidFill>
                <a:highlight>
                  <a:srgbClr val="FFFFFF"/>
                </a:highlight>
              </a:rPr>
              <a:t>32%</a:t>
            </a:r>
            <a:endParaRPr sz="2400" b="1">
              <a:solidFill>
                <a:srgbClr val="28B216"/>
              </a:solidFill>
              <a:highlight>
                <a:srgbClr val="FFFFFF"/>
              </a:highlight>
            </a:endParaRPr>
          </a:p>
        </p:txBody>
      </p:sp>
      <p:sp>
        <p:nvSpPr>
          <p:cNvPr id="259" name="Google Shape;259;g1f2eb938ddc_0_72"/>
          <p:cNvSpPr txBox="1"/>
          <p:nvPr/>
        </p:nvSpPr>
        <p:spPr>
          <a:xfrm>
            <a:off x="4016200" y="4603567"/>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15%</a:t>
            </a:r>
            <a:endParaRPr sz="2400" b="1">
              <a:solidFill>
                <a:srgbClr val="6E00B8"/>
              </a:solidFill>
              <a:highlight>
                <a:srgbClr val="FFFFFF"/>
              </a:highlight>
            </a:endParaRPr>
          </a:p>
        </p:txBody>
      </p:sp>
      <p:sp>
        <p:nvSpPr>
          <p:cNvPr id="260" name="Google Shape;260;g1f2eb938ddc_0_72"/>
          <p:cNvSpPr txBox="1"/>
          <p:nvPr/>
        </p:nvSpPr>
        <p:spPr>
          <a:xfrm>
            <a:off x="6666800" y="4603567"/>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rPr>
              <a:t>28%</a:t>
            </a:r>
            <a:endParaRPr sz="2400" b="1">
              <a:solidFill>
                <a:srgbClr val="2834B8"/>
              </a:solidFill>
            </a:endParaRPr>
          </a:p>
        </p:txBody>
      </p:sp>
      <p:sp>
        <p:nvSpPr>
          <p:cNvPr id="261" name="Google Shape;261;g1f2eb938ddc_0_72"/>
          <p:cNvSpPr txBox="1"/>
          <p:nvPr/>
        </p:nvSpPr>
        <p:spPr>
          <a:xfrm>
            <a:off x="9394333" y="4603567"/>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B216"/>
                </a:solidFill>
                <a:highlight>
                  <a:srgbClr val="FFFFFF"/>
                </a:highlight>
              </a:rPr>
              <a:t>32%</a:t>
            </a:r>
            <a:endParaRPr sz="2400" b="1">
              <a:solidFill>
                <a:srgbClr val="28B216"/>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4"/>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p26"/>
          <p:cNvSpPr txBox="1">
            <a:spLocks noGrp="1"/>
          </p:cNvSpPr>
          <p:nvPr>
            <p:ph type="title"/>
          </p:nvPr>
        </p:nvSpPr>
        <p:spPr>
          <a:xfrm>
            <a:off x="630936" y="1044702"/>
            <a:ext cx="7809679" cy="1481328"/>
          </a:xfrm>
          <a:prstGeom prst="rect">
            <a:avLst/>
          </a:prstGeom>
        </p:spPr>
        <p:txBody>
          <a:bodyPr spcFirstLastPara="1" vert="horz" lIns="91440" tIns="45720" rIns="91440" bIns="45720" rtlCol="0" anchor="b" anchorCtr="0">
            <a:normAutofit fontScale="90000"/>
          </a:bodyPr>
          <a:lstStyle/>
          <a:p>
            <a:pPr>
              <a:spcBef>
                <a:spcPct val="0"/>
              </a:spcBef>
            </a:pPr>
            <a:br>
              <a:rPr lang="en-US" sz="3100" kern="1200" dirty="0">
                <a:solidFill>
                  <a:schemeClr val="tx1"/>
                </a:solidFill>
                <a:latin typeface="+mj-lt"/>
                <a:ea typeface="+mj-ea"/>
                <a:cs typeface="+mj-cs"/>
              </a:rPr>
            </a:br>
            <a:r>
              <a:rPr lang="en-US" b="1" kern="1200" dirty="0">
                <a:solidFill>
                  <a:schemeClr val="accent1">
                    <a:lumMod val="75000"/>
                  </a:schemeClr>
                </a:solidFill>
                <a:latin typeface="+mj-lt"/>
                <a:ea typeface="+mj-ea"/>
                <a:cs typeface="+mj-cs"/>
              </a:rPr>
              <a:t>Florida Civic Advance </a:t>
            </a:r>
            <a:br>
              <a:rPr lang="en-US" b="1" kern="1200" dirty="0">
                <a:solidFill>
                  <a:schemeClr val="accent1">
                    <a:lumMod val="75000"/>
                  </a:schemeClr>
                </a:solidFill>
                <a:latin typeface="+mj-lt"/>
                <a:ea typeface="+mj-ea"/>
                <a:cs typeface="+mj-cs"/>
              </a:rPr>
            </a:br>
            <a:r>
              <a:rPr lang="en-US" sz="3100" i="1" kern="1200" dirty="0">
                <a:solidFill>
                  <a:schemeClr val="accent1">
                    <a:lumMod val="75000"/>
                  </a:schemeClr>
                </a:solidFill>
                <a:latin typeface="+mj-lt"/>
                <a:ea typeface="+mj-ea"/>
                <a:cs typeface="+mj-cs"/>
              </a:rPr>
              <a:t>Advancing Civic Health in Florida’s Communities</a:t>
            </a:r>
            <a:br>
              <a:rPr lang="en-US" sz="3100" i="1" kern="1200" dirty="0">
                <a:solidFill>
                  <a:schemeClr val="tx1"/>
                </a:solidFill>
                <a:latin typeface="+mj-lt"/>
                <a:ea typeface="+mj-ea"/>
                <a:cs typeface="+mj-cs"/>
              </a:rPr>
            </a:br>
            <a:br>
              <a:rPr lang="en-US" sz="3100" i="1" kern="1200" dirty="0">
                <a:solidFill>
                  <a:schemeClr val="tx1"/>
                </a:solidFill>
                <a:latin typeface="+mj-lt"/>
                <a:ea typeface="+mj-ea"/>
                <a:cs typeface="+mj-cs"/>
              </a:rPr>
            </a:br>
            <a:r>
              <a:rPr lang="en-US" sz="4900" b="1" dirty="0">
                <a:solidFill>
                  <a:schemeClr val="accent1">
                    <a:lumMod val="75000"/>
                  </a:schemeClr>
                </a:solidFill>
                <a:latin typeface="+mj-lt"/>
              </a:rPr>
              <a:t>Webinar Zoom Housekeeping</a:t>
            </a:r>
            <a:br>
              <a:rPr lang="en-US" sz="4000" b="1" dirty="0">
                <a:latin typeface="+mj-lt"/>
              </a:rPr>
            </a:br>
            <a:br>
              <a:rPr lang="en-US" sz="1800" i="1" kern="1200" dirty="0">
                <a:solidFill>
                  <a:schemeClr val="tx1"/>
                </a:solidFill>
                <a:latin typeface="+mj-lt"/>
                <a:ea typeface="+mj-ea"/>
                <a:cs typeface="+mj-cs"/>
              </a:rPr>
            </a:br>
            <a:endParaRPr lang="en-US" sz="1800" b="1" kern="1200" dirty="0">
              <a:solidFill>
                <a:schemeClr val="tx1"/>
              </a:solidFill>
              <a:latin typeface="+mj-lt"/>
              <a:ea typeface="+mj-ea"/>
              <a:cs typeface="+mj-cs"/>
            </a:endParaRPr>
          </a:p>
        </p:txBody>
      </p:sp>
      <p:sp>
        <p:nvSpPr>
          <p:cNvPr id="14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7DDF3F88-8797-182B-35CA-ED6C753669C3}"/>
              </a:ext>
            </a:extLst>
          </p:cNvPr>
          <p:cNvSpPr>
            <a:spLocks noGrp="1"/>
          </p:cNvSpPr>
          <p:nvPr>
            <p:ph type="body" idx="1"/>
          </p:nvPr>
        </p:nvSpPr>
        <p:spPr>
          <a:xfrm>
            <a:off x="630936" y="2740598"/>
            <a:ext cx="10117929" cy="3547872"/>
          </a:xfrm>
        </p:spPr>
        <p:txBody>
          <a:bodyPr vert="horz" lIns="91440" tIns="45720" rIns="91440" bIns="45720" rtlCol="0" anchor="t">
            <a:normAutofit fontScale="77500" lnSpcReduction="20000"/>
          </a:bodyPr>
          <a:lstStyle/>
          <a:p>
            <a:pPr marL="571500" indent="-571500"/>
            <a:r>
              <a:rPr lang="en-US" sz="4000" dirty="0">
                <a:latin typeface="+mj-lt"/>
              </a:rPr>
              <a:t>Place your device on Mute till the Q&amp;A </a:t>
            </a:r>
          </a:p>
          <a:p>
            <a:pPr marL="571500" indent="-571500"/>
            <a:r>
              <a:rPr lang="en-US" sz="4000" dirty="0">
                <a:latin typeface="+mj-lt"/>
              </a:rPr>
              <a:t>The FCA conducts nonpartisan  webinars</a:t>
            </a:r>
          </a:p>
          <a:p>
            <a:pPr marL="571500" indent="-571500"/>
            <a:r>
              <a:rPr lang="en-US" sz="4000" dirty="0">
                <a:latin typeface="+mj-lt"/>
              </a:rPr>
              <a:t>Show respect for the speakers and each other </a:t>
            </a:r>
          </a:p>
          <a:p>
            <a:pPr marL="571500" indent="-571500"/>
            <a:r>
              <a:rPr lang="en-US" sz="4000" dirty="0">
                <a:latin typeface="+mj-lt"/>
              </a:rPr>
              <a:t>Please use “Chat” to share questions, comments and links </a:t>
            </a:r>
          </a:p>
          <a:p>
            <a:pPr marL="0" indent="0">
              <a:buNone/>
            </a:pPr>
            <a:r>
              <a:rPr lang="en-US" sz="4000" dirty="0">
                <a:latin typeface="+mj-lt"/>
              </a:rPr>
              <a:t>      to resources. </a:t>
            </a:r>
          </a:p>
          <a:p>
            <a:pPr marL="571500" indent="-571500"/>
            <a:r>
              <a:rPr lang="en-US" sz="4000" dirty="0">
                <a:latin typeface="+mj-lt"/>
              </a:rPr>
              <a:t>We will try to have the speakers answer your questions during the presentations</a:t>
            </a:r>
          </a:p>
          <a:p>
            <a:pPr marL="571500" indent="-571500"/>
            <a:r>
              <a:rPr lang="en-US" sz="4000" dirty="0">
                <a:latin typeface="+mj-lt"/>
              </a:rPr>
              <a:t>We will have an open Q &amp; A after the presentations </a:t>
            </a:r>
          </a:p>
          <a:p>
            <a:pPr indent="-228600">
              <a:buFont typeface="Arial" panose="020B0604020202020204" pitchFamily="34" charset="0"/>
              <a:buChar char="•"/>
            </a:pPr>
            <a:endParaRPr lang="en-US" sz="1500" dirty="0"/>
          </a:p>
        </p:txBody>
      </p:sp>
      <p:sp>
        <p:nvSpPr>
          <p:cNvPr id="138" name="Google Shape;138;p26"/>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a:spcAft>
                <a:spcPts val="600"/>
              </a:spcAft>
            </a:pPr>
            <a:fld id="{00000000-1234-1234-1234-123412341234}" type="slidenum">
              <a:rPr lang="en-US">
                <a:solidFill>
                  <a:schemeClr val="tx1">
                    <a:tint val="75000"/>
                  </a:schemeClr>
                </a:solidFill>
              </a:rPr>
              <a:pPr>
                <a:spcAft>
                  <a:spcPts val="600"/>
                </a:spcAft>
              </a:pPr>
              <a:t>3</a:t>
            </a:fld>
            <a:endParaRPr lang="en-US" dirty="0">
              <a:solidFill>
                <a:schemeClr val="tx1">
                  <a:tint val="75000"/>
                </a:schemeClr>
              </a:solidFill>
            </a:endParaRPr>
          </a:p>
        </p:txBody>
      </p:sp>
      <p:pic>
        <p:nvPicPr>
          <p:cNvPr id="2" name="Picture 1" descr="A map of the state of florida&#10;&#10;Description automatically generated with medium confidence">
            <a:extLst>
              <a:ext uri="{FF2B5EF4-FFF2-40B4-BE49-F238E27FC236}">
                <a16:creationId xmlns:a16="http://schemas.microsoft.com/office/drawing/2014/main" id="{87F300C2-5F4F-45CE-071D-6BE833B9EC40}"/>
              </a:ext>
            </a:extLst>
          </p:cNvPr>
          <p:cNvPicPr>
            <a:picLocks noChangeAspect="1"/>
          </p:cNvPicPr>
          <p:nvPr/>
        </p:nvPicPr>
        <p:blipFill>
          <a:blip r:embed="rId3"/>
          <a:stretch>
            <a:fillRect/>
          </a:stretch>
        </p:blipFill>
        <p:spPr>
          <a:xfrm>
            <a:off x="8838920" y="242994"/>
            <a:ext cx="3271380" cy="2734668"/>
          </a:xfrm>
          <a:prstGeom prst="rect">
            <a:avLst/>
          </a:prstGeom>
        </p:spPr>
      </p:pic>
    </p:spTree>
    <p:extLst>
      <p:ext uri="{BB962C8B-B14F-4D97-AF65-F5344CB8AC3E}">
        <p14:creationId xmlns:p14="http://schemas.microsoft.com/office/powerpoint/2010/main" val="4142503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be8c7d734c_0_166"/>
          <p:cNvSpPr txBox="1"/>
          <p:nvPr/>
        </p:nvSpPr>
        <p:spPr>
          <a:xfrm>
            <a:off x="69800" y="166833"/>
            <a:ext cx="12052400" cy="628400"/>
          </a:xfrm>
          <a:prstGeom prst="rect">
            <a:avLst/>
          </a:prstGeom>
          <a:noFill/>
          <a:ln>
            <a:noFill/>
          </a:ln>
        </p:spPr>
        <p:txBody>
          <a:bodyPr spcFirstLastPara="1" wrap="square" lIns="121900" tIns="121900" rIns="121900" bIns="121900" anchor="t" anchorCtr="0">
            <a:noAutofit/>
          </a:bodyPr>
          <a:lstStyle/>
          <a:p>
            <a:pPr algn="ctr"/>
            <a:r>
              <a:rPr lang="en" sz="1600" b="1">
                <a:solidFill>
                  <a:srgbClr val="595959"/>
                </a:solidFill>
                <a:latin typeface="Open Sans"/>
                <a:ea typeface="Open Sans"/>
                <a:cs typeface="Open Sans"/>
                <a:sym typeface="Open Sans"/>
              </a:rPr>
              <a:t>Entities People Feel are Having a Greater Impact on Making Communities Better Places to Live</a:t>
            </a:r>
            <a:endParaRPr sz="2400">
              <a:solidFill>
                <a:schemeClr val="dk2"/>
              </a:solidFill>
            </a:endParaRPr>
          </a:p>
        </p:txBody>
      </p:sp>
      <p:sp>
        <p:nvSpPr>
          <p:cNvPr id="267" name="Google Shape;267;g2be8c7d734c_0_166"/>
          <p:cNvSpPr txBox="1"/>
          <p:nvPr/>
        </p:nvSpPr>
        <p:spPr>
          <a:xfrm>
            <a:off x="3437400" y="5294833"/>
            <a:ext cx="2358400" cy="4184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latin typeface="Open Sans Medium"/>
                <a:ea typeface="Open Sans Medium"/>
                <a:cs typeface="Open Sans Medium"/>
                <a:sym typeface="Open Sans Medium"/>
              </a:rPr>
              <a:t>Hispanic/Latino</a:t>
            </a:r>
            <a:endParaRPr sz="1600">
              <a:solidFill>
                <a:schemeClr val="dk2"/>
              </a:solidFill>
              <a:latin typeface="Open Sans Medium"/>
              <a:ea typeface="Open Sans Medium"/>
              <a:cs typeface="Open Sans Medium"/>
              <a:sym typeface="Open Sans Medium"/>
            </a:endParaRPr>
          </a:p>
        </p:txBody>
      </p:sp>
      <p:sp>
        <p:nvSpPr>
          <p:cNvPr id="268" name="Google Shape;268;g2be8c7d734c_0_166"/>
          <p:cNvSpPr txBox="1"/>
          <p:nvPr/>
        </p:nvSpPr>
        <p:spPr>
          <a:xfrm>
            <a:off x="8715900" y="5294833"/>
            <a:ext cx="1989200" cy="4184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latin typeface="Open Sans Medium"/>
                <a:ea typeface="Open Sans Medium"/>
                <a:cs typeface="Open Sans Medium"/>
                <a:sym typeface="Open Sans Medium"/>
              </a:rPr>
              <a:t>White</a:t>
            </a:r>
            <a:endParaRPr sz="1600">
              <a:solidFill>
                <a:schemeClr val="dk2"/>
              </a:solidFill>
              <a:latin typeface="Open Sans Medium"/>
              <a:ea typeface="Open Sans Medium"/>
              <a:cs typeface="Open Sans Medium"/>
              <a:sym typeface="Open Sans Medium"/>
            </a:endParaRPr>
          </a:p>
          <a:p>
            <a:endParaRPr sz="1600">
              <a:solidFill>
                <a:schemeClr val="dk2"/>
              </a:solidFill>
              <a:latin typeface="Open Sans Medium"/>
              <a:ea typeface="Open Sans Medium"/>
              <a:cs typeface="Open Sans Medium"/>
              <a:sym typeface="Open Sans Medium"/>
            </a:endParaRPr>
          </a:p>
        </p:txBody>
      </p:sp>
      <p:sp>
        <p:nvSpPr>
          <p:cNvPr id="269" name="Google Shape;269;g2be8c7d734c_0_166"/>
          <p:cNvSpPr txBox="1"/>
          <p:nvPr/>
        </p:nvSpPr>
        <p:spPr>
          <a:xfrm>
            <a:off x="5643667" y="5308400"/>
            <a:ext cx="3145200" cy="4184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latin typeface="Open Sans Medium"/>
                <a:ea typeface="Open Sans Medium"/>
                <a:cs typeface="Open Sans Medium"/>
                <a:sym typeface="Open Sans Medium"/>
              </a:rPr>
              <a:t>Black/African American</a:t>
            </a:r>
            <a:endParaRPr sz="1600">
              <a:solidFill>
                <a:schemeClr val="dk2"/>
              </a:solidFill>
              <a:latin typeface="Open Sans Medium"/>
              <a:ea typeface="Open Sans Medium"/>
              <a:cs typeface="Open Sans Medium"/>
              <a:sym typeface="Open Sans Medium"/>
            </a:endParaRPr>
          </a:p>
        </p:txBody>
      </p:sp>
      <p:sp>
        <p:nvSpPr>
          <p:cNvPr id="270" name="Google Shape;270;g2be8c7d734c_0_166"/>
          <p:cNvSpPr txBox="1"/>
          <p:nvPr/>
        </p:nvSpPr>
        <p:spPr>
          <a:xfrm>
            <a:off x="290248" y="1423629"/>
            <a:ext cx="3250800" cy="721200"/>
          </a:xfrm>
          <a:prstGeom prst="rect">
            <a:avLst/>
          </a:prstGeom>
          <a:noFill/>
          <a:ln>
            <a:noFill/>
          </a:ln>
        </p:spPr>
        <p:txBody>
          <a:bodyPr spcFirstLastPara="1" wrap="square" lIns="121900" tIns="121900" rIns="121900" bIns="121900" anchor="t" anchorCtr="0">
            <a:noAutofit/>
          </a:bodyPr>
          <a:lstStyle/>
          <a:p>
            <a:pPr algn="r"/>
            <a:r>
              <a:rPr lang="en" sz="1333" b="1">
                <a:solidFill>
                  <a:srgbClr val="BE2BA6"/>
                </a:solidFill>
                <a:latin typeface="Open Sans"/>
                <a:ea typeface="Open Sans"/>
                <a:cs typeface="Open Sans"/>
                <a:sym typeface="Open Sans"/>
              </a:rPr>
              <a:t>Local government</a:t>
            </a:r>
            <a:endParaRPr sz="1333" b="1">
              <a:solidFill>
                <a:srgbClr val="BE2BA6"/>
              </a:solidFill>
              <a:latin typeface="Open Sans"/>
              <a:ea typeface="Open Sans"/>
              <a:cs typeface="Open Sans"/>
              <a:sym typeface="Open Sans"/>
            </a:endParaRPr>
          </a:p>
          <a:p>
            <a:pPr algn="r"/>
            <a:endParaRPr sz="1333" b="1">
              <a:solidFill>
                <a:srgbClr val="BE2BA6"/>
              </a:solidFill>
              <a:latin typeface="Open Sans"/>
              <a:ea typeface="Open Sans"/>
              <a:cs typeface="Open Sans"/>
              <a:sym typeface="Open Sans"/>
            </a:endParaRPr>
          </a:p>
        </p:txBody>
      </p:sp>
      <p:sp>
        <p:nvSpPr>
          <p:cNvPr id="271" name="Google Shape;271;g2be8c7d734c_0_166"/>
          <p:cNvSpPr txBox="1"/>
          <p:nvPr/>
        </p:nvSpPr>
        <p:spPr>
          <a:xfrm>
            <a:off x="290281" y="2279036"/>
            <a:ext cx="3250800" cy="721200"/>
          </a:xfrm>
          <a:prstGeom prst="rect">
            <a:avLst/>
          </a:prstGeom>
          <a:noFill/>
          <a:ln>
            <a:noFill/>
          </a:ln>
        </p:spPr>
        <p:txBody>
          <a:bodyPr spcFirstLastPara="1" wrap="square" lIns="121900" tIns="121900" rIns="121900" bIns="121900" anchor="t" anchorCtr="0">
            <a:noAutofit/>
          </a:bodyPr>
          <a:lstStyle/>
          <a:p>
            <a:pPr algn="r"/>
            <a:r>
              <a:rPr lang="en" sz="1333" b="1">
                <a:solidFill>
                  <a:srgbClr val="BE2BA6"/>
                </a:solidFill>
                <a:latin typeface="Open Sans"/>
                <a:ea typeface="Open Sans"/>
                <a:cs typeface="Open Sans"/>
                <a:sym typeface="Open Sans"/>
              </a:rPr>
              <a:t>Employers and the business community</a:t>
            </a:r>
            <a:endParaRPr sz="1333" b="1">
              <a:solidFill>
                <a:srgbClr val="BE2BA6"/>
              </a:solidFill>
              <a:latin typeface="Open Sans"/>
              <a:ea typeface="Open Sans"/>
              <a:cs typeface="Open Sans"/>
              <a:sym typeface="Open Sans"/>
            </a:endParaRPr>
          </a:p>
          <a:p>
            <a:pPr algn="r"/>
            <a:endParaRPr sz="1333" b="1">
              <a:solidFill>
                <a:srgbClr val="BE2BA6"/>
              </a:solidFill>
              <a:latin typeface="Open Sans"/>
              <a:ea typeface="Open Sans"/>
              <a:cs typeface="Open Sans"/>
              <a:sym typeface="Open Sans"/>
            </a:endParaRPr>
          </a:p>
        </p:txBody>
      </p:sp>
      <p:sp>
        <p:nvSpPr>
          <p:cNvPr id="272" name="Google Shape;272;g2be8c7d734c_0_166"/>
          <p:cNvSpPr txBox="1"/>
          <p:nvPr/>
        </p:nvSpPr>
        <p:spPr>
          <a:xfrm>
            <a:off x="290281" y="2938797"/>
            <a:ext cx="3250800" cy="721200"/>
          </a:xfrm>
          <a:prstGeom prst="rect">
            <a:avLst/>
          </a:prstGeom>
          <a:noFill/>
          <a:ln>
            <a:noFill/>
          </a:ln>
        </p:spPr>
        <p:txBody>
          <a:bodyPr spcFirstLastPara="1" wrap="square" lIns="121900" tIns="121900" rIns="121900" bIns="121900" anchor="t" anchorCtr="0">
            <a:noAutofit/>
          </a:bodyPr>
          <a:lstStyle/>
          <a:p>
            <a:pPr algn="r"/>
            <a:r>
              <a:rPr lang="en" sz="1333" b="1">
                <a:solidFill>
                  <a:srgbClr val="BE2BA6"/>
                </a:solidFill>
                <a:latin typeface="Open Sans"/>
                <a:ea typeface="Open Sans"/>
                <a:cs typeface="Open Sans"/>
                <a:sym typeface="Open Sans"/>
              </a:rPr>
              <a:t>Public school teachers and leaders</a:t>
            </a:r>
            <a:endParaRPr sz="1333" b="1">
              <a:solidFill>
                <a:srgbClr val="BE2BA6"/>
              </a:solidFill>
              <a:latin typeface="Open Sans"/>
              <a:ea typeface="Open Sans"/>
              <a:cs typeface="Open Sans"/>
              <a:sym typeface="Open Sans"/>
            </a:endParaRPr>
          </a:p>
          <a:p>
            <a:pPr algn="r"/>
            <a:endParaRPr sz="1333" b="1">
              <a:solidFill>
                <a:srgbClr val="BE2BA6"/>
              </a:solidFill>
              <a:latin typeface="Open Sans"/>
              <a:ea typeface="Open Sans"/>
              <a:cs typeface="Open Sans"/>
              <a:sym typeface="Open Sans"/>
            </a:endParaRPr>
          </a:p>
        </p:txBody>
      </p:sp>
      <p:sp>
        <p:nvSpPr>
          <p:cNvPr id="273" name="Google Shape;273;g2be8c7d734c_0_166"/>
          <p:cNvSpPr txBox="1"/>
          <p:nvPr/>
        </p:nvSpPr>
        <p:spPr>
          <a:xfrm>
            <a:off x="290233" y="795233"/>
            <a:ext cx="3250800" cy="628400"/>
          </a:xfrm>
          <a:prstGeom prst="rect">
            <a:avLst/>
          </a:prstGeom>
          <a:noFill/>
          <a:ln>
            <a:noFill/>
          </a:ln>
        </p:spPr>
        <p:txBody>
          <a:bodyPr spcFirstLastPara="1" wrap="square" lIns="121900" tIns="121900" rIns="121900" bIns="121900" anchor="t" anchorCtr="0">
            <a:noAutofit/>
          </a:bodyPr>
          <a:lstStyle/>
          <a:p>
            <a:pPr algn="r"/>
            <a:r>
              <a:rPr lang="en" sz="1333" b="1">
                <a:solidFill>
                  <a:srgbClr val="BE2BA6"/>
                </a:solidFill>
                <a:latin typeface="Open Sans"/>
                <a:ea typeface="Open Sans"/>
                <a:cs typeface="Open Sans"/>
                <a:sym typeface="Open Sans"/>
              </a:rPr>
              <a:t>Nonprofits and community organizations </a:t>
            </a:r>
            <a:endParaRPr sz="1333" b="1">
              <a:solidFill>
                <a:srgbClr val="BE2BA6"/>
              </a:solidFill>
              <a:latin typeface="Open Sans"/>
              <a:ea typeface="Open Sans"/>
              <a:cs typeface="Open Sans"/>
              <a:sym typeface="Open Sans"/>
            </a:endParaRPr>
          </a:p>
          <a:p>
            <a:pPr algn="r"/>
            <a:endParaRPr sz="1333" b="1">
              <a:solidFill>
                <a:srgbClr val="BE2BA6"/>
              </a:solidFill>
              <a:latin typeface="Open Sans"/>
              <a:ea typeface="Open Sans"/>
              <a:cs typeface="Open Sans"/>
              <a:sym typeface="Open Sans"/>
            </a:endParaRPr>
          </a:p>
        </p:txBody>
      </p:sp>
      <p:cxnSp>
        <p:nvCxnSpPr>
          <p:cNvPr id="274" name="Google Shape;274;g2be8c7d734c_0_166"/>
          <p:cNvCxnSpPr/>
          <p:nvPr/>
        </p:nvCxnSpPr>
        <p:spPr>
          <a:xfrm rot="10800000" flipH="1">
            <a:off x="3532600" y="795300"/>
            <a:ext cx="8400" cy="4602000"/>
          </a:xfrm>
          <a:prstGeom prst="straightConnector1">
            <a:avLst/>
          </a:prstGeom>
          <a:noFill/>
          <a:ln w="9525" cap="flat" cmpd="sng">
            <a:solidFill>
              <a:schemeClr val="dk2"/>
            </a:solidFill>
            <a:prstDash val="solid"/>
            <a:round/>
            <a:headEnd type="none" w="med" len="med"/>
            <a:tailEnd type="none" w="med" len="med"/>
          </a:ln>
        </p:spPr>
      </p:cxnSp>
      <p:cxnSp>
        <p:nvCxnSpPr>
          <p:cNvPr id="275" name="Google Shape;275;g2be8c7d734c_0_166"/>
          <p:cNvCxnSpPr/>
          <p:nvPr/>
        </p:nvCxnSpPr>
        <p:spPr>
          <a:xfrm>
            <a:off x="82867" y="5356017"/>
            <a:ext cx="11509600" cy="10400"/>
          </a:xfrm>
          <a:prstGeom prst="straightConnector1">
            <a:avLst/>
          </a:prstGeom>
          <a:noFill/>
          <a:ln w="9525" cap="flat" cmpd="sng">
            <a:solidFill>
              <a:schemeClr val="dk2"/>
            </a:solidFill>
            <a:prstDash val="solid"/>
            <a:round/>
            <a:headEnd type="none" w="med" len="med"/>
            <a:tailEnd type="none" w="med" len="med"/>
          </a:ln>
        </p:spPr>
      </p:cxnSp>
      <p:sp>
        <p:nvSpPr>
          <p:cNvPr id="276" name="Google Shape;276;g2be8c7d734c_0_166"/>
          <p:cNvSpPr txBox="1"/>
          <p:nvPr/>
        </p:nvSpPr>
        <p:spPr>
          <a:xfrm>
            <a:off x="290281" y="1843555"/>
            <a:ext cx="3250800" cy="721200"/>
          </a:xfrm>
          <a:prstGeom prst="rect">
            <a:avLst/>
          </a:prstGeom>
          <a:noFill/>
          <a:ln>
            <a:noFill/>
          </a:ln>
        </p:spPr>
        <p:txBody>
          <a:bodyPr spcFirstLastPara="1" wrap="square" lIns="121900" tIns="121900" rIns="121900" bIns="121900" anchor="t" anchorCtr="0">
            <a:noAutofit/>
          </a:bodyPr>
          <a:lstStyle/>
          <a:p>
            <a:pPr algn="r"/>
            <a:r>
              <a:rPr lang="en" sz="1333" b="1">
                <a:solidFill>
                  <a:srgbClr val="BE2BA6"/>
                </a:solidFill>
                <a:latin typeface="Open Sans"/>
                <a:ea typeface="Open Sans"/>
                <a:cs typeface="Open Sans"/>
                <a:sym typeface="Open Sans"/>
              </a:rPr>
              <a:t>Residents in your community</a:t>
            </a:r>
            <a:endParaRPr sz="1333" b="1">
              <a:solidFill>
                <a:srgbClr val="BE2BA6"/>
              </a:solidFill>
              <a:latin typeface="Open Sans"/>
              <a:ea typeface="Open Sans"/>
              <a:cs typeface="Open Sans"/>
              <a:sym typeface="Open Sans"/>
            </a:endParaRPr>
          </a:p>
          <a:p>
            <a:pPr algn="r"/>
            <a:endParaRPr sz="1333" b="1">
              <a:solidFill>
                <a:srgbClr val="BE2BA6"/>
              </a:solidFill>
              <a:latin typeface="Open Sans"/>
              <a:ea typeface="Open Sans"/>
              <a:cs typeface="Open Sans"/>
              <a:sym typeface="Open Sans"/>
            </a:endParaRPr>
          </a:p>
        </p:txBody>
      </p:sp>
      <p:sp>
        <p:nvSpPr>
          <p:cNvPr id="277" name="Google Shape;277;g2be8c7d734c_0_166"/>
          <p:cNvSpPr txBox="1"/>
          <p:nvPr/>
        </p:nvSpPr>
        <p:spPr>
          <a:xfrm>
            <a:off x="290233" y="3405617"/>
            <a:ext cx="3250800" cy="628400"/>
          </a:xfrm>
          <a:prstGeom prst="rect">
            <a:avLst/>
          </a:prstGeom>
          <a:noFill/>
          <a:ln>
            <a:noFill/>
          </a:ln>
        </p:spPr>
        <p:txBody>
          <a:bodyPr spcFirstLastPara="1" wrap="square" lIns="121900" tIns="121900" rIns="121900" bIns="121900" anchor="t" anchorCtr="0">
            <a:noAutofit/>
          </a:bodyPr>
          <a:lstStyle/>
          <a:p>
            <a:pPr algn="r"/>
            <a:r>
              <a:rPr lang="en" sz="1333" b="1">
                <a:solidFill>
                  <a:srgbClr val="BE2BA6"/>
                </a:solidFill>
                <a:latin typeface="Open Sans"/>
                <a:ea typeface="Open Sans"/>
                <a:cs typeface="Open Sans"/>
                <a:sym typeface="Open Sans"/>
              </a:rPr>
              <a:t>Churches, synagogues, mosques, and faith communities</a:t>
            </a:r>
            <a:endParaRPr sz="1333" b="1">
              <a:solidFill>
                <a:srgbClr val="BE2BA6"/>
              </a:solidFill>
              <a:latin typeface="Open Sans"/>
              <a:ea typeface="Open Sans"/>
              <a:cs typeface="Open Sans"/>
              <a:sym typeface="Open Sans"/>
            </a:endParaRPr>
          </a:p>
          <a:p>
            <a:pPr algn="r"/>
            <a:endParaRPr sz="1333" b="1">
              <a:solidFill>
                <a:srgbClr val="BE2BA6"/>
              </a:solidFill>
              <a:latin typeface="Open Sans"/>
              <a:ea typeface="Open Sans"/>
              <a:cs typeface="Open Sans"/>
              <a:sym typeface="Open Sans"/>
            </a:endParaRPr>
          </a:p>
        </p:txBody>
      </p:sp>
      <p:cxnSp>
        <p:nvCxnSpPr>
          <p:cNvPr id="278" name="Google Shape;278;g2be8c7d734c_0_166"/>
          <p:cNvCxnSpPr/>
          <p:nvPr/>
        </p:nvCxnSpPr>
        <p:spPr>
          <a:xfrm rot="10800000">
            <a:off x="8539567" y="822284"/>
            <a:ext cx="10400" cy="4548000"/>
          </a:xfrm>
          <a:prstGeom prst="straightConnector1">
            <a:avLst/>
          </a:prstGeom>
          <a:noFill/>
          <a:ln w="9525" cap="flat" cmpd="sng">
            <a:solidFill>
              <a:schemeClr val="dk2"/>
            </a:solidFill>
            <a:prstDash val="solid"/>
            <a:round/>
            <a:headEnd type="none" w="med" len="med"/>
            <a:tailEnd type="none" w="med" len="med"/>
          </a:ln>
        </p:spPr>
      </p:cxnSp>
      <p:cxnSp>
        <p:nvCxnSpPr>
          <p:cNvPr id="279" name="Google Shape;279;g2be8c7d734c_0_166"/>
          <p:cNvCxnSpPr/>
          <p:nvPr/>
        </p:nvCxnSpPr>
        <p:spPr>
          <a:xfrm rot="10800000">
            <a:off x="6035500" y="811900"/>
            <a:ext cx="9600" cy="4568800"/>
          </a:xfrm>
          <a:prstGeom prst="straightConnector1">
            <a:avLst/>
          </a:prstGeom>
          <a:noFill/>
          <a:ln w="9525" cap="flat" cmpd="sng">
            <a:solidFill>
              <a:schemeClr val="dk2"/>
            </a:solidFill>
            <a:prstDash val="solid"/>
            <a:round/>
            <a:headEnd type="none" w="med" len="med"/>
            <a:tailEnd type="none" w="med" len="med"/>
          </a:ln>
        </p:spPr>
      </p:cxnSp>
      <p:sp>
        <p:nvSpPr>
          <p:cNvPr id="280" name="Google Shape;280;g2be8c7d734c_0_166"/>
          <p:cNvSpPr txBox="1"/>
          <p:nvPr/>
        </p:nvSpPr>
        <p:spPr>
          <a:xfrm>
            <a:off x="355067" y="4034017"/>
            <a:ext cx="3186000" cy="628400"/>
          </a:xfrm>
          <a:prstGeom prst="rect">
            <a:avLst/>
          </a:prstGeom>
          <a:noFill/>
          <a:ln>
            <a:noFill/>
          </a:ln>
        </p:spPr>
        <p:txBody>
          <a:bodyPr spcFirstLastPara="1" wrap="square" lIns="121900" tIns="121900" rIns="121900" bIns="121900" anchor="t" anchorCtr="0">
            <a:noAutofit/>
          </a:bodyPr>
          <a:lstStyle/>
          <a:p>
            <a:pPr algn="r"/>
            <a:r>
              <a:rPr lang="en" sz="1333" b="1">
                <a:solidFill>
                  <a:srgbClr val="BE2BA6"/>
                </a:solidFill>
                <a:latin typeface="Open Sans"/>
                <a:ea typeface="Open Sans"/>
                <a:cs typeface="Open Sans"/>
                <a:sym typeface="Open Sans"/>
              </a:rPr>
              <a:t>Youth in your community</a:t>
            </a:r>
            <a:endParaRPr sz="1333" b="1">
              <a:solidFill>
                <a:srgbClr val="BE2BA6"/>
              </a:solidFill>
              <a:latin typeface="Open Sans"/>
              <a:ea typeface="Open Sans"/>
              <a:cs typeface="Open Sans"/>
              <a:sym typeface="Open Sans"/>
            </a:endParaRPr>
          </a:p>
          <a:p>
            <a:pPr algn="r"/>
            <a:endParaRPr sz="1333" b="1">
              <a:solidFill>
                <a:srgbClr val="BE2BA6"/>
              </a:solidFill>
              <a:latin typeface="Open Sans"/>
              <a:ea typeface="Open Sans"/>
              <a:cs typeface="Open Sans"/>
              <a:sym typeface="Open Sans"/>
            </a:endParaRPr>
          </a:p>
        </p:txBody>
      </p:sp>
      <p:sp>
        <p:nvSpPr>
          <p:cNvPr id="281" name="Google Shape;281;g2be8c7d734c_0_166"/>
          <p:cNvSpPr txBox="1"/>
          <p:nvPr/>
        </p:nvSpPr>
        <p:spPr>
          <a:xfrm>
            <a:off x="355033" y="4439433"/>
            <a:ext cx="3186000" cy="628400"/>
          </a:xfrm>
          <a:prstGeom prst="rect">
            <a:avLst/>
          </a:prstGeom>
          <a:noFill/>
          <a:ln>
            <a:noFill/>
          </a:ln>
        </p:spPr>
        <p:txBody>
          <a:bodyPr spcFirstLastPara="1" wrap="square" lIns="121900" tIns="121900" rIns="121900" bIns="121900" anchor="t" anchorCtr="0">
            <a:noAutofit/>
          </a:bodyPr>
          <a:lstStyle/>
          <a:p>
            <a:pPr algn="r"/>
            <a:r>
              <a:rPr lang="en" sz="1333" b="1">
                <a:solidFill>
                  <a:srgbClr val="BE2BA6"/>
                </a:solidFill>
                <a:latin typeface="Open Sans"/>
                <a:ea typeface="Open Sans"/>
                <a:cs typeface="Open Sans"/>
                <a:sym typeface="Open Sans"/>
              </a:rPr>
              <a:t>News media</a:t>
            </a:r>
            <a:endParaRPr sz="1333" b="1">
              <a:solidFill>
                <a:srgbClr val="BE2BA6"/>
              </a:solidFill>
              <a:latin typeface="Open Sans"/>
              <a:ea typeface="Open Sans"/>
              <a:cs typeface="Open Sans"/>
              <a:sym typeface="Open Sans"/>
            </a:endParaRPr>
          </a:p>
          <a:p>
            <a:pPr algn="r"/>
            <a:endParaRPr sz="1333" b="1">
              <a:solidFill>
                <a:srgbClr val="BE2BA6"/>
              </a:solidFill>
              <a:latin typeface="Open Sans"/>
              <a:ea typeface="Open Sans"/>
              <a:cs typeface="Open Sans"/>
              <a:sym typeface="Open Sans"/>
            </a:endParaRPr>
          </a:p>
        </p:txBody>
      </p:sp>
      <p:sp>
        <p:nvSpPr>
          <p:cNvPr id="282" name="Google Shape;282;g2be8c7d734c_0_166"/>
          <p:cNvSpPr txBox="1"/>
          <p:nvPr/>
        </p:nvSpPr>
        <p:spPr>
          <a:xfrm>
            <a:off x="355033" y="4822333"/>
            <a:ext cx="3186000" cy="628400"/>
          </a:xfrm>
          <a:prstGeom prst="rect">
            <a:avLst/>
          </a:prstGeom>
          <a:noFill/>
          <a:ln>
            <a:noFill/>
          </a:ln>
        </p:spPr>
        <p:txBody>
          <a:bodyPr spcFirstLastPara="1" wrap="square" lIns="121900" tIns="121900" rIns="121900" bIns="121900" anchor="t" anchorCtr="0">
            <a:noAutofit/>
          </a:bodyPr>
          <a:lstStyle/>
          <a:p>
            <a:pPr algn="r"/>
            <a:r>
              <a:rPr lang="en" sz="1333" b="1">
                <a:solidFill>
                  <a:srgbClr val="BE2BA6"/>
                </a:solidFill>
                <a:latin typeface="Open Sans"/>
                <a:ea typeface="Open Sans"/>
                <a:cs typeface="Open Sans"/>
                <a:sym typeface="Open Sans"/>
              </a:rPr>
              <a:t>Neighborhood Centers</a:t>
            </a:r>
            <a:endParaRPr sz="1333" b="1">
              <a:solidFill>
                <a:srgbClr val="BE2BA6"/>
              </a:solidFill>
              <a:latin typeface="Open Sans"/>
              <a:ea typeface="Open Sans"/>
              <a:cs typeface="Open Sans"/>
              <a:sym typeface="Open Sans"/>
            </a:endParaRPr>
          </a:p>
          <a:p>
            <a:pPr algn="r"/>
            <a:endParaRPr sz="1333" b="1">
              <a:solidFill>
                <a:srgbClr val="BE2BA6"/>
              </a:solidFill>
              <a:latin typeface="Open Sans"/>
              <a:ea typeface="Open Sans"/>
              <a:cs typeface="Open Sans"/>
              <a:sym typeface="Open Sans"/>
            </a:endParaRPr>
          </a:p>
        </p:txBody>
      </p:sp>
      <p:sp>
        <p:nvSpPr>
          <p:cNvPr id="283" name="Google Shape;283;g2be8c7d734c_0_166"/>
          <p:cNvSpPr txBox="1"/>
          <p:nvPr/>
        </p:nvSpPr>
        <p:spPr>
          <a:xfrm>
            <a:off x="4054667" y="893833"/>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57%</a:t>
            </a:r>
            <a:endParaRPr sz="2400" b="1">
              <a:solidFill>
                <a:srgbClr val="6E00B8"/>
              </a:solidFill>
              <a:highlight>
                <a:srgbClr val="FFFFFF"/>
              </a:highlight>
            </a:endParaRPr>
          </a:p>
        </p:txBody>
      </p:sp>
      <p:sp>
        <p:nvSpPr>
          <p:cNvPr id="284" name="Google Shape;284;g2be8c7d734c_0_166"/>
          <p:cNvSpPr txBox="1"/>
          <p:nvPr/>
        </p:nvSpPr>
        <p:spPr>
          <a:xfrm>
            <a:off x="4027200" y="1423632"/>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14%</a:t>
            </a:r>
            <a:endParaRPr sz="2400">
              <a:solidFill>
                <a:schemeClr val="dk2"/>
              </a:solidFill>
            </a:endParaRPr>
          </a:p>
        </p:txBody>
      </p:sp>
      <p:sp>
        <p:nvSpPr>
          <p:cNvPr id="285" name="Google Shape;285;g2be8c7d734c_0_166"/>
          <p:cNvSpPr txBox="1"/>
          <p:nvPr/>
        </p:nvSpPr>
        <p:spPr>
          <a:xfrm>
            <a:off x="4027200" y="1869779"/>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43%</a:t>
            </a:r>
            <a:endParaRPr sz="2400" b="1">
              <a:solidFill>
                <a:srgbClr val="2834B8"/>
              </a:solidFill>
              <a:highlight>
                <a:srgbClr val="FFFFFF"/>
              </a:highlight>
            </a:endParaRPr>
          </a:p>
        </p:txBody>
      </p:sp>
      <p:sp>
        <p:nvSpPr>
          <p:cNvPr id="286" name="Google Shape;286;g2be8c7d734c_0_166"/>
          <p:cNvSpPr txBox="1"/>
          <p:nvPr/>
        </p:nvSpPr>
        <p:spPr>
          <a:xfrm>
            <a:off x="4027200" y="2379327"/>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14%</a:t>
            </a:r>
            <a:endParaRPr sz="2400">
              <a:solidFill>
                <a:schemeClr val="dk2"/>
              </a:solidFill>
            </a:endParaRPr>
          </a:p>
        </p:txBody>
      </p:sp>
      <p:sp>
        <p:nvSpPr>
          <p:cNvPr id="287" name="Google Shape;287;g2be8c7d734c_0_166"/>
          <p:cNvSpPr txBox="1"/>
          <p:nvPr/>
        </p:nvSpPr>
        <p:spPr>
          <a:xfrm>
            <a:off x="4027200" y="4428411"/>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14%</a:t>
            </a:r>
            <a:endParaRPr sz="2400">
              <a:solidFill>
                <a:schemeClr val="dk2"/>
              </a:solidFill>
            </a:endParaRPr>
          </a:p>
        </p:txBody>
      </p:sp>
      <p:sp>
        <p:nvSpPr>
          <p:cNvPr id="288" name="Google Shape;288;g2be8c7d734c_0_166"/>
          <p:cNvSpPr txBox="1"/>
          <p:nvPr/>
        </p:nvSpPr>
        <p:spPr>
          <a:xfrm>
            <a:off x="4037733" y="4023961"/>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14%</a:t>
            </a:r>
            <a:endParaRPr sz="2400">
              <a:solidFill>
                <a:schemeClr val="dk2"/>
              </a:solidFill>
            </a:endParaRPr>
          </a:p>
        </p:txBody>
      </p:sp>
      <p:sp>
        <p:nvSpPr>
          <p:cNvPr id="289" name="Google Shape;289;g2be8c7d734c_0_166"/>
          <p:cNvSpPr txBox="1"/>
          <p:nvPr/>
        </p:nvSpPr>
        <p:spPr>
          <a:xfrm>
            <a:off x="4027200" y="2957088"/>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43%</a:t>
            </a:r>
            <a:endParaRPr sz="2400" b="1">
              <a:solidFill>
                <a:srgbClr val="2834B8"/>
              </a:solidFill>
              <a:highlight>
                <a:srgbClr val="FFFFFF"/>
              </a:highlight>
            </a:endParaRPr>
          </a:p>
        </p:txBody>
      </p:sp>
      <p:sp>
        <p:nvSpPr>
          <p:cNvPr id="290" name="Google Shape;290;g2be8c7d734c_0_166"/>
          <p:cNvSpPr txBox="1"/>
          <p:nvPr/>
        </p:nvSpPr>
        <p:spPr>
          <a:xfrm>
            <a:off x="4027200" y="3500757"/>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43%</a:t>
            </a:r>
            <a:endParaRPr sz="2400" b="1">
              <a:solidFill>
                <a:srgbClr val="2834B8"/>
              </a:solidFill>
              <a:highlight>
                <a:srgbClr val="FFFFFF"/>
              </a:highlight>
            </a:endParaRPr>
          </a:p>
        </p:txBody>
      </p:sp>
      <p:sp>
        <p:nvSpPr>
          <p:cNvPr id="291" name="Google Shape;291;g2be8c7d734c_0_166"/>
          <p:cNvSpPr txBox="1"/>
          <p:nvPr/>
        </p:nvSpPr>
        <p:spPr>
          <a:xfrm>
            <a:off x="4027200" y="4860652"/>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43%</a:t>
            </a:r>
            <a:endParaRPr sz="2400" b="1">
              <a:solidFill>
                <a:srgbClr val="2834B8"/>
              </a:solidFill>
              <a:highlight>
                <a:srgbClr val="FFFFFF"/>
              </a:highlight>
            </a:endParaRPr>
          </a:p>
        </p:txBody>
      </p:sp>
      <p:sp>
        <p:nvSpPr>
          <p:cNvPr id="292" name="Google Shape;292;g2be8c7d734c_0_166"/>
          <p:cNvSpPr txBox="1"/>
          <p:nvPr/>
        </p:nvSpPr>
        <p:spPr>
          <a:xfrm>
            <a:off x="9210133" y="822300"/>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rPr>
              <a:t>79%</a:t>
            </a:r>
            <a:endParaRPr sz="2400" b="1">
              <a:solidFill>
                <a:srgbClr val="6E00B8"/>
              </a:solidFill>
            </a:endParaRPr>
          </a:p>
        </p:txBody>
      </p:sp>
      <p:sp>
        <p:nvSpPr>
          <p:cNvPr id="293" name="Google Shape;293;g2be8c7d734c_0_166"/>
          <p:cNvSpPr txBox="1"/>
          <p:nvPr/>
        </p:nvSpPr>
        <p:spPr>
          <a:xfrm>
            <a:off x="9182667" y="1352099"/>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37%</a:t>
            </a:r>
            <a:endParaRPr sz="2400" b="1">
              <a:solidFill>
                <a:srgbClr val="2834B8"/>
              </a:solidFill>
              <a:highlight>
                <a:srgbClr val="FFFFFF"/>
              </a:highlight>
            </a:endParaRPr>
          </a:p>
        </p:txBody>
      </p:sp>
      <p:sp>
        <p:nvSpPr>
          <p:cNvPr id="294" name="Google Shape;294;g2be8c7d734c_0_166"/>
          <p:cNvSpPr txBox="1"/>
          <p:nvPr/>
        </p:nvSpPr>
        <p:spPr>
          <a:xfrm>
            <a:off x="9182667" y="1798245"/>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34%</a:t>
            </a:r>
            <a:endParaRPr sz="2400">
              <a:solidFill>
                <a:schemeClr val="dk2"/>
              </a:solidFill>
            </a:endParaRPr>
          </a:p>
        </p:txBody>
      </p:sp>
      <p:sp>
        <p:nvSpPr>
          <p:cNvPr id="295" name="Google Shape;295;g2be8c7d734c_0_166"/>
          <p:cNvSpPr txBox="1"/>
          <p:nvPr/>
        </p:nvSpPr>
        <p:spPr>
          <a:xfrm>
            <a:off x="9182667" y="2307793"/>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33%</a:t>
            </a:r>
            <a:endParaRPr sz="2400">
              <a:solidFill>
                <a:schemeClr val="dk2"/>
              </a:solidFill>
            </a:endParaRPr>
          </a:p>
        </p:txBody>
      </p:sp>
      <p:sp>
        <p:nvSpPr>
          <p:cNvPr id="296" name="Google Shape;296;g2be8c7d734c_0_166"/>
          <p:cNvSpPr txBox="1"/>
          <p:nvPr/>
        </p:nvSpPr>
        <p:spPr>
          <a:xfrm>
            <a:off x="9196400" y="4475644"/>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17%</a:t>
            </a:r>
            <a:endParaRPr sz="2400">
              <a:solidFill>
                <a:schemeClr val="dk2"/>
              </a:solidFill>
            </a:endParaRPr>
          </a:p>
        </p:txBody>
      </p:sp>
      <p:sp>
        <p:nvSpPr>
          <p:cNvPr id="297" name="Google Shape;297;g2be8c7d734c_0_166"/>
          <p:cNvSpPr txBox="1"/>
          <p:nvPr/>
        </p:nvSpPr>
        <p:spPr>
          <a:xfrm>
            <a:off x="9193200" y="3952428"/>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11%</a:t>
            </a:r>
            <a:endParaRPr sz="2400">
              <a:solidFill>
                <a:schemeClr val="dk2"/>
              </a:solidFill>
            </a:endParaRPr>
          </a:p>
        </p:txBody>
      </p:sp>
      <p:sp>
        <p:nvSpPr>
          <p:cNvPr id="298" name="Google Shape;298;g2be8c7d734c_0_166"/>
          <p:cNvSpPr txBox="1"/>
          <p:nvPr/>
        </p:nvSpPr>
        <p:spPr>
          <a:xfrm>
            <a:off x="9182667" y="2885555"/>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37%</a:t>
            </a:r>
            <a:endParaRPr sz="2400" b="1">
              <a:solidFill>
                <a:srgbClr val="2834B8"/>
              </a:solidFill>
              <a:highlight>
                <a:srgbClr val="FFFFFF"/>
              </a:highlight>
            </a:endParaRPr>
          </a:p>
        </p:txBody>
      </p:sp>
      <p:sp>
        <p:nvSpPr>
          <p:cNvPr id="299" name="Google Shape;299;g2be8c7d734c_0_166"/>
          <p:cNvSpPr txBox="1"/>
          <p:nvPr/>
        </p:nvSpPr>
        <p:spPr>
          <a:xfrm>
            <a:off x="9182667" y="3429224"/>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30%</a:t>
            </a:r>
            <a:endParaRPr sz="2400">
              <a:solidFill>
                <a:schemeClr val="dk2"/>
              </a:solidFill>
            </a:endParaRPr>
          </a:p>
        </p:txBody>
      </p:sp>
      <p:sp>
        <p:nvSpPr>
          <p:cNvPr id="300" name="Google Shape;300;g2be8c7d734c_0_166"/>
          <p:cNvSpPr txBox="1"/>
          <p:nvPr/>
        </p:nvSpPr>
        <p:spPr>
          <a:xfrm>
            <a:off x="9196400" y="4948819"/>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16%</a:t>
            </a:r>
            <a:endParaRPr sz="2400">
              <a:solidFill>
                <a:schemeClr val="dk2"/>
              </a:solidFill>
            </a:endParaRPr>
          </a:p>
        </p:txBody>
      </p:sp>
      <p:sp>
        <p:nvSpPr>
          <p:cNvPr id="301" name="Google Shape;301;g2be8c7d734c_0_166"/>
          <p:cNvSpPr txBox="1"/>
          <p:nvPr/>
        </p:nvSpPr>
        <p:spPr>
          <a:xfrm>
            <a:off x="6705267" y="916449"/>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6E00B8"/>
                </a:solidFill>
                <a:highlight>
                  <a:srgbClr val="FFFFFF"/>
                </a:highlight>
              </a:rPr>
              <a:t>71%</a:t>
            </a:r>
            <a:endParaRPr sz="2400" b="1">
              <a:solidFill>
                <a:srgbClr val="6E00B8"/>
              </a:solidFill>
              <a:highlight>
                <a:srgbClr val="FFFFFF"/>
              </a:highlight>
            </a:endParaRPr>
          </a:p>
        </p:txBody>
      </p:sp>
      <p:sp>
        <p:nvSpPr>
          <p:cNvPr id="302" name="Google Shape;302;g2be8c7d734c_0_166"/>
          <p:cNvSpPr txBox="1"/>
          <p:nvPr/>
        </p:nvSpPr>
        <p:spPr>
          <a:xfrm>
            <a:off x="6677800" y="1446248"/>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28%</a:t>
            </a:r>
            <a:endParaRPr sz="2400">
              <a:solidFill>
                <a:schemeClr val="dk2"/>
              </a:solidFill>
            </a:endParaRPr>
          </a:p>
        </p:txBody>
      </p:sp>
      <p:sp>
        <p:nvSpPr>
          <p:cNvPr id="303" name="Google Shape;303;g2be8c7d734c_0_166"/>
          <p:cNvSpPr txBox="1"/>
          <p:nvPr/>
        </p:nvSpPr>
        <p:spPr>
          <a:xfrm>
            <a:off x="6677800" y="1892396"/>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43%</a:t>
            </a:r>
            <a:endParaRPr sz="2400" b="1">
              <a:solidFill>
                <a:srgbClr val="2834B8"/>
              </a:solidFill>
              <a:highlight>
                <a:srgbClr val="FFFFFF"/>
              </a:highlight>
            </a:endParaRPr>
          </a:p>
        </p:txBody>
      </p:sp>
      <p:sp>
        <p:nvSpPr>
          <p:cNvPr id="304" name="Google Shape;304;g2be8c7d734c_0_166"/>
          <p:cNvSpPr txBox="1"/>
          <p:nvPr/>
        </p:nvSpPr>
        <p:spPr>
          <a:xfrm>
            <a:off x="6677800" y="2401943"/>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24%</a:t>
            </a:r>
            <a:endParaRPr sz="2400">
              <a:solidFill>
                <a:schemeClr val="dk2"/>
              </a:solidFill>
            </a:endParaRPr>
          </a:p>
        </p:txBody>
      </p:sp>
      <p:sp>
        <p:nvSpPr>
          <p:cNvPr id="305" name="Google Shape;305;g2be8c7d734c_0_166"/>
          <p:cNvSpPr txBox="1"/>
          <p:nvPr/>
        </p:nvSpPr>
        <p:spPr>
          <a:xfrm>
            <a:off x="6691533" y="4455644"/>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16%</a:t>
            </a:r>
            <a:endParaRPr sz="2400">
              <a:solidFill>
                <a:schemeClr val="dk2"/>
              </a:solidFill>
            </a:endParaRPr>
          </a:p>
        </p:txBody>
      </p:sp>
      <p:sp>
        <p:nvSpPr>
          <p:cNvPr id="306" name="Google Shape;306;g2be8c7d734c_0_166"/>
          <p:cNvSpPr txBox="1"/>
          <p:nvPr/>
        </p:nvSpPr>
        <p:spPr>
          <a:xfrm>
            <a:off x="6702067" y="3990361"/>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16%</a:t>
            </a:r>
            <a:endParaRPr sz="2400">
              <a:solidFill>
                <a:schemeClr val="dk2"/>
              </a:solidFill>
            </a:endParaRPr>
          </a:p>
        </p:txBody>
      </p:sp>
      <p:sp>
        <p:nvSpPr>
          <p:cNvPr id="307" name="Google Shape;307;g2be8c7d734c_0_166"/>
          <p:cNvSpPr txBox="1"/>
          <p:nvPr/>
        </p:nvSpPr>
        <p:spPr>
          <a:xfrm>
            <a:off x="6677800" y="2979704"/>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26%</a:t>
            </a:r>
            <a:endParaRPr sz="2400">
              <a:solidFill>
                <a:schemeClr val="dk2"/>
              </a:solidFill>
            </a:endParaRPr>
          </a:p>
        </p:txBody>
      </p:sp>
      <p:sp>
        <p:nvSpPr>
          <p:cNvPr id="308" name="Google Shape;308;g2be8c7d734c_0_166"/>
          <p:cNvSpPr txBox="1"/>
          <p:nvPr/>
        </p:nvSpPr>
        <p:spPr>
          <a:xfrm>
            <a:off x="6677800" y="3523375"/>
            <a:ext cx="1201600" cy="431200"/>
          </a:xfrm>
          <a:prstGeom prst="rect">
            <a:avLst/>
          </a:prstGeom>
          <a:noFill/>
          <a:ln>
            <a:noFill/>
          </a:ln>
        </p:spPr>
        <p:txBody>
          <a:bodyPr spcFirstLastPara="1" wrap="square" lIns="121900" tIns="121900" rIns="121900" bIns="121900" anchor="ctr" anchorCtr="0">
            <a:noAutofit/>
          </a:bodyPr>
          <a:lstStyle/>
          <a:p>
            <a:r>
              <a:rPr lang="en" sz="2400" b="1">
                <a:solidFill>
                  <a:srgbClr val="2834B8"/>
                </a:solidFill>
                <a:highlight>
                  <a:srgbClr val="FFFFFF"/>
                </a:highlight>
              </a:rPr>
              <a:t>37%</a:t>
            </a:r>
            <a:endParaRPr sz="2400" b="1">
              <a:solidFill>
                <a:srgbClr val="2834B8"/>
              </a:solidFill>
              <a:highlight>
                <a:srgbClr val="FFFFFF"/>
              </a:highlight>
            </a:endParaRPr>
          </a:p>
        </p:txBody>
      </p:sp>
      <p:sp>
        <p:nvSpPr>
          <p:cNvPr id="309" name="Google Shape;309;g2be8c7d734c_0_166"/>
          <p:cNvSpPr txBox="1"/>
          <p:nvPr/>
        </p:nvSpPr>
        <p:spPr>
          <a:xfrm>
            <a:off x="6691517" y="4920917"/>
            <a:ext cx="1201600" cy="431200"/>
          </a:xfrm>
          <a:prstGeom prst="rect">
            <a:avLst/>
          </a:prstGeom>
          <a:noFill/>
          <a:ln>
            <a:noFill/>
          </a:ln>
        </p:spPr>
        <p:txBody>
          <a:bodyPr spcFirstLastPara="1" wrap="square" lIns="121900" tIns="121900" rIns="121900" bIns="121900" anchor="ctr" anchorCtr="0">
            <a:noAutofit/>
          </a:bodyPr>
          <a:lstStyle/>
          <a:p>
            <a:r>
              <a:rPr lang="en" sz="2400">
                <a:solidFill>
                  <a:schemeClr val="dk2"/>
                </a:solidFill>
              </a:rPr>
              <a:t>26%</a:t>
            </a:r>
            <a:endParaRPr sz="24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g1f2eb938ddc_0_32"/>
          <p:cNvPicPr preferRelativeResize="0"/>
          <p:nvPr/>
        </p:nvPicPr>
        <p:blipFill rotWithShape="1">
          <a:blip r:embed="rId3">
            <a:alphaModFix/>
          </a:blip>
          <a:srcRect/>
          <a:stretch/>
        </p:blipFill>
        <p:spPr>
          <a:xfrm>
            <a:off x="9631434" y="5831279"/>
            <a:ext cx="1292460" cy="292117"/>
          </a:xfrm>
          <a:prstGeom prst="rect">
            <a:avLst/>
          </a:prstGeom>
          <a:noFill/>
          <a:ln>
            <a:noFill/>
          </a:ln>
        </p:spPr>
      </p:pic>
      <p:pic>
        <p:nvPicPr>
          <p:cNvPr id="315" name="Google Shape;315;g1f2eb938ddc_0_32"/>
          <p:cNvPicPr preferRelativeResize="0"/>
          <p:nvPr/>
        </p:nvPicPr>
        <p:blipFill rotWithShape="1">
          <a:blip r:embed="rId4">
            <a:alphaModFix/>
          </a:blip>
          <a:srcRect/>
          <a:stretch/>
        </p:blipFill>
        <p:spPr>
          <a:xfrm>
            <a:off x="11105541" y="5747633"/>
            <a:ext cx="1018660" cy="418467"/>
          </a:xfrm>
          <a:prstGeom prst="rect">
            <a:avLst/>
          </a:prstGeom>
          <a:noFill/>
          <a:ln>
            <a:noFill/>
          </a:ln>
        </p:spPr>
      </p:pic>
      <p:sp>
        <p:nvSpPr>
          <p:cNvPr id="316" name="Google Shape;316;g1f2eb938ddc_0_32"/>
          <p:cNvSpPr txBox="1"/>
          <p:nvPr/>
        </p:nvSpPr>
        <p:spPr>
          <a:xfrm>
            <a:off x="1570400" y="328333"/>
            <a:ext cx="9051200" cy="3696400"/>
          </a:xfrm>
          <a:prstGeom prst="rect">
            <a:avLst/>
          </a:prstGeom>
          <a:noFill/>
          <a:ln>
            <a:noFill/>
          </a:ln>
        </p:spPr>
        <p:txBody>
          <a:bodyPr spcFirstLastPara="1" wrap="square" lIns="121900" tIns="121900" rIns="121900" bIns="121900" anchor="t" anchorCtr="0">
            <a:noAutofit/>
          </a:bodyPr>
          <a:lstStyle/>
          <a:p>
            <a:pPr algn="ctr">
              <a:lnSpc>
                <a:spcPct val="115000"/>
              </a:lnSpc>
            </a:pPr>
            <a:r>
              <a:rPr lang="en" sz="6400" b="1">
                <a:solidFill>
                  <a:srgbClr val="6E00B8"/>
                </a:solidFill>
                <a:latin typeface="Roboto"/>
                <a:ea typeface="Roboto"/>
                <a:cs typeface="Roboto"/>
                <a:sym typeface="Roboto"/>
              </a:rPr>
              <a:t>KNOWING</a:t>
            </a:r>
            <a:endParaRPr sz="6400" b="1">
              <a:solidFill>
                <a:srgbClr val="6E00B8"/>
              </a:solidFill>
              <a:latin typeface="Roboto"/>
              <a:ea typeface="Roboto"/>
              <a:cs typeface="Roboto"/>
              <a:sym typeface="Roboto"/>
            </a:endParaRPr>
          </a:p>
          <a:p>
            <a:pPr algn="ctr">
              <a:lnSpc>
                <a:spcPct val="115000"/>
              </a:lnSpc>
            </a:pPr>
            <a:r>
              <a:rPr lang="en" sz="4800" i="1">
                <a:solidFill>
                  <a:srgbClr val="3D85C6"/>
                </a:solidFill>
                <a:latin typeface="Roboto"/>
                <a:ea typeface="Roboto"/>
                <a:cs typeface="Roboto"/>
                <a:sym typeface="Roboto"/>
              </a:rPr>
              <a:t>Who is Talking About What</a:t>
            </a:r>
            <a:r>
              <a:rPr lang="en" sz="4800" i="1">
                <a:solidFill>
                  <a:srgbClr val="2834B8"/>
                </a:solidFill>
                <a:latin typeface="Roboto"/>
                <a:ea typeface="Roboto"/>
                <a:cs typeface="Roboto"/>
                <a:sym typeface="Roboto"/>
              </a:rPr>
              <a:t> </a:t>
            </a:r>
            <a:endParaRPr sz="4800" i="1">
              <a:solidFill>
                <a:srgbClr val="2834B8"/>
              </a:solidFill>
              <a:latin typeface="Roboto"/>
              <a:ea typeface="Roboto"/>
              <a:cs typeface="Roboto"/>
              <a:sym typeface="Roboto"/>
            </a:endParaRPr>
          </a:p>
          <a:p>
            <a:pPr algn="ctr">
              <a:lnSpc>
                <a:spcPct val="115000"/>
              </a:lnSpc>
            </a:pPr>
            <a:r>
              <a:rPr lang="en" sz="6400" b="1">
                <a:solidFill>
                  <a:srgbClr val="6E00B8"/>
                </a:solidFill>
                <a:latin typeface="Roboto"/>
                <a:ea typeface="Roboto"/>
                <a:cs typeface="Roboto"/>
                <a:sym typeface="Roboto"/>
              </a:rPr>
              <a:t>HELPS EVERYONE</a:t>
            </a:r>
            <a:endParaRPr sz="6400" b="1">
              <a:solidFill>
                <a:srgbClr val="6E00B8"/>
              </a:solidFill>
              <a:latin typeface="Roboto"/>
              <a:ea typeface="Roboto"/>
              <a:cs typeface="Roboto"/>
              <a:sym typeface="Roboto"/>
            </a:endParaRPr>
          </a:p>
        </p:txBody>
      </p:sp>
      <p:pic>
        <p:nvPicPr>
          <p:cNvPr id="317" name="Google Shape;317;g1f2eb938ddc_0_32"/>
          <p:cNvPicPr preferRelativeResize="0"/>
          <p:nvPr/>
        </p:nvPicPr>
        <p:blipFill rotWithShape="1">
          <a:blip r:embed="rId5">
            <a:alphaModFix/>
          </a:blip>
          <a:srcRect/>
          <a:stretch/>
        </p:blipFill>
        <p:spPr>
          <a:xfrm>
            <a:off x="2849866" y="3768833"/>
            <a:ext cx="6492265" cy="158906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able&#10;&#10;Description automatically generated">
            <a:extLst>
              <a:ext uri="{FF2B5EF4-FFF2-40B4-BE49-F238E27FC236}">
                <a16:creationId xmlns:a16="http://schemas.microsoft.com/office/drawing/2014/main" id="{F908ADC1-0BC5-D653-CFAA-F8EBABC99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8825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Description automatically generated with medium confidence">
            <a:extLst>
              <a:ext uri="{FF2B5EF4-FFF2-40B4-BE49-F238E27FC236}">
                <a16:creationId xmlns:a16="http://schemas.microsoft.com/office/drawing/2014/main" id="{71328F05-05C5-3116-7CA0-2C809B532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4584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cover with white text&#10;&#10;Description automatically generated">
            <a:extLst>
              <a:ext uri="{FF2B5EF4-FFF2-40B4-BE49-F238E27FC236}">
                <a16:creationId xmlns:a16="http://schemas.microsoft.com/office/drawing/2014/main" id="{E0CA0CDF-FADA-79A4-F351-C2509C971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2489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yellow poster with white text&#10;&#10;Description automatically generated">
            <a:extLst>
              <a:ext uri="{FF2B5EF4-FFF2-40B4-BE49-F238E27FC236}">
                <a16:creationId xmlns:a16="http://schemas.microsoft.com/office/drawing/2014/main" id="{6BBE744F-C927-5518-8ABF-D188A154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8570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picture of a tree and a map&#10;&#10;Description automatically generated">
            <a:extLst>
              <a:ext uri="{FF2B5EF4-FFF2-40B4-BE49-F238E27FC236}">
                <a16:creationId xmlns:a16="http://schemas.microsoft.com/office/drawing/2014/main" id="{55F231A4-C690-CCDC-12D1-38FF3BE81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457200"/>
            <a:ext cx="5943600" cy="5943600"/>
          </a:xfrm>
          <a:prstGeom prst="rect">
            <a:avLst/>
          </a:prstGeom>
        </p:spPr>
      </p:pic>
    </p:spTree>
    <p:extLst>
      <p:ext uri="{BB962C8B-B14F-4D97-AF65-F5344CB8AC3E}">
        <p14:creationId xmlns:p14="http://schemas.microsoft.com/office/powerpoint/2010/main" val="3976830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a:br>
            <a:r>
              <a:rPr lang="en" b="1">
                <a:solidFill>
                  <a:schemeClr val="accent1">
                    <a:lumMod val="75000"/>
                  </a:schemeClr>
                </a:solidFill>
              </a:rPr>
              <a:t>Florida Civic Advance </a:t>
            </a:r>
            <a:br>
              <a:rPr lang="en" b="1">
                <a:solidFill>
                  <a:schemeClr val="accent1">
                    <a:lumMod val="75000"/>
                  </a:schemeClr>
                </a:solidFill>
              </a:rPr>
            </a:br>
            <a:r>
              <a:rPr lang="en-US" sz="2800" i="1">
                <a:solidFill>
                  <a:schemeClr val="accent1">
                    <a:lumMod val="75000"/>
                  </a:schemeClr>
                </a:solidFill>
              </a:rPr>
              <a:t>Advancing Civic Excellence in Florida’s Communities</a:t>
            </a:r>
            <a:br>
              <a:rPr lang="en-US" i="1">
                <a:solidFill>
                  <a:schemeClr val="accent1">
                    <a:lumMod val="75000"/>
                  </a:schemeClr>
                </a:solidFill>
              </a:rPr>
            </a:br>
            <a:endParaRPr b="1">
              <a:solidFill>
                <a:schemeClr val="accent1">
                  <a:lumMod val="75000"/>
                </a:schemeClr>
              </a:solidFill>
            </a:endParaRPr>
          </a:p>
        </p:txBody>
      </p:sp>
      <p:sp>
        <p:nvSpPr>
          <p:cNvPr id="136" name="Google Shape;136;p26"/>
          <p:cNvSpPr txBox="1">
            <a:spLocks noGrp="1"/>
          </p:cNvSpPr>
          <p:nvPr>
            <p:ph type="body" idx="1"/>
          </p:nvPr>
        </p:nvSpPr>
        <p:spPr>
          <a:xfrm>
            <a:off x="507206" y="1123016"/>
            <a:ext cx="11177588" cy="3297384"/>
          </a:xfrm>
          <a:prstGeom prst="rect">
            <a:avLst/>
          </a:prstGeom>
        </p:spPr>
        <p:txBody>
          <a:bodyPr spcFirstLastPara="1" vert="horz" wrap="square" lIns="121900" tIns="121900" rIns="121900" bIns="121900" rtlCol="0" anchor="ctr" anchorCtr="0">
            <a:noAutofit/>
          </a:bodyPr>
          <a:lstStyle/>
          <a:p>
            <a:pPr marL="0" indent="0" algn="ctr">
              <a:buNone/>
            </a:pPr>
            <a:r>
              <a:rPr lang="en-US" sz="2400" b="1">
                <a:cs typeface="Calibri" panose="020F0502020204030204" pitchFamily="34" charset="0"/>
              </a:rPr>
              <a:t>In Case You Missed Past FCA Civic Excellence Webinars </a:t>
            </a:r>
          </a:p>
          <a:p>
            <a:pPr marL="0" indent="0" algn="ctr">
              <a:buNone/>
            </a:pPr>
            <a:r>
              <a:rPr lang="en-US" sz="2400" b="1">
                <a:cs typeface="Calibri" panose="020F0502020204030204" pitchFamily="34" charset="0"/>
              </a:rPr>
              <a:t>Visit our website: </a:t>
            </a:r>
            <a:r>
              <a:rPr lang="en-US" sz="2400">
                <a:hlinkClick r:id="rId3"/>
              </a:rPr>
              <a:t>https://www.floridacivicadvance.net</a:t>
            </a:r>
            <a:endParaRPr lang="en-US" sz="2400"/>
          </a:p>
          <a:p>
            <a:pPr marL="0" indent="0">
              <a:buNone/>
            </a:pPr>
            <a:r>
              <a:rPr lang="en-US" sz="3600" b="1"/>
              <a:t> </a:t>
            </a:r>
          </a:p>
          <a:p>
            <a:pPr marL="0" indent="0">
              <a:buNone/>
            </a:pPr>
            <a:endParaRPr lang="en-US" sz="3600" b="1"/>
          </a:p>
          <a:p>
            <a:pPr marL="0" indent="0">
              <a:buNone/>
            </a:pPr>
            <a:endParaRPr lang="en-US" sz="3200">
              <a:cs typeface="Calibri" panose="020F0502020204030204" pitchFamily="34" charset="0"/>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37</a:t>
            </a:fld>
            <a:endParaRPr/>
          </a:p>
        </p:txBody>
      </p:sp>
      <p:pic>
        <p:nvPicPr>
          <p:cNvPr id="10" name="Picture 9">
            <a:extLst>
              <a:ext uri="{FF2B5EF4-FFF2-40B4-BE49-F238E27FC236}">
                <a16:creationId xmlns:a16="http://schemas.microsoft.com/office/drawing/2014/main" id="{4B3B3901-CE51-1ABF-A925-4E49F6A4511D}"/>
              </a:ext>
            </a:extLst>
          </p:cNvPr>
          <p:cNvPicPr>
            <a:picLocks noChangeAspect="1"/>
          </p:cNvPicPr>
          <p:nvPr/>
        </p:nvPicPr>
        <p:blipFill>
          <a:blip r:embed="rId4"/>
          <a:stretch>
            <a:fillRect/>
          </a:stretch>
        </p:blipFill>
        <p:spPr>
          <a:xfrm>
            <a:off x="8495703" y="2326697"/>
            <a:ext cx="3412942" cy="4416748"/>
          </a:xfrm>
          <a:prstGeom prst="rect">
            <a:avLst/>
          </a:prstGeom>
        </p:spPr>
      </p:pic>
      <p:pic>
        <p:nvPicPr>
          <p:cNvPr id="3" name="Picture 2">
            <a:extLst>
              <a:ext uri="{FF2B5EF4-FFF2-40B4-BE49-F238E27FC236}">
                <a16:creationId xmlns:a16="http://schemas.microsoft.com/office/drawing/2014/main" id="{5D75B1F9-245E-C42B-402D-004616CD6B46}"/>
              </a:ext>
            </a:extLst>
          </p:cNvPr>
          <p:cNvPicPr>
            <a:picLocks noChangeAspect="1"/>
          </p:cNvPicPr>
          <p:nvPr/>
        </p:nvPicPr>
        <p:blipFill>
          <a:blip r:embed="rId5"/>
          <a:stretch>
            <a:fillRect/>
          </a:stretch>
        </p:blipFill>
        <p:spPr>
          <a:xfrm>
            <a:off x="4858912" y="2266216"/>
            <a:ext cx="3412940" cy="4416747"/>
          </a:xfrm>
          <a:prstGeom prst="rect">
            <a:avLst/>
          </a:prstGeom>
        </p:spPr>
      </p:pic>
      <p:pic>
        <p:nvPicPr>
          <p:cNvPr id="4" name="Picture 3">
            <a:extLst>
              <a:ext uri="{FF2B5EF4-FFF2-40B4-BE49-F238E27FC236}">
                <a16:creationId xmlns:a16="http://schemas.microsoft.com/office/drawing/2014/main" id="{408F8F25-6DF5-16DC-5875-C548226CD523}"/>
              </a:ext>
            </a:extLst>
          </p:cNvPr>
          <p:cNvPicPr>
            <a:picLocks noChangeAspect="1"/>
          </p:cNvPicPr>
          <p:nvPr/>
        </p:nvPicPr>
        <p:blipFill>
          <a:blip r:embed="rId6"/>
          <a:stretch>
            <a:fillRect/>
          </a:stretch>
        </p:blipFill>
        <p:spPr>
          <a:xfrm>
            <a:off x="868393" y="2351823"/>
            <a:ext cx="3393527" cy="4391622"/>
          </a:xfrm>
          <a:prstGeom prst="rect">
            <a:avLst/>
          </a:prstGeom>
        </p:spPr>
      </p:pic>
    </p:spTree>
    <p:extLst>
      <p:ext uri="{BB962C8B-B14F-4D97-AF65-F5344CB8AC3E}">
        <p14:creationId xmlns:p14="http://schemas.microsoft.com/office/powerpoint/2010/main" val="1517405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a:br>
            <a:r>
              <a:rPr lang="en" b="1">
                <a:solidFill>
                  <a:schemeClr val="accent1">
                    <a:lumMod val="75000"/>
                  </a:schemeClr>
                </a:solidFill>
              </a:rPr>
              <a:t>Florida Civic Advance </a:t>
            </a:r>
            <a:br>
              <a:rPr lang="en" b="1">
                <a:solidFill>
                  <a:schemeClr val="accent1">
                    <a:lumMod val="75000"/>
                  </a:schemeClr>
                </a:solidFill>
              </a:rPr>
            </a:br>
            <a:r>
              <a:rPr lang="en-US" sz="2800" i="1">
                <a:solidFill>
                  <a:schemeClr val="accent1">
                    <a:lumMod val="75000"/>
                  </a:schemeClr>
                </a:solidFill>
              </a:rPr>
              <a:t>Advancing Civic Health in Florida’s Communities</a:t>
            </a:r>
            <a:br>
              <a:rPr lang="en-US" i="1">
                <a:solidFill>
                  <a:schemeClr val="accent1">
                    <a:lumMod val="75000"/>
                  </a:schemeClr>
                </a:solidFill>
              </a:rPr>
            </a:br>
            <a:endParaRPr b="1">
              <a:solidFill>
                <a:schemeClr val="accent1">
                  <a:lumMod val="75000"/>
                </a:schemeClr>
              </a:solidFill>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38</a:t>
            </a:fld>
            <a:endParaRPr/>
          </a:p>
        </p:txBody>
      </p:sp>
      <p:pic>
        <p:nvPicPr>
          <p:cNvPr id="10" name="Picture 9">
            <a:extLst>
              <a:ext uri="{FF2B5EF4-FFF2-40B4-BE49-F238E27FC236}">
                <a16:creationId xmlns:a16="http://schemas.microsoft.com/office/drawing/2014/main" id="{0A25AC44-6580-5E5D-CC6F-9F8D137C06E5}"/>
              </a:ext>
            </a:extLst>
          </p:cNvPr>
          <p:cNvPicPr>
            <a:picLocks noChangeAspect="1"/>
          </p:cNvPicPr>
          <p:nvPr/>
        </p:nvPicPr>
        <p:blipFill>
          <a:blip r:embed="rId3"/>
          <a:stretch>
            <a:fillRect/>
          </a:stretch>
        </p:blipFill>
        <p:spPr>
          <a:xfrm>
            <a:off x="-406166" y="2010331"/>
            <a:ext cx="2840730" cy="3156237"/>
          </a:xfrm>
          <a:prstGeom prst="rect">
            <a:avLst/>
          </a:prstGeom>
        </p:spPr>
      </p:pic>
      <p:sp>
        <p:nvSpPr>
          <p:cNvPr id="4" name="Text Placeholder 3">
            <a:extLst>
              <a:ext uri="{FF2B5EF4-FFF2-40B4-BE49-F238E27FC236}">
                <a16:creationId xmlns:a16="http://schemas.microsoft.com/office/drawing/2014/main" id="{7DDF3F88-8797-182B-35CA-ED6C753669C3}"/>
              </a:ext>
            </a:extLst>
          </p:cNvPr>
          <p:cNvSpPr>
            <a:spLocks noGrp="1"/>
          </p:cNvSpPr>
          <p:nvPr>
            <p:ph type="body" idx="1"/>
          </p:nvPr>
        </p:nvSpPr>
        <p:spPr>
          <a:xfrm>
            <a:off x="2147488" y="1663569"/>
            <a:ext cx="9434911" cy="4967600"/>
          </a:xfrm>
        </p:spPr>
        <p:txBody>
          <a:bodyPr/>
          <a:lstStyle/>
          <a:p>
            <a:pPr marL="101598" indent="0">
              <a:buNone/>
            </a:pPr>
            <a:r>
              <a:rPr lang="en-US" sz="3000" b="1"/>
              <a:t>Join us in advancing civic health in Florida’s communities!</a:t>
            </a:r>
          </a:p>
          <a:p>
            <a:pPr marL="101598" indent="0" algn="ctr">
              <a:buNone/>
            </a:pPr>
            <a:endParaRPr lang="en-US" sz="1000" b="1">
              <a:solidFill>
                <a:schemeClr val="accent1">
                  <a:lumMod val="75000"/>
                </a:schemeClr>
              </a:solidFill>
              <a:latin typeface="+mj-lt"/>
            </a:endParaRPr>
          </a:p>
          <a:p>
            <a:pPr marL="101598" indent="0" algn="ctr">
              <a:buNone/>
            </a:pPr>
            <a:r>
              <a:rPr lang="en-US" sz="3600" b="1">
                <a:solidFill>
                  <a:schemeClr val="accent1">
                    <a:lumMod val="75000"/>
                  </a:schemeClr>
                </a:solidFill>
                <a:latin typeface="+mj-lt"/>
              </a:rPr>
              <a:t>Florida Civic Advance Membership</a:t>
            </a:r>
          </a:p>
          <a:p>
            <a:pPr marL="101598" indent="0">
              <a:buNone/>
            </a:pPr>
            <a:r>
              <a:rPr lang="en-US" sz="3200">
                <a:solidFill>
                  <a:schemeClr val="accent1">
                    <a:lumMod val="75000"/>
                  </a:schemeClr>
                </a:solidFill>
                <a:latin typeface="+mj-lt"/>
              </a:rPr>
              <a:t>We welcome organizations and individuals to join as FCA members to build together a new nonprofit membership network dedicated to increasing civic practices and advancing civic health in Florida’s communities</a:t>
            </a:r>
          </a:p>
          <a:p>
            <a:endParaRPr lang="en-US" sz="1200"/>
          </a:p>
          <a:p>
            <a:pPr marL="101598" indent="0" algn="ctr">
              <a:buNone/>
            </a:pPr>
            <a:r>
              <a:rPr lang="en-US" sz="3600">
                <a:hlinkClick r:id="rId4"/>
              </a:rPr>
              <a:t>https://floridacivicadvance.com/membership/</a:t>
            </a:r>
            <a:endParaRPr lang="en-US" sz="3600"/>
          </a:p>
          <a:p>
            <a:pPr marL="101598" indent="0" algn="ctr">
              <a:buNone/>
            </a:pPr>
            <a:endParaRPr lang="en-US"/>
          </a:p>
          <a:p>
            <a:pPr marL="101598" indent="0">
              <a:buNone/>
            </a:pPr>
            <a:endParaRPr lang="en-US"/>
          </a:p>
        </p:txBody>
      </p:sp>
    </p:spTree>
    <p:extLst>
      <p:ext uri="{BB962C8B-B14F-4D97-AF65-F5344CB8AC3E}">
        <p14:creationId xmlns:p14="http://schemas.microsoft.com/office/powerpoint/2010/main" val="2479995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a:br>
            <a:r>
              <a:rPr lang="en" b="1">
                <a:solidFill>
                  <a:schemeClr val="accent1">
                    <a:lumMod val="75000"/>
                  </a:schemeClr>
                </a:solidFill>
              </a:rPr>
              <a:t>Florida Civic Advance </a:t>
            </a:r>
            <a:br>
              <a:rPr lang="en" b="1">
                <a:solidFill>
                  <a:schemeClr val="accent1">
                    <a:lumMod val="75000"/>
                  </a:schemeClr>
                </a:solidFill>
              </a:rPr>
            </a:br>
            <a:r>
              <a:rPr lang="en-US" sz="2800" i="1">
                <a:solidFill>
                  <a:schemeClr val="accent1">
                    <a:lumMod val="75000"/>
                  </a:schemeClr>
                </a:solidFill>
              </a:rPr>
              <a:t>Advancing Civic Excellence in Florida’s Communities</a:t>
            </a:r>
            <a:br>
              <a:rPr lang="en-US" i="1">
                <a:solidFill>
                  <a:schemeClr val="accent1">
                    <a:lumMod val="75000"/>
                  </a:schemeClr>
                </a:solidFill>
              </a:rPr>
            </a:br>
            <a:endParaRPr b="1">
              <a:solidFill>
                <a:schemeClr val="accent1">
                  <a:lumMod val="75000"/>
                </a:schemeClr>
              </a:solidFill>
            </a:endParaRPr>
          </a:p>
        </p:txBody>
      </p:sp>
      <p:sp>
        <p:nvSpPr>
          <p:cNvPr id="136" name="Google Shape;136;p26"/>
          <p:cNvSpPr txBox="1">
            <a:spLocks noGrp="1"/>
          </p:cNvSpPr>
          <p:nvPr>
            <p:ph type="body" idx="1"/>
          </p:nvPr>
        </p:nvSpPr>
        <p:spPr>
          <a:xfrm>
            <a:off x="609600" y="1792551"/>
            <a:ext cx="8846127" cy="3779219"/>
          </a:xfrm>
          <a:prstGeom prst="rect">
            <a:avLst/>
          </a:prstGeom>
        </p:spPr>
        <p:txBody>
          <a:bodyPr spcFirstLastPara="1" vert="horz" wrap="square" lIns="121900" tIns="121900" rIns="121900" bIns="121900" rtlCol="0" anchor="ctr" anchorCtr="0">
            <a:noAutofit/>
          </a:bodyPr>
          <a:lstStyle/>
          <a:p>
            <a:pPr marL="0" indent="0" algn="ctr">
              <a:buNone/>
            </a:pPr>
            <a:r>
              <a:rPr lang="en-US" sz="3600" b="1" dirty="0">
                <a:cs typeface="Calibri" panose="020F0502020204030204" pitchFamily="34" charset="0"/>
              </a:rPr>
              <a:t>FCA Website</a:t>
            </a:r>
            <a:endParaRPr lang="en-US" sz="3600" b="1" u="sng" dirty="0">
              <a:hlinkClick r:id="rId3"/>
            </a:endParaRPr>
          </a:p>
          <a:p>
            <a:pPr marL="0" indent="0" algn="ctr">
              <a:buNone/>
            </a:pPr>
            <a:r>
              <a:rPr lang="en-US" sz="3600" dirty="0">
                <a:hlinkClick r:id="rId4"/>
              </a:rPr>
              <a:t>https://www.floridacivicadvance.com</a:t>
            </a:r>
            <a:r>
              <a:rPr lang="en-US" sz="3600" dirty="0"/>
              <a:t> </a:t>
            </a:r>
          </a:p>
          <a:p>
            <a:pPr marL="0" indent="0" algn="ctr">
              <a:buNone/>
            </a:pPr>
            <a:r>
              <a:rPr lang="en-US" sz="3600" b="1" dirty="0"/>
              <a:t>Membership Benefits and Application </a:t>
            </a:r>
          </a:p>
          <a:p>
            <a:pPr marL="101598" indent="0" algn="ctr">
              <a:buNone/>
            </a:pPr>
            <a:r>
              <a:rPr lang="en-US" sz="3200" dirty="0">
                <a:hlinkClick r:id="rId5"/>
              </a:rPr>
              <a:t>https://floridacivicadvance.com/membership/</a:t>
            </a:r>
            <a:endParaRPr lang="en-US" sz="3200" dirty="0"/>
          </a:p>
          <a:p>
            <a:pPr marL="101598" indent="0" algn="ctr">
              <a:buNone/>
            </a:pPr>
            <a:endParaRPr lang="en-US" sz="3200" dirty="0"/>
          </a:p>
          <a:p>
            <a:pPr marL="0" indent="0">
              <a:buNone/>
            </a:pPr>
            <a:endParaRPr lang="en-US" sz="3200" dirty="0">
              <a:cs typeface="Calibri" panose="020F0502020204030204" pitchFamily="34" charset="0"/>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39</a:t>
            </a:fld>
            <a:endParaRPr/>
          </a:p>
        </p:txBody>
      </p:sp>
      <p:pic>
        <p:nvPicPr>
          <p:cNvPr id="3" name="Picture 2" descr="A map of the state of florida&#10;&#10;Description automatically generated with medium confidence">
            <a:extLst>
              <a:ext uri="{FF2B5EF4-FFF2-40B4-BE49-F238E27FC236}">
                <a16:creationId xmlns:a16="http://schemas.microsoft.com/office/drawing/2014/main" id="{AC6C9360-4A55-8246-9320-898CB468D1E7}"/>
              </a:ext>
            </a:extLst>
          </p:cNvPr>
          <p:cNvPicPr>
            <a:picLocks noChangeAspect="1"/>
          </p:cNvPicPr>
          <p:nvPr/>
        </p:nvPicPr>
        <p:blipFill>
          <a:blip r:embed="rId6"/>
          <a:stretch>
            <a:fillRect/>
          </a:stretch>
        </p:blipFill>
        <p:spPr>
          <a:xfrm>
            <a:off x="3396973" y="4416521"/>
            <a:ext cx="3271380" cy="2734668"/>
          </a:xfrm>
          <a:prstGeom prst="rect">
            <a:avLst/>
          </a:prstGeom>
        </p:spPr>
      </p:pic>
    </p:spTree>
    <p:extLst>
      <p:ext uri="{BB962C8B-B14F-4D97-AF65-F5344CB8AC3E}">
        <p14:creationId xmlns:p14="http://schemas.microsoft.com/office/powerpoint/2010/main" val="1690529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4"/>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p26"/>
          <p:cNvSpPr txBox="1">
            <a:spLocks noGrp="1"/>
          </p:cNvSpPr>
          <p:nvPr>
            <p:ph type="title"/>
          </p:nvPr>
        </p:nvSpPr>
        <p:spPr>
          <a:xfrm>
            <a:off x="544128" y="1195479"/>
            <a:ext cx="7277878" cy="1631130"/>
          </a:xfrm>
          <a:prstGeom prst="rect">
            <a:avLst/>
          </a:prstGeom>
        </p:spPr>
        <p:txBody>
          <a:bodyPr spcFirstLastPara="1" vert="horz" lIns="91440" tIns="45720" rIns="91440" bIns="45720" rtlCol="0" anchor="b" anchorCtr="0">
            <a:normAutofit fontScale="90000"/>
          </a:bodyPr>
          <a:lstStyle/>
          <a:p>
            <a:pPr>
              <a:spcBef>
                <a:spcPct val="0"/>
              </a:spcBef>
            </a:pPr>
            <a:br>
              <a:rPr lang="en-US" sz="1800" kern="1200" dirty="0">
                <a:solidFill>
                  <a:schemeClr val="tx1"/>
                </a:solidFill>
                <a:latin typeface="+mj-lt"/>
                <a:ea typeface="+mj-ea"/>
                <a:cs typeface="+mj-cs"/>
              </a:rPr>
            </a:br>
            <a:r>
              <a:rPr lang="en-US" sz="3200" b="1" kern="1200" dirty="0">
                <a:solidFill>
                  <a:schemeClr val="tx1"/>
                </a:solidFill>
                <a:latin typeface="+mj-lt"/>
                <a:ea typeface="+mj-ea"/>
                <a:cs typeface="+mj-cs"/>
              </a:rPr>
              <a:t>Florida Civic Advance </a:t>
            </a:r>
            <a:br>
              <a:rPr lang="en-US" sz="3200" b="1" kern="1200" dirty="0">
                <a:solidFill>
                  <a:schemeClr val="tx1"/>
                </a:solidFill>
                <a:latin typeface="+mj-lt"/>
                <a:ea typeface="+mj-ea"/>
                <a:cs typeface="+mj-cs"/>
              </a:rPr>
            </a:br>
            <a:r>
              <a:rPr lang="en-US" sz="3200" i="1" kern="1200" dirty="0">
                <a:solidFill>
                  <a:schemeClr val="tx1"/>
                </a:solidFill>
                <a:latin typeface="+mj-lt"/>
                <a:ea typeface="+mj-ea"/>
                <a:cs typeface="+mj-cs"/>
              </a:rPr>
              <a:t>Advancing Civic Health in Florida’s Communities</a:t>
            </a:r>
            <a:br>
              <a:rPr lang="en-US" sz="3200" i="1" kern="1200" dirty="0">
                <a:solidFill>
                  <a:schemeClr val="tx1"/>
                </a:solidFill>
                <a:latin typeface="+mj-lt"/>
                <a:ea typeface="+mj-ea"/>
                <a:cs typeface="+mj-cs"/>
              </a:rPr>
            </a:br>
            <a:br>
              <a:rPr lang="en-US" sz="3200" i="1" kern="1200" dirty="0">
                <a:solidFill>
                  <a:schemeClr val="accent1">
                    <a:lumMod val="75000"/>
                  </a:schemeClr>
                </a:solidFill>
                <a:latin typeface="+mj-lt"/>
                <a:ea typeface="+mj-ea"/>
                <a:cs typeface="+mj-cs"/>
              </a:rPr>
            </a:br>
            <a:r>
              <a:rPr lang="en-US" sz="4900" b="1" dirty="0">
                <a:solidFill>
                  <a:schemeClr val="accent1">
                    <a:lumMod val="75000"/>
                  </a:schemeClr>
                </a:solidFill>
                <a:latin typeface="+mj-lt"/>
              </a:rPr>
              <a:t>WHAT IS  CIVIC HEALTH</a:t>
            </a:r>
            <a:br>
              <a:rPr lang="en-US" sz="3200" b="1" dirty="0">
                <a:solidFill>
                  <a:schemeClr val="accent1">
                    <a:lumMod val="75000"/>
                  </a:schemeClr>
                </a:solidFill>
                <a:latin typeface="+mj-lt"/>
              </a:rPr>
            </a:br>
            <a:br>
              <a:rPr lang="en-US" sz="3200" i="1" kern="1200" dirty="0">
                <a:solidFill>
                  <a:schemeClr val="accent1">
                    <a:lumMod val="75000"/>
                  </a:schemeClr>
                </a:solidFill>
                <a:latin typeface="+mj-lt"/>
                <a:ea typeface="+mj-ea"/>
                <a:cs typeface="+mj-cs"/>
              </a:rPr>
            </a:br>
            <a:endParaRPr lang="en-US" sz="3200" b="1" kern="1200" dirty="0">
              <a:solidFill>
                <a:schemeClr val="accent1">
                  <a:lumMod val="75000"/>
                </a:schemeClr>
              </a:solidFill>
              <a:latin typeface="+mj-lt"/>
              <a:ea typeface="+mj-ea"/>
              <a:cs typeface="+mj-cs"/>
            </a:endParaRPr>
          </a:p>
        </p:txBody>
      </p:sp>
      <p:sp>
        <p:nvSpPr>
          <p:cNvPr id="14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7DDF3F88-8797-182B-35CA-ED6C753669C3}"/>
              </a:ext>
            </a:extLst>
          </p:cNvPr>
          <p:cNvSpPr>
            <a:spLocks noGrp="1"/>
          </p:cNvSpPr>
          <p:nvPr>
            <p:ph type="body" idx="1"/>
          </p:nvPr>
        </p:nvSpPr>
        <p:spPr>
          <a:xfrm>
            <a:off x="544128" y="2660586"/>
            <a:ext cx="10969848" cy="3547872"/>
          </a:xfrm>
        </p:spPr>
        <p:txBody>
          <a:bodyPr vert="horz" lIns="91440" tIns="45720" rIns="91440" bIns="45720" rtlCol="0" anchor="t">
            <a:normAutofit/>
          </a:bodyPr>
          <a:lstStyle/>
          <a:p>
            <a:pPr marL="0" indent="0" algn="ctr">
              <a:buNone/>
            </a:pPr>
            <a:r>
              <a:rPr lang="en-US" sz="4800" b="1" i="0" u="none" strike="noStrike" dirty="0">
                <a:solidFill>
                  <a:srgbClr val="4D4D4D"/>
                </a:solidFill>
                <a:effectLst/>
                <a:latin typeface="+mj-lt"/>
              </a:rPr>
              <a:t>“Civic health reflects the opportunities people have to participate </a:t>
            </a:r>
            <a:r>
              <a:rPr lang="en-US" sz="4800" b="1" i="0" u="none" strike="noStrike">
                <a:solidFill>
                  <a:srgbClr val="4D4D4D"/>
                </a:solidFill>
                <a:effectLst/>
                <a:latin typeface="+mj-lt"/>
              </a:rPr>
              <a:t>in improving their communities</a:t>
            </a:r>
            <a:r>
              <a:rPr lang="en-US" sz="4800" b="1" i="0" u="none" strike="noStrike" dirty="0">
                <a:solidFill>
                  <a:srgbClr val="4D4D4D"/>
                </a:solidFill>
                <a:effectLst/>
                <a:latin typeface="+mj-lt"/>
              </a:rPr>
              <a:t>.”</a:t>
            </a:r>
          </a:p>
          <a:p>
            <a:pPr marL="0" indent="0" algn="r">
              <a:buNone/>
            </a:pPr>
            <a:r>
              <a:rPr lang="en-US" sz="3600" b="1" i="1" dirty="0">
                <a:solidFill>
                  <a:srgbClr val="4D4D4D"/>
                </a:solidFill>
                <a:latin typeface="+mj-lt"/>
                <a:ea typeface="Times New Roman" panose="02020603050405020304" pitchFamily="18" charset="0"/>
              </a:rPr>
              <a:t>National Conference on Citizenship</a:t>
            </a:r>
            <a:endParaRPr lang="en-US" sz="3600" i="1" dirty="0">
              <a:solidFill>
                <a:srgbClr val="000000"/>
              </a:solidFill>
              <a:effectLst/>
              <a:latin typeface="+mj-lt"/>
              <a:ea typeface="Times New Roman" panose="02020603050405020304" pitchFamily="18" charset="0"/>
            </a:endParaRPr>
          </a:p>
          <a:p>
            <a:pPr marL="457200" indent="-457200"/>
            <a:endParaRPr lang="en-US" sz="9600" dirty="0">
              <a:solidFill>
                <a:srgbClr val="000000"/>
              </a:solidFill>
              <a:effectLst/>
              <a:latin typeface="+mj-lt"/>
              <a:ea typeface="Times New Roman" panose="02020603050405020304" pitchFamily="18" charset="0"/>
            </a:endParaRPr>
          </a:p>
          <a:p>
            <a:pPr marL="0" indent="0">
              <a:buNone/>
            </a:pPr>
            <a:endParaRPr lang="en-US" sz="7400" dirty="0">
              <a:solidFill>
                <a:srgbClr val="000000"/>
              </a:solidFill>
              <a:effectLst/>
              <a:latin typeface="+mj-lt"/>
              <a:ea typeface="Times New Roman" panose="02020603050405020304" pitchFamily="18" charset="0"/>
            </a:endParaRPr>
          </a:p>
          <a:p>
            <a:pPr marL="380985" indent="0">
              <a:buNone/>
            </a:pPr>
            <a:endParaRPr lang="en-US" sz="1500" dirty="0"/>
          </a:p>
        </p:txBody>
      </p:sp>
      <p:sp>
        <p:nvSpPr>
          <p:cNvPr id="138" name="Google Shape;138;p26"/>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a:spcAft>
                <a:spcPts val="600"/>
              </a:spcAft>
            </a:pPr>
            <a:fld id="{00000000-1234-1234-1234-123412341234}" type="slidenum">
              <a:rPr lang="en-US">
                <a:solidFill>
                  <a:schemeClr val="tx1">
                    <a:tint val="75000"/>
                  </a:schemeClr>
                </a:solidFill>
              </a:rPr>
              <a:pPr>
                <a:spcAft>
                  <a:spcPts val="600"/>
                </a:spcAft>
              </a:pPr>
              <a:t>4</a:t>
            </a:fld>
            <a:endParaRPr lang="en-US" dirty="0">
              <a:solidFill>
                <a:schemeClr val="tx1">
                  <a:tint val="75000"/>
                </a:schemeClr>
              </a:solidFill>
            </a:endParaRPr>
          </a:p>
        </p:txBody>
      </p:sp>
      <p:pic>
        <p:nvPicPr>
          <p:cNvPr id="2" name="Picture 1" descr="A map of the state of florida&#10;&#10;Description automatically generated with medium confidence">
            <a:extLst>
              <a:ext uri="{FF2B5EF4-FFF2-40B4-BE49-F238E27FC236}">
                <a16:creationId xmlns:a16="http://schemas.microsoft.com/office/drawing/2014/main" id="{C35B1989-2EEA-D4A0-0C99-1F406B8F5085}"/>
              </a:ext>
            </a:extLst>
          </p:cNvPr>
          <p:cNvPicPr>
            <a:picLocks noChangeAspect="1"/>
          </p:cNvPicPr>
          <p:nvPr/>
        </p:nvPicPr>
        <p:blipFill>
          <a:blip r:embed="rId3"/>
          <a:stretch>
            <a:fillRect/>
          </a:stretch>
        </p:blipFill>
        <p:spPr>
          <a:xfrm>
            <a:off x="8691591" y="428716"/>
            <a:ext cx="2662209" cy="2225439"/>
          </a:xfrm>
          <a:prstGeom prst="rect">
            <a:avLst/>
          </a:prstGeom>
        </p:spPr>
      </p:pic>
    </p:spTree>
    <p:extLst>
      <p:ext uri="{BB962C8B-B14F-4D97-AF65-F5344CB8AC3E}">
        <p14:creationId xmlns:p14="http://schemas.microsoft.com/office/powerpoint/2010/main" val="330052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a:br>
            <a:r>
              <a:rPr lang="en" b="1">
                <a:solidFill>
                  <a:schemeClr val="accent1">
                    <a:lumMod val="75000"/>
                  </a:schemeClr>
                </a:solidFill>
              </a:rPr>
              <a:t>Florida Civic Advance </a:t>
            </a:r>
            <a:br>
              <a:rPr lang="en" b="1">
                <a:solidFill>
                  <a:schemeClr val="accent1">
                    <a:lumMod val="75000"/>
                  </a:schemeClr>
                </a:solidFill>
              </a:rPr>
            </a:br>
            <a:r>
              <a:rPr lang="en-US" sz="2800" i="1">
                <a:solidFill>
                  <a:schemeClr val="accent1">
                    <a:lumMod val="75000"/>
                  </a:schemeClr>
                </a:solidFill>
              </a:rPr>
              <a:t>Advancing Civic Health in Florida’s Communities</a:t>
            </a:r>
            <a:br>
              <a:rPr lang="en-US" i="1">
                <a:solidFill>
                  <a:schemeClr val="accent1">
                    <a:lumMod val="75000"/>
                  </a:schemeClr>
                </a:solidFill>
              </a:rPr>
            </a:br>
            <a:endParaRPr b="1">
              <a:solidFill>
                <a:schemeClr val="accent1">
                  <a:lumMod val="75000"/>
                </a:schemeClr>
              </a:solidFill>
            </a:endParaRPr>
          </a:p>
        </p:txBody>
      </p:sp>
      <p:sp>
        <p:nvSpPr>
          <p:cNvPr id="136" name="Google Shape;136;p26"/>
          <p:cNvSpPr txBox="1">
            <a:spLocks noGrp="1"/>
          </p:cNvSpPr>
          <p:nvPr>
            <p:ph type="body" idx="1"/>
          </p:nvPr>
        </p:nvSpPr>
        <p:spPr>
          <a:xfrm>
            <a:off x="609599" y="2344493"/>
            <a:ext cx="10972799" cy="4298966"/>
          </a:xfrm>
          <a:prstGeom prst="rect">
            <a:avLst/>
          </a:prstGeom>
        </p:spPr>
        <p:txBody>
          <a:bodyPr spcFirstLastPara="1" vert="horz" wrap="square" lIns="121900" tIns="121900" rIns="121900" bIns="121900" rtlCol="0" anchor="ctr" anchorCtr="0">
            <a:noAutofit/>
          </a:bodyPr>
          <a:lstStyle/>
          <a:p>
            <a:pPr marL="0" indent="0" algn="ctr">
              <a:buNone/>
            </a:pPr>
            <a:endParaRPr lang="en-US" sz="3600" dirty="0">
              <a:hlinkClick r:id="rId3"/>
            </a:endParaRPr>
          </a:p>
          <a:p>
            <a:pPr marL="0" indent="0" algn="ctr">
              <a:buNone/>
            </a:pPr>
            <a:endParaRPr lang="en-US" sz="3600" dirty="0">
              <a:hlinkClick r:id="rId3"/>
            </a:endParaRPr>
          </a:p>
          <a:p>
            <a:pPr marL="0" indent="0" algn="ctr">
              <a:buNone/>
            </a:pPr>
            <a:endParaRPr lang="en-US" sz="3600" dirty="0">
              <a:hlinkClick r:id="rId3"/>
            </a:endParaRPr>
          </a:p>
          <a:p>
            <a:pPr marL="0" indent="0" algn="ctr">
              <a:buNone/>
            </a:pPr>
            <a:endParaRPr lang="en-US" sz="3600" dirty="0">
              <a:hlinkClick r:id="rId3"/>
            </a:endParaRPr>
          </a:p>
          <a:p>
            <a:pPr marL="0" indent="0" algn="ctr">
              <a:buNone/>
            </a:pPr>
            <a:endParaRPr lang="en-US" sz="3600" dirty="0">
              <a:hlinkClick r:id="rId3"/>
            </a:endParaRPr>
          </a:p>
          <a:p>
            <a:pPr marL="0" indent="0" algn="ctr">
              <a:buNone/>
            </a:pPr>
            <a:r>
              <a:rPr lang="en-US" sz="3600" dirty="0">
                <a:hlinkClick r:id="rId4"/>
              </a:rPr>
              <a:t>https://www.floridacivicadvance.com</a:t>
            </a:r>
            <a:r>
              <a:rPr lang="en-US" sz="3600" dirty="0"/>
              <a:t> </a:t>
            </a:r>
          </a:p>
          <a:p>
            <a:pPr marL="0" indent="0">
              <a:buNone/>
            </a:pPr>
            <a:endParaRPr lang="en-US" sz="3200" dirty="0">
              <a:cs typeface="Calibri" panose="020F0502020204030204" pitchFamily="34" charset="0"/>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40</a:t>
            </a:fld>
            <a:endParaRPr/>
          </a:p>
        </p:txBody>
      </p:sp>
      <p:pic>
        <p:nvPicPr>
          <p:cNvPr id="7" name="Picture 6" descr="A picture containing diagram&#10;&#10;Description automatically generated">
            <a:extLst>
              <a:ext uri="{FF2B5EF4-FFF2-40B4-BE49-F238E27FC236}">
                <a16:creationId xmlns:a16="http://schemas.microsoft.com/office/drawing/2014/main" id="{0D3056C6-268C-473E-0730-F727E1EEF7E6}"/>
              </a:ext>
            </a:extLst>
          </p:cNvPr>
          <p:cNvPicPr>
            <a:picLocks noChangeAspect="1"/>
          </p:cNvPicPr>
          <p:nvPr/>
        </p:nvPicPr>
        <p:blipFill>
          <a:blip r:embed="rId5"/>
          <a:stretch>
            <a:fillRect/>
          </a:stretch>
        </p:blipFill>
        <p:spPr>
          <a:xfrm>
            <a:off x="5495822" y="1790530"/>
            <a:ext cx="5555108" cy="3190434"/>
          </a:xfrm>
          <a:prstGeom prst="rect">
            <a:avLst/>
          </a:prstGeom>
        </p:spPr>
      </p:pic>
      <p:pic>
        <p:nvPicPr>
          <p:cNvPr id="2" name="Picture 1" descr="A map of the state of florida&#10;&#10;Description automatically generated with medium confidence">
            <a:extLst>
              <a:ext uri="{FF2B5EF4-FFF2-40B4-BE49-F238E27FC236}">
                <a16:creationId xmlns:a16="http://schemas.microsoft.com/office/drawing/2014/main" id="{B854EA27-9C4E-02C3-0CA2-56AAB39C4761}"/>
              </a:ext>
            </a:extLst>
          </p:cNvPr>
          <p:cNvPicPr>
            <a:picLocks noChangeAspect="1"/>
          </p:cNvPicPr>
          <p:nvPr/>
        </p:nvPicPr>
        <p:blipFill>
          <a:blip r:embed="rId6"/>
          <a:stretch>
            <a:fillRect/>
          </a:stretch>
        </p:blipFill>
        <p:spPr>
          <a:xfrm>
            <a:off x="1692974" y="1811718"/>
            <a:ext cx="3271380" cy="2734668"/>
          </a:xfrm>
          <a:prstGeom prst="rect">
            <a:avLst/>
          </a:prstGeom>
        </p:spPr>
      </p:pic>
    </p:spTree>
    <p:extLst>
      <p:ext uri="{BB962C8B-B14F-4D97-AF65-F5344CB8AC3E}">
        <p14:creationId xmlns:p14="http://schemas.microsoft.com/office/powerpoint/2010/main" val="243662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4"/>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p26"/>
          <p:cNvSpPr txBox="1">
            <a:spLocks noGrp="1"/>
          </p:cNvSpPr>
          <p:nvPr>
            <p:ph type="title"/>
          </p:nvPr>
        </p:nvSpPr>
        <p:spPr>
          <a:xfrm>
            <a:off x="544128" y="1195479"/>
            <a:ext cx="7277878" cy="1631130"/>
          </a:xfrm>
          <a:prstGeom prst="rect">
            <a:avLst/>
          </a:prstGeom>
        </p:spPr>
        <p:txBody>
          <a:bodyPr spcFirstLastPara="1" vert="horz" lIns="91440" tIns="45720" rIns="91440" bIns="45720" rtlCol="0" anchor="b" anchorCtr="0">
            <a:normAutofit fontScale="90000"/>
          </a:bodyPr>
          <a:lstStyle/>
          <a:p>
            <a:pPr>
              <a:spcBef>
                <a:spcPct val="0"/>
              </a:spcBef>
            </a:pPr>
            <a:br>
              <a:rPr lang="en-US" sz="1800" kern="1200" dirty="0">
                <a:solidFill>
                  <a:schemeClr val="tx1"/>
                </a:solidFill>
                <a:latin typeface="+mj-lt"/>
                <a:ea typeface="+mj-ea"/>
                <a:cs typeface="+mj-cs"/>
              </a:rPr>
            </a:br>
            <a:r>
              <a:rPr lang="en-US" sz="3200" b="1" kern="1200" dirty="0">
                <a:solidFill>
                  <a:schemeClr val="tx1"/>
                </a:solidFill>
                <a:latin typeface="+mj-lt"/>
                <a:ea typeface="+mj-ea"/>
                <a:cs typeface="+mj-cs"/>
              </a:rPr>
              <a:t>Florida Civic Advance </a:t>
            </a:r>
            <a:br>
              <a:rPr lang="en-US" sz="3200" b="1" kern="1200" dirty="0">
                <a:solidFill>
                  <a:schemeClr val="tx1"/>
                </a:solidFill>
                <a:latin typeface="+mj-lt"/>
                <a:ea typeface="+mj-ea"/>
                <a:cs typeface="+mj-cs"/>
              </a:rPr>
            </a:br>
            <a:r>
              <a:rPr lang="en-US" sz="3200" i="1" kern="1200" dirty="0">
                <a:solidFill>
                  <a:schemeClr val="tx1"/>
                </a:solidFill>
                <a:latin typeface="+mj-lt"/>
                <a:ea typeface="+mj-ea"/>
                <a:cs typeface="+mj-cs"/>
              </a:rPr>
              <a:t>Advancing Civic Health in Florida’s Communities</a:t>
            </a:r>
            <a:br>
              <a:rPr lang="en-US" sz="3200" i="1" kern="1200" dirty="0">
                <a:solidFill>
                  <a:schemeClr val="tx1"/>
                </a:solidFill>
                <a:latin typeface="+mj-lt"/>
                <a:ea typeface="+mj-ea"/>
                <a:cs typeface="+mj-cs"/>
              </a:rPr>
            </a:br>
            <a:br>
              <a:rPr lang="en-US" sz="3200" i="1" kern="1200" dirty="0">
                <a:solidFill>
                  <a:schemeClr val="accent1">
                    <a:lumMod val="75000"/>
                  </a:schemeClr>
                </a:solidFill>
                <a:latin typeface="+mj-lt"/>
                <a:ea typeface="+mj-ea"/>
                <a:cs typeface="+mj-cs"/>
              </a:rPr>
            </a:br>
            <a:r>
              <a:rPr lang="en-US" sz="4900" b="1" dirty="0">
                <a:solidFill>
                  <a:schemeClr val="accent1">
                    <a:lumMod val="75000"/>
                  </a:schemeClr>
                </a:solidFill>
                <a:latin typeface="+mj-lt"/>
              </a:rPr>
              <a:t>WHAT IS  CIVIC HEALTH</a:t>
            </a:r>
            <a:br>
              <a:rPr lang="en-US" sz="3200" b="1" dirty="0">
                <a:solidFill>
                  <a:schemeClr val="accent1">
                    <a:lumMod val="75000"/>
                  </a:schemeClr>
                </a:solidFill>
                <a:latin typeface="+mj-lt"/>
              </a:rPr>
            </a:br>
            <a:br>
              <a:rPr lang="en-US" sz="3200" i="1" kern="1200" dirty="0">
                <a:solidFill>
                  <a:schemeClr val="accent1">
                    <a:lumMod val="75000"/>
                  </a:schemeClr>
                </a:solidFill>
                <a:latin typeface="+mj-lt"/>
                <a:ea typeface="+mj-ea"/>
                <a:cs typeface="+mj-cs"/>
              </a:rPr>
            </a:br>
            <a:endParaRPr lang="en-US" sz="3200" b="1" kern="1200" dirty="0">
              <a:solidFill>
                <a:schemeClr val="accent1">
                  <a:lumMod val="75000"/>
                </a:schemeClr>
              </a:solidFill>
              <a:latin typeface="+mj-lt"/>
              <a:ea typeface="+mj-ea"/>
              <a:cs typeface="+mj-cs"/>
            </a:endParaRPr>
          </a:p>
        </p:txBody>
      </p:sp>
      <p:sp>
        <p:nvSpPr>
          <p:cNvPr id="14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7DDF3F88-8797-182B-35CA-ED6C753669C3}"/>
              </a:ext>
            </a:extLst>
          </p:cNvPr>
          <p:cNvSpPr>
            <a:spLocks noGrp="1"/>
          </p:cNvSpPr>
          <p:nvPr>
            <p:ph type="body" idx="1"/>
          </p:nvPr>
        </p:nvSpPr>
        <p:spPr>
          <a:xfrm>
            <a:off x="544128" y="2639664"/>
            <a:ext cx="10969848" cy="3716686"/>
          </a:xfrm>
        </p:spPr>
        <p:txBody>
          <a:bodyPr vert="horz" lIns="91440" tIns="45720" rIns="91440" bIns="45720" rtlCol="0" anchor="t">
            <a:normAutofit/>
          </a:bodyPr>
          <a:lstStyle/>
          <a:p>
            <a:pPr marL="0" indent="0">
              <a:buNone/>
            </a:pPr>
            <a:r>
              <a:rPr lang="en-US" sz="3200" b="1" dirty="0">
                <a:solidFill>
                  <a:srgbClr val="000000"/>
                </a:solidFill>
                <a:effectLst/>
                <a:latin typeface="+mj-lt"/>
                <a:ea typeface="Times New Roman" panose="02020603050405020304" pitchFamily="18" charset="0"/>
              </a:rPr>
              <a:t>Communities with strong indicators of civic health have:</a:t>
            </a:r>
          </a:p>
          <a:p>
            <a:pPr marL="0" indent="0">
              <a:buNone/>
            </a:pPr>
            <a:endParaRPr lang="en-US" sz="3200" b="1" dirty="0">
              <a:solidFill>
                <a:srgbClr val="000000"/>
              </a:solidFill>
              <a:effectLst/>
              <a:latin typeface="+mj-lt"/>
              <a:ea typeface="Times New Roman" panose="02020603050405020304" pitchFamily="18" charset="0"/>
            </a:endParaRPr>
          </a:p>
          <a:p>
            <a:pPr marL="457200" indent="-457200"/>
            <a:r>
              <a:rPr lang="en-US" sz="9600" dirty="0">
                <a:solidFill>
                  <a:srgbClr val="000000"/>
                </a:solidFill>
                <a:effectLst/>
                <a:latin typeface="+mj-lt"/>
                <a:ea typeface="Times New Roman" panose="02020603050405020304" pitchFamily="18" charset="0"/>
              </a:rPr>
              <a:t>. </a:t>
            </a:r>
          </a:p>
          <a:p>
            <a:pPr marL="0" indent="0">
              <a:buNone/>
            </a:pPr>
            <a:endParaRPr lang="en-US" sz="7400" dirty="0">
              <a:solidFill>
                <a:srgbClr val="000000"/>
              </a:solidFill>
              <a:effectLst/>
              <a:latin typeface="+mj-lt"/>
              <a:ea typeface="Times New Roman" panose="02020603050405020304" pitchFamily="18" charset="0"/>
            </a:endParaRPr>
          </a:p>
          <a:p>
            <a:pPr marL="380985" indent="0">
              <a:buNone/>
            </a:pPr>
            <a:endParaRPr lang="en-US" sz="1500" dirty="0"/>
          </a:p>
        </p:txBody>
      </p:sp>
      <p:sp>
        <p:nvSpPr>
          <p:cNvPr id="138" name="Google Shape;138;p26"/>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a:spcAft>
                <a:spcPts val="600"/>
              </a:spcAft>
            </a:pPr>
            <a:fld id="{00000000-1234-1234-1234-123412341234}" type="slidenum">
              <a:rPr lang="en-US">
                <a:solidFill>
                  <a:schemeClr val="tx1">
                    <a:tint val="75000"/>
                  </a:schemeClr>
                </a:solidFill>
              </a:rPr>
              <a:pPr>
                <a:spcAft>
                  <a:spcPts val="600"/>
                </a:spcAft>
              </a:pPr>
              <a:t>5</a:t>
            </a:fld>
            <a:endParaRPr lang="en-US" dirty="0">
              <a:solidFill>
                <a:schemeClr val="tx1">
                  <a:tint val="75000"/>
                </a:schemeClr>
              </a:solidFill>
            </a:endParaRPr>
          </a:p>
        </p:txBody>
      </p:sp>
      <p:graphicFrame>
        <p:nvGraphicFramePr>
          <p:cNvPr id="2" name="Table 2">
            <a:extLst>
              <a:ext uri="{FF2B5EF4-FFF2-40B4-BE49-F238E27FC236}">
                <a16:creationId xmlns:a16="http://schemas.microsoft.com/office/drawing/2014/main" id="{34F4486B-DECA-CEA5-B1FF-0B3213F45B23}"/>
              </a:ext>
            </a:extLst>
          </p:cNvPr>
          <p:cNvGraphicFramePr>
            <a:graphicFrameLocks noGrp="1"/>
          </p:cNvGraphicFramePr>
          <p:nvPr>
            <p:extLst>
              <p:ext uri="{D42A27DB-BD31-4B8C-83A1-F6EECF244321}">
                <p14:modId xmlns:p14="http://schemas.microsoft.com/office/powerpoint/2010/main" val="750917836"/>
              </p:ext>
            </p:extLst>
          </p:nvPr>
        </p:nvGraphicFramePr>
        <p:xfrm>
          <a:off x="611076" y="3326130"/>
          <a:ext cx="10742724" cy="3351866"/>
        </p:xfrm>
        <a:graphic>
          <a:graphicData uri="http://schemas.openxmlformats.org/drawingml/2006/table">
            <a:tbl>
              <a:tblPr firstRow="1" bandRow="1">
                <a:tableStyleId>{69CF1AB2-1976-4502-BF36-3FF5EA218861}</a:tableStyleId>
              </a:tblPr>
              <a:tblGrid>
                <a:gridCol w="5371362">
                  <a:extLst>
                    <a:ext uri="{9D8B030D-6E8A-4147-A177-3AD203B41FA5}">
                      <a16:colId xmlns:a16="http://schemas.microsoft.com/office/drawing/2014/main" val="709373076"/>
                    </a:ext>
                  </a:extLst>
                </a:gridCol>
                <a:gridCol w="5371362">
                  <a:extLst>
                    <a:ext uri="{9D8B030D-6E8A-4147-A177-3AD203B41FA5}">
                      <a16:colId xmlns:a16="http://schemas.microsoft.com/office/drawing/2014/main" val="2976795239"/>
                    </a:ext>
                  </a:extLst>
                </a:gridCol>
              </a:tblGrid>
              <a:tr h="1030231">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0" kern="1200" dirty="0">
                          <a:solidFill>
                            <a:srgbClr val="000000"/>
                          </a:solidFill>
                          <a:effectLst/>
                          <a:latin typeface="+mj-lt"/>
                          <a:ea typeface="Times New Roman" panose="02020603050405020304" pitchFamily="18" charset="0"/>
                          <a:cs typeface="+mn-cs"/>
                        </a:rPr>
                        <a:t>Higher employment rates</a:t>
                      </a:r>
                    </a:p>
                    <a:p>
                      <a:pPr marL="342900" indent="-342900">
                        <a:buFont typeface="Arial" panose="020B0604020202020204" pitchFamily="34" charset="0"/>
                        <a:buChar char="•"/>
                      </a:pPr>
                      <a:endParaRPr lang="en-US" sz="3200" b="0" dirty="0">
                        <a:latin typeface="+mj-lt"/>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0" kern="1200" dirty="0">
                          <a:solidFill>
                            <a:srgbClr val="000000"/>
                          </a:solidFill>
                          <a:effectLst/>
                          <a:latin typeface="+mj-lt"/>
                          <a:ea typeface="Times New Roman" panose="02020603050405020304" pitchFamily="18" charset="0"/>
                          <a:cs typeface="+mn-cs"/>
                        </a:rPr>
                        <a:t>Accessible</a:t>
                      </a:r>
                      <a:r>
                        <a:rPr lang="en-US" sz="3200" b="0" kern="1200" dirty="0">
                          <a:solidFill>
                            <a:srgbClr val="000000"/>
                          </a:solidFill>
                          <a:latin typeface="+mj-lt"/>
                          <a:ea typeface="Times New Roman" panose="02020603050405020304" pitchFamily="18" charset="0"/>
                          <a:cs typeface="+mn-cs"/>
                        </a:rPr>
                        <a:t> civic gathering places in libraries &amp; parks</a:t>
                      </a:r>
                    </a:p>
                  </a:txBody>
                  <a:tcPr/>
                </a:tc>
                <a:extLst>
                  <a:ext uri="{0D108BD9-81ED-4DB2-BD59-A6C34878D82A}">
                    <a16:rowId xmlns:a16="http://schemas.microsoft.com/office/drawing/2014/main" val="335275673"/>
                  </a:ext>
                </a:extLst>
              </a:tr>
              <a:tr h="1030231">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kern="1200" dirty="0">
                          <a:solidFill>
                            <a:srgbClr val="000000"/>
                          </a:solidFill>
                          <a:latin typeface="+mj-lt"/>
                          <a:ea typeface="Times New Roman" panose="02020603050405020304" pitchFamily="18" charset="0"/>
                          <a:cs typeface="+mn-cs"/>
                        </a:rPr>
                        <a:t>S</a:t>
                      </a:r>
                      <a:r>
                        <a:rPr lang="en-US" sz="3200" kern="1200" dirty="0">
                          <a:solidFill>
                            <a:srgbClr val="000000"/>
                          </a:solidFill>
                          <a:effectLst/>
                          <a:latin typeface="+mj-lt"/>
                          <a:ea typeface="Times New Roman" panose="02020603050405020304" pitchFamily="18" charset="0"/>
                          <a:cs typeface="+mn-cs"/>
                        </a:rPr>
                        <a:t>tronger schools</a:t>
                      </a:r>
                    </a:p>
                    <a:p>
                      <a:pPr marL="342900" indent="-342900">
                        <a:buFont typeface="Arial" panose="020B0604020202020204" pitchFamily="34" charset="0"/>
                        <a:buChar char="•"/>
                      </a:pPr>
                      <a:endParaRPr lang="en-US" sz="3200" dirty="0">
                        <a:latin typeface="+mj-lt"/>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kern="1200" dirty="0">
                          <a:solidFill>
                            <a:srgbClr val="000000"/>
                          </a:solidFill>
                          <a:latin typeface="+mj-lt"/>
                          <a:ea typeface="Times New Roman" panose="02020603050405020304" pitchFamily="18" charset="0"/>
                          <a:cs typeface="+mn-cs"/>
                        </a:rPr>
                        <a:t>More responsive local governments, and</a:t>
                      </a:r>
                    </a:p>
                  </a:txBody>
                  <a:tcPr/>
                </a:tc>
                <a:extLst>
                  <a:ext uri="{0D108BD9-81ED-4DB2-BD59-A6C34878D82A}">
                    <a16:rowId xmlns:a16="http://schemas.microsoft.com/office/drawing/2014/main" val="2902252311"/>
                  </a:ext>
                </a:extLst>
              </a:tr>
              <a:tr h="1218266">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kern="1200" dirty="0">
                          <a:solidFill>
                            <a:srgbClr val="000000"/>
                          </a:solidFill>
                          <a:latin typeface="+mj-lt"/>
                          <a:ea typeface="Times New Roman" panose="02020603050405020304" pitchFamily="18" charset="0"/>
                          <a:cs typeface="+mn-cs"/>
                        </a:rPr>
                        <a:t>B</a:t>
                      </a:r>
                      <a:r>
                        <a:rPr lang="en-US" sz="3200" kern="1200" dirty="0">
                          <a:solidFill>
                            <a:srgbClr val="000000"/>
                          </a:solidFill>
                          <a:effectLst/>
                          <a:latin typeface="+mj-lt"/>
                          <a:ea typeface="Times New Roman" panose="02020603050405020304" pitchFamily="18" charset="0"/>
                          <a:cs typeface="+mn-cs"/>
                        </a:rPr>
                        <a:t>etter individual physical health</a:t>
                      </a:r>
                    </a:p>
                  </a:txBody>
                  <a:tcPr/>
                </a:tc>
                <a:tc>
                  <a:txBody>
                    <a:bodyPr/>
                    <a:lstStyle/>
                    <a:p>
                      <a:pPr marL="342900" indent="-342900">
                        <a:buFont typeface="Arial" panose="020B0604020202020204" pitchFamily="34" charset="0"/>
                        <a:buChar char="•"/>
                      </a:pPr>
                      <a:r>
                        <a:rPr lang="en-US" sz="3200" kern="1200" dirty="0">
                          <a:solidFill>
                            <a:srgbClr val="000000"/>
                          </a:solidFill>
                          <a:effectLst/>
                          <a:latin typeface="+mj-lt"/>
                          <a:ea typeface="Times New Roman" panose="02020603050405020304" pitchFamily="18" charset="0"/>
                          <a:cs typeface="+mn-cs"/>
                        </a:rPr>
                        <a:t>Their residents live longer healthier lives</a:t>
                      </a:r>
                      <a:endParaRPr lang="en-US" sz="3200" dirty="0">
                        <a:latin typeface="+mj-lt"/>
                      </a:endParaRPr>
                    </a:p>
                  </a:txBody>
                  <a:tcPr/>
                </a:tc>
                <a:extLst>
                  <a:ext uri="{0D108BD9-81ED-4DB2-BD59-A6C34878D82A}">
                    <a16:rowId xmlns:a16="http://schemas.microsoft.com/office/drawing/2014/main" val="2699220794"/>
                  </a:ext>
                </a:extLst>
              </a:tr>
            </a:tbl>
          </a:graphicData>
        </a:graphic>
      </p:graphicFrame>
      <p:pic>
        <p:nvPicPr>
          <p:cNvPr id="3" name="Picture 2" descr="A map of the state of florida&#10;&#10;Description automatically generated with medium confidence">
            <a:extLst>
              <a:ext uri="{FF2B5EF4-FFF2-40B4-BE49-F238E27FC236}">
                <a16:creationId xmlns:a16="http://schemas.microsoft.com/office/drawing/2014/main" id="{48497EBD-ECA5-F1D6-9BED-D41A4DEB5192}"/>
              </a:ext>
            </a:extLst>
          </p:cNvPr>
          <p:cNvPicPr>
            <a:picLocks noChangeAspect="1"/>
          </p:cNvPicPr>
          <p:nvPr/>
        </p:nvPicPr>
        <p:blipFill>
          <a:blip r:embed="rId3"/>
          <a:stretch>
            <a:fillRect/>
          </a:stretch>
        </p:blipFill>
        <p:spPr>
          <a:xfrm>
            <a:off x="8890721" y="334859"/>
            <a:ext cx="2757151" cy="2304805"/>
          </a:xfrm>
          <a:prstGeom prst="rect">
            <a:avLst/>
          </a:prstGeom>
        </p:spPr>
      </p:pic>
    </p:spTree>
    <p:extLst>
      <p:ext uri="{BB962C8B-B14F-4D97-AF65-F5344CB8AC3E}">
        <p14:creationId xmlns:p14="http://schemas.microsoft.com/office/powerpoint/2010/main" val="4256094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4"/>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p26"/>
          <p:cNvSpPr txBox="1">
            <a:spLocks noGrp="1"/>
          </p:cNvSpPr>
          <p:nvPr>
            <p:ph type="title"/>
          </p:nvPr>
        </p:nvSpPr>
        <p:spPr>
          <a:xfrm>
            <a:off x="630936" y="1044702"/>
            <a:ext cx="7809679" cy="1481328"/>
          </a:xfrm>
          <a:prstGeom prst="rect">
            <a:avLst/>
          </a:prstGeom>
        </p:spPr>
        <p:txBody>
          <a:bodyPr spcFirstLastPara="1" vert="horz" lIns="91440" tIns="45720" rIns="91440" bIns="45720" rtlCol="0" anchor="b" anchorCtr="0">
            <a:normAutofit fontScale="90000"/>
          </a:bodyPr>
          <a:lstStyle/>
          <a:p>
            <a:pPr>
              <a:spcBef>
                <a:spcPct val="0"/>
              </a:spcBef>
            </a:pPr>
            <a:br>
              <a:rPr lang="en-US" sz="3100" kern="1200" dirty="0">
                <a:solidFill>
                  <a:schemeClr val="tx1"/>
                </a:solidFill>
                <a:latin typeface="+mj-lt"/>
                <a:ea typeface="+mj-ea"/>
                <a:cs typeface="+mj-cs"/>
              </a:rPr>
            </a:br>
            <a:r>
              <a:rPr lang="en-US" b="1" kern="1200" dirty="0">
                <a:solidFill>
                  <a:schemeClr val="accent1">
                    <a:lumMod val="75000"/>
                  </a:schemeClr>
                </a:solidFill>
                <a:latin typeface="+mj-lt"/>
                <a:ea typeface="+mj-ea"/>
                <a:cs typeface="+mj-cs"/>
              </a:rPr>
              <a:t>Florida Civic Advance </a:t>
            </a:r>
            <a:br>
              <a:rPr lang="en-US" b="1" kern="1200" dirty="0">
                <a:solidFill>
                  <a:schemeClr val="accent1">
                    <a:lumMod val="75000"/>
                  </a:schemeClr>
                </a:solidFill>
                <a:latin typeface="+mj-lt"/>
                <a:ea typeface="+mj-ea"/>
                <a:cs typeface="+mj-cs"/>
              </a:rPr>
            </a:br>
            <a:r>
              <a:rPr lang="en-US" sz="3100" i="1" kern="1200" dirty="0">
                <a:solidFill>
                  <a:schemeClr val="accent1">
                    <a:lumMod val="75000"/>
                  </a:schemeClr>
                </a:solidFill>
                <a:latin typeface="+mj-lt"/>
                <a:ea typeface="+mj-ea"/>
                <a:cs typeface="+mj-cs"/>
              </a:rPr>
              <a:t>Advancing Civic Health in Florida’s Communities</a:t>
            </a:r>
            <a:br>
              <a:rPr lang="en-US" sz="3100" i="1" kern="1200" dirty="0">
                <a:solidFill>
                  <a:schemeClr val="tx1"/>
                </a:solidFill>
                <a:latin typeface="+mj-lt"/>
                <a:ea typeface="+mj-ea"/>
                <a:cs typeface="+mj-cs"/>
              </a:rPr>
            </a:br>
            <a:br>
              <a:rPr lang="en-US" sz="3100" i="1" kern="1200" dirty="0">
                <a:solidFill>
                  <a:schemeClr val="tx1"/>
                </a:solidFill>
                <a:latin typeface="+mj-lt"/>
                <a:ea typeface="+mj-ea"/>
                <a:cs typeface="+mj-cs"/>
              </a:rPr>
            </a:br>
            <a:r>
              <a:rPr lang="en-US" sz="4000" b="1" dirty="0">
                <a:solidFill>
                  <a:schemeClr val="accent1">
                    <a:lumMod val="75000"/>
                  </a:schemeClr>
                </a:solidFill>
                <a:latin typeface="+mj-lt"/>
              </a:rPr>
              <a:t>FLORIDA’S  CIVIC HEALTH CHALLENGE</a:t>
            </a:r>
            <a:br>
              <a:rPr lang="en-US" sz="4000" b="1" dirty="0">
                <a:latin typeface="+mj-lt"/>
              </a:rPr>
            </a:br>
            <a:br>
              <a:rPr lang="en-US" sz="1800" i="1" kern="1200" dirty="0">
                <a:solidFill>
                  <a:schemeClr val="tx1"/>
                </a:solidFill>
                <a:latin typeface="+mj-lt"/>
                <a:ea typeface="+mj-ea"/>
                <a:cs typeface="+mj-cs"/>
              </a:rPr>
            </a:br>
            <a:endParaRPr lang="en-US" sz="1800" b="1" kern="1200" dirty="0">
              <a:solidFill>
                <a:schemeClr val="tx1"/>
              </a:solidFill>
              <a:latin typeface="+mj-lt"/>
              <a:ea typeface="+mj-ea"/>
              <a:cs typeface="+mj-cs"/>
            </a:endParaRPr>
          </a:p>
        </p:txBody>
      </p:sp>
      <p:sp>
        <p:nvSpPr>
          <p:cNvPr id="14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7DDF3F88-8797-182B-35CA-ED6C753669C3}"/>
              </a:ext>
            </a:extLst>
          </p:cNvPr>
          <p:cNvSpPr>
            <a:spLocks noGrp="1"/>
          </p:cNvSpPr>
          <p:nvPr>
            <p:ph type="body" idx="1"/>
          </p:nvPr>
        </p:nvSpPr>
        <p:spPr>
          <a:xfrm>
            <a:off x="630936" y="2740598"/>
            <a:ext cx="10117929" cy="3547872"/>
          </a:xfrm>
        </p:spPr>
        <p:txBody>
          <a:bodyPr vert="horz" lIns="91440" tIns="45720" rIns="91440" bIns="45720" rtlCol="0" anchor="t">
            <a:normAutofit fontScale="92500" lnSpcReduction="10000"/>
          </a:bodyPr>
          <a:lstStyle/>
          <a:p>
            <a:pPr marL="101598" indent="-228600">
              <a:buFont typeface="Arial" panose="020B0604020202020204" pitchFamily="34" charset="0"/>
              <a:buChar char="•"/>
            </a:pPr>
            <a:r>
              <a:rPr lang="en-US" b="1" dirty="0">
                <a:latin typeface="+mj-lt"/>
              </a:rPr>
              <a:t>Florida, the 3</a:t>
            </a:r>
            <a:r>
              <a:rPr lang="en-US" b="1" baseline="30000" dirty="0">
                <a:latin typeface="+mj-lt"/>
              </a:rPr>
              <a:t>rd</a:t>
            </a:r>
            <a:r>
              <a:rPr lang="en-US" b="1" dirty="0">
                <a:latin typeface="+mj-lt"/>
              </a:rPr>
              <a:t> largest state, ranks among the </a:t>
            </a:r>
            <a:r>
              <a:rPr lang="en-US" b="1" u="sng" dirty="0">
                <a:latin typeface="+mj-lt"/>
              </a:rPr>
              <a:t>lowest states </a:t>
            </a:r>
            <a:r>
              <a:rPr lang="en-US" b="1" dirty="0">
                <a:latin typeface="+mj-lt"/>
              </a:rPr>
              <a:t>in terms of civic health. We want to change that by bringing back the Civic Health Index as a guide for actions to improve Florida communities.</a:t>
            </a:r>
          </a:p>
          <a:p>
            <a:pPr indent="-228600">
              <a:buFont typeface="Arial" panose="020B0604020202020204" pitchFamily="34" charset="0"/>
              <a:buChar char="•"/>
            </a:pPr>
            <a:r>
              <a:rPr lang="en-US" dirty="0">
                <a:latin typeface="+mj-lt"/>
              </a:rPr>
              <a:t>50th in nation in volunteering among 50 states (2015)</a:t>
            </a:r>
          </a:p>
          <a:p>
            <a:pPr indent="-228600">
              <a:buFont typeface="Arial" panose="020B0604020202020204" pitchFamily="34" charset="0"/>
              <a:buChar char="•"/>
            </a:pPr>
            <a:r>
              <a:rPr lang="en-US" dirty="0">
                <a:latin typeface="+mj-lt"/>
              </a:rPr>
              <a:t>49th in belonging to a civic organization (2013)</a:t>
            </a:r>
          </a:p>
          <a:p>
            <a:pPr indent="-228600">
              <a:buFont typeface="Arial" panose="020B0604020202020204" pitchFamily="34" charset="0"/>
              <a:buChar char="•"/>
            </a:pPr>
            <a:r>
              <a:rPr lang="en-US" dirty="0">
                <a:latin typeface="+mj-lt"/>
              </a:rPr>
              <a:t>50th in donating to charity (2015) </a:t>
            </a:r>
          </a:p>
          <a:p>
            <a:pPr indent="-228600">
              <a:buFont typeface="Arial" panose="020B0604020202020204" pitchFamily="34" charset="0"/>
              <a:buChar char="•"/>
            </a:pPr>
            <a:r>
              <a:rPr lang="en-US" dirty="0">
                <a:latin typeface="+mj-lt"/>
              </a:rPr>
              <a:t>50th in helping neighbors fix a community problem (2015) and </a:t>
            </a:r>
          </a:p>
          <a:p>
            <a:pPr indent="-228600">
              <a:buFont typeface="Arial" panose="020B0604020202020204" pitchFamily="34" charset="0"/>
              <a:buChar char="•"/>
            </a:pPr>
            <a:r>
              <a:rPr lang="en-US" dirty="0">
                <a:latin typeface="+mj-lt"/>
              </a:rPr>
              <a:t>50th attending public meetings (2015) </a:t>
            </a:r>
          </a:p>
          <a:p>
            <a:pPr indent="-228600">
              <a:buFont typeface="Arial" panose="020B0604020202020204" pitchFamily="34" charset="0"/>
              <a:buChar char="•"/>
            </a:pPr>
            <a:endParaRPr lang="en-US" sz="1500" dirty="0"/>
          </a:p>
        </p:txBody>
      </p:sp>
      <p:sp>
        <p:nvSpPr>
          <p:cNvPr id="138" name="Google Shape;138;p26"/>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a:spcAft>
                <a:spcPts val="600"/>
              </a:spcAft>
            </a:pPr>
            <a:fld id="{00000000-1234-1234-1234-123412341234}" type="slidenum">
              <a:rPr lang="en-US">
                <a:solidFill>
                  <a:schemeClr val="tx1">
                    <a:tint val="75000"/>
                  </a:schemeClr>
                </a:solidFill>
              </a:rPr>
              <a:pPr>
                <a:spcAft>
                  <a:spcPts val="600"/>
                </a:spcAft>
              </a:pPr>
              <a:t>6</a:t>
            </a:fld>
            <a:endParaRPr lang="en-US" dirty="0">
              <a:solidFill>
                <a:schemeClr val="tx1">
                  <a:tint val="75000"/>
                </a:schemeClr>
              </a:solidFill>
            </a:endParaRPr>
          </a:p>
        </p:txBody>
      </p:sp>
      <p:pic>
        <p:nvPicPr>
          <p:cNvPr id="2" name="Picture 1" descr="A map of the state of florida&#10;&#10;Description automatically generated with medium confidence">
            <a:extLst>
              <a:ext uri="{FF2B5EF4-FFF2-40B4-BE49-F238E27FC236}">
                <a16:creationId xmlns:a16="http://schemas.microsoft.com/office/drawing/2014/main" id="{87F300C2-5F4F-45CE-071D-6BE833B9EC40}"/>
              </a:ext>
            </a:extLst>
          </p:cNvPr>
          <p:cNvPicPr>
            <a:picLocks noChangeAspect="1"/>
          </p:cNvPicPr>
          <p:nvPr/>
        </p:nvPicPr>
        <p:blipFill>
          <a:blip r:embed="rId3"/>
          <a:stretch>
            <a:fillRect/>
          </a:stretch>
        </p:blipFill>
        <p:spPr>
          <a:xfrm>
            <a:off x="9071551" y="242994"/>
            <a:ext cx="3038748" cy="2540202"/>
          </a:xfrm>
          <a:prstGeom prst="rect">
            <a:avLst/>
          </a:prstGeom>
        </p:spPr>
      </p:pic>
    </p:spTree>
    <p:extLst>
      <p:ext uri="{BB962C8B-B14F-4D97-AF65-F5344CB8AC3E}">
        <p14:creationId xmlns:p14="http://schemas.microsoft.com/office/powerpoint/2010/main" val="59983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dirty="0"/>
            </a:br>
            <a:br>
              <a:rPr lang="en" b="1" dirty="0">
                <a:solidFill>
                  <a:schemeClr val="accent1">
                    <a:lumMod val="75000"/>
                  </a:schemeClr>
                </a:solidFill>
              </a:rPr>
            </a:br>
            <a:r>
              <a:rPr lang="en-US" sz="2800" i="1" dirty="0">
                <a:solidFill>
                  <a:schemeClr val="accent1">
                    <a:lumMod val="75000"/>
                  </a:schemeClr>
                </a:solidFill>
              </a:rPr>
              <a:t>Advancing Civic Health in Florida’s Communities</a:t>
            </a:r>
            <a:br>
              <a:rPr lang="en-US" i="1" dirty="0">
                <a:solidFill>
                  <a:schemeClr val="accent1">
                    <a:lumMod val="75000"/>
                  </a:schemeClr>
                </a:solidFill>
              </a:rPr>
            </a:br>
            <a:endParaRPr b="1" dirty="0">
              <a:solidFill>
                <a:schemeClr val="accent1">
                  <a:lumMod val="75000"/>
                </a:schemeClr>
              </a:solidFill>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7</a:t>
            </a:fld>
            <a:endParaRPr dirty="0"/>
          </a:p>
        </p:txBody>
      </p:sp>
      <p:sp>
        <p:nvSpPr>
          <p:cNvPr id="4" name="Text Placeholder 3">
            <a:extLst>
              <a:ext uri="{FF2B5EF4-FFF2-40B4-BE49-F238E27FC236}">
                <a16:creationId xmlns:a16="http://schemas.microsoft.com/office/drawing/2014/main" id="{7DDF3F88-8797-182B-35CA-ED6C753669C3}"/>
              </a:ext>
            </a:extLst>
          </p:cNvPr>
          <p:cNvSpPr>
            <a:spLocks noGrp="1"/>
          </p:cNvSpPr>
          <p:nvPr>
            <p:ph type="body" idx="1"/>
          </p:nvPr>
        </p:nvSpPr>
        <p:spPr>
          <a:xfrm>
            <a:off x="2163254" y="1066060"/>
            <a:ext cx="9630639" cy="4967600"/>
          </a:xfrm>
        </p:spPr>
        <p:txBody>
          <a:bodyPr/>
          <a:lstStyle/>
          <a:p>
            <a:pPr marL="101598" indent="0">
              <a:buNone/>
            </a:pPr>
            <a:endParaRPr lang="en-US" sz="1200" dirty="0"/>
          </a:p>
          <a:p>
            <a:pPr marL="101598" indent="0">
              <a:buNone/>
            </a:pPr>
            <a:endParaRPr lang="en-US" sz="3200" dirty="0">
              <a:solidFill>
                <a:schemeClr val="accent1">
                  <a:lumMod val="75000"/>
                </a:schemeClr>
              </a:solidFill>
            </a:endParaRPr>
          </a:p>
          <a:p>
            <a:endParaRPr lang="en-US" dirty="0"/>
          </a:p>
        </p:txBody>
      </p:sp>
      <p:pic>
        <p:nvPicPr>
          <p:cNvPr id="3" name="Picture 2" descr="A picture containing text&#10;&#10;Description automatically generated">
            <a:extLst>
              <a:ext uri="{FF2B5EF4-FFF2-40B4-BE49-F238E27FC236}">
                <a16:creationId xmlns:a16="http://schemas.microsoft.com/office/drawing/2014/main" id="{57241839-1720-C9B2-9089-D3350814BD6D}"/>
              </a:ext>
            </a:extLst>
          </p:cNvPr>
          <p:cNvPicPr>
            <a:picLocks noChangeAspect="1"/>
          </p:cNvPicPr>
          <p:nvPr/>
        </p:nvPicPr>
        <p:blipFill>
          <a:blip r:embed="rId3"/>
          <a:stretch>
            <a:fillRect/>
          </a:stretch>
        </p:blipFill>
        <p:spPr>
          <a:xfrm>
            <a:off x="-245548" y="0"/>
            <a:ext cx="12683096" cy="6451836"/>
          </a:xfrm>
          <a:prstGeom prst="rect">
            <a:avLst/>
          </a:prstGeom>
        </p:spPr>
      </p:pic>
    </p:spTree>
    <p:extLst>
      <p:ext uri="{BB962C8B-B14F-4D97-AF65-F5344CB8AC3E}">
        <p14:creationId xmlns:p14="http://schemas.microsoft.com/office/powerpoint/2010/main" val="43421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295407" y="1155873"/>
            <a:ext cx="11408229" cy="1143200"/>
          </a:xfrm>
          <a:prstGeom prst="rect">
            <a:avLst/>
          </a:prstGeom>
        </p:spPr>
        <p:txBody>
          <a:bodyPr spcFirstLastPara="1" vert="horz" wrap="square" lIns="121900" tIns="121900" rIns="121900" bIns="121900" rtlCol="0" anchor="ctr" anchorCtr="0">
            <a:noAutofit/>
          </a:bodyPr>
          <a:lstStyle/>
          <a:p>
            <a:pPr marL="0" indent="0" algn="ctr">
              <a:buNone/>
            </a:pPr>
            <a:r>
              <a:rPr lang="en-US" sz="1800" i="1" dirty="0">
                <a:solidFill>
                  <a:schemeClr val="accent1">
                    <a:lumMod val="75000"/>
                  </a:schemeClr>
                </a:solidFill>
              </a:rPr>
              <a:t>        </a:t>
            </a:r>
            <a:r>
              <a:rPr lang="en-US" i="1" dirty="0">
                <a:solidFill>
                  <a:schemeClr val="accent1">
                    <a:lumMod val="75000"/>
                  </a:schemeClr>
                </a:solidFill>
              </a:rPr>
              <a:t>    </a:t>
            </a:r>
            <a:br>
              <a:rPr lang="en-US" sz="3600" b="1" i="0" u="none" strike="noStrike" dirty="0">
                <a:solidFill>
                  <a:schemeClr val="accent1">
                    <a:lumMod val="75000"/>
                  </a:schemeClr>
                </a:solidFill>
                <a:effectLst/>
                <a:latin typeface="+mj-lt"/>
              </a:rPr>
            </a:br>
            <a:r>
              <a:rPr lang="en-US" sz="3600" b="1" i="0" u="none" strike="noStrike" dirty="0">
                <a:solidFill>
                  <a:schemeClr val="accent1">
                    <a:lumMod val="75000"/>
                  </a:schemeClr>
                </a:solidFill>
                <a:effectLst/>
                <a:latin typeface="+mj-lt"/>
              </a:rPr>
              <a:t>I</a:t>
            </a:r>
            <a:r>
              <a:rPr lang="en-US" sz="3600" dirty="0">
                <a:solidFill>
                  <a:schemeClr val="accent1">
                    <a:lumMod val="75000"/>
                  </a:schemeClr>
                </a:solidFill>
              </a:rPr>
              <a:t>ntroducing the Moderator &amp; Presenters</a:t>
            </a:r>
            <a:br>
              <a:rPr lang="en-US" sz="3600" dirty="0">
                <a:solidFill>
                  <a:schemeClr val="accent1">
                    <a:lumMod val="75000"/>
                  </a:schemeClr>
                </a:solidFill>
              </a:rPr>
            </a:br>
            <a:endParaRPr sz="3600" b="1" dirty="0">
              <a:solidFill>
                <a:schemeClr val="accent1">
                  <a:lumMod val="75000"/>
                </a:schemeClr>
              </a:solidFill>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8</a:t>
            </a:fld>
            <a:endParaRPr dirty="0"/>
          </a:p>
        </p:txBody>
      </p:sp>
      <p:sp>
        <p:nvSpPr>
          <p:cNvPr id="11" name="TextBox 10">
            <a:extLst>
              <a:ext uri="{FF2B5EF4-FFF2-40B4-BE49-F238E27FC236}">
                <a16:creationId xmlns:a16="http://schemas.microsoft.com/office/drawing/2014/main" id="{F0062F01-2BF8-0E49-2DEE-CC43EEA26E43}"/>
              </a:ext>
            </a:extLst>
          </p:cNvPr>
          <p:cNvSpPr txBox="1"/>
          <p:nvPr/>
        </p:nvSpPr>
        <p:spPr>
          <a:xfrm>
            <a:off x="354323" y="3788833"/>
            <a:ext cx="1471557" cy="1200329"/>
          </a:xfrm>
          <a:prstGeom prst="rect">
            <a:avLst/>
          </a:prstGeom>
          <a:noFill/>
        </p:spPr>
        <p:txBody>
          <a:bodyPr wrap="square" rtlCol="0">
            <a:spAutoFit/>
          </a:bodyPr>
          <a:lstStyle/>
          <a:p>
            <a:r>
              <a:rPr lang="en-US" b="1" dirty="0">
                <a:latin typeface="+mj-lt"/>
              </a:rPr>
              <a:t>Bob Jones</a:t>
            </a:r>
            <a:endParaRPr lang="en-US" dirty="0">
              <a:latin typeface="+mj-lt"/>
            </a:endParaRPr>
          </a:p>
          <a:p>
            <a:r>
              <a:rPr lang="en-US" dirty="0">
                <a:latin typeface="+mj-lt"/>
              </a:rPr>
              <a:t>Introduction</a:t>
            </a:r>
          </a:p>
          <a:p>
            <a:r>
              <a:rPr lang="en-US" dirty="0">
                <a:latin typeface="+mj-lt"/>
              </a:rPr>
              <a:t>FCA Board Member</a:t>
            </a:r>
          </a:p>
        </p:txBody>
      </p:sp>
      <p:sp>
        <p:nvSpPr>
          <p:cNvPr id="12" name="TextBox 11">
            <a:extLst>
              <a:ext uri="{FF2B5EF4-FFF2-40B4-BE49-F238E27FC236}">
                <a16:creationId xmlns:a16="http://schemas.microsoft.com/office/drawing/2014/main" id="{3D780D62-099D-EE2E-23D1-86A2FEADC4E9}"/>
              </a:ext>
            </a:extLst>
          </p:cNvPr>
          <p:cNvSpPr txBox="1"/>
          <p:nvPr/>
        </p:nvSpPr>
        <p:spPr>
          <a:xfrm>
            <a:off x="2610650" y="4089987"/>
            <a:ext cx="1764028" cy="1477328"/>
          </a:xfrm>
          <a:prstGeom prst="rect">
            <a:avLst/>
          </a:prstGeom>
          <a:noFill/>
        </p:spPr>
        <p:txBody>
          <a:bodyPr wrap="square" rtlCol="0">
            <a:spAutoFit/>
          </a:bodyPr>
          <a:lstStyle/>
          <a:p>
            <a:r>
              <a:rPr lang="en-US" b="1" dirty="0">
                <a:latin typeface="+mj-lt"/>
              </a:rPr>
              <a:t>Sandi Vidal</a:t>
            </a:r>
          </a:p>
          <a:p>
            <a:r>
              <a:rPr lang="en-US" i="0" u="none" strike="noStrike" dirty="0">
                <a:effectLst/>
                <a:latin typeface="+mj-lt"/>
              </a:rPr>
              <a:t>Vice President of Community Strategies and Initiatives</a:t>
            </a:r>
          </a:p>
        </p:txBody>
      </p:sp>
      <p:pic>
        <p:nvPicPr>
          <p:cNvPr id="10" name="Picture 9" descr="A picture containing person, indoor, people&#10;&#10;Description automatically generated">
            <a:extLst>
              <a:ext uri="{FF2B5EF4-FFF2-40B4-BE49-F238E27FC236}">
                <a16:creationId xmlns:a16="http://schemas.microsoft.com/office/drawing/2014/main" id="{C0504DA7-481B-9154-0914-65C0916B0DF8}"/>
              </a:ext>
            </a:extLst>
          </p:cNvPr>
          <p:cNvPicPr>
            <a:picLocks noChangeAspect="1"/>
          </p:cNvPicPr>
          <p:nvPr/>
        </p:nvPicPr>
        <p:blipFill>
          <a:blip r:embed="rId3"/>
          <a:stretch>
            <a:fillRect/>
          </a:stretch>
        </p:blipFill>
        <p:spPr>
          <a:xfrm>
            <a:off x="345290" y="1998619"/>
            <a:ext cx="1471556" cy="1551443"/>
          </a:xfrm>
          <a:prstGeom prst="rect">
            <a:avLst/>
          </a:prstGeom>
        </p:spPr>
      </p:pic>
      <p:pic>
        <p:nvPicPr>
          <p:cNvPr id="23" name="Picture 22">
            <a:extLst>
              <a:ext uri="{FF2B5EF4-FFF2-40B4-BE49-F238E27FC236}">
                <a16:creationId xmlns:a16="http://schemas.microsoft.com/office/drawing/2014/main" id="{9B1FD5DC-F8D2-ECD0-14FC-A369E16BDA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323" y="5625238"/>
            <a:ext cx="1861476" cy="837684"/>
          </a:xfrm>
          <a:prstGeom prst="rect">
            <a:avLst/>
          </a:prstGeom>
          <a:noFill/>
          <a:ln>
            <a:noFill/>
          </a:ln>
        </p:spPr>
      </p:pic>
      <p:sp>
        <p:nvSpPr>
          <p:cNvPr id="14" name="TextBox 13">
            <a:extLst>
              <a:ext uri="{FF2B5EF4-FFF2-40B4-BE49-F238E27FC236}">
                <a16:creationId xmlns:a16="http://schemas.microsoft.com/office/drawing/2014/main" id="{C762157F-BA53-0167-BD36-B825D789E085}"/>
              </a:ext>
            </a:extLst>
          </p:cNvPr>
          <p:cNvSpPr txBox="1"/>
          <p:nvPr/>
        </p:nvSpPr>
        <p:spPr>
          <a:xfrm>
            <a:off x="8948740" y="4083675"/>
            <a:ext cx="2158879" cy="923330"/>
          </a:xfrm>
          <a:prstGeom prst="rect">
            <a:avLst/>
          </a:prstGeom>
          <a:noFill/>
        </p:spPr>
        <p:txBody>
          <a:bodyPr wrap="square" rtlCol="0">
            <a:spAutoFit/>
          </a:bodyPr>
          <a:lstStyle/>
          <a:p>
            <a:r>
              <a:rPr lang="en-US" b="1" dirty="0">
                <a:latin typeface="+mj-lt"/>
              </a:rPr>
              <a:t>Dr. Bahiyyah Maroon</a:t>
            </a:r>
          </a:p>
          <a:p>
            <a:r>
              <a:rPr lang="en-US" dirty="0">
                <a:latin typeface="+mj-lt"/>
              </a:rPr>
              <a:t>President/CEO</a:t>
            </a:r>
          </a:p>
          <a:p>
            <a:r>
              <a:rPr lang="en-US" i="0" u="none" strike="noStrike" dirty="0">
                <a:effectLst/>
                <a:latin typeface="+mj-lt"/>
              </a:rPr>
              <a:t>Polis Institute</a:t>
            </a:r>
          </a:p>
        </p:txBody>
      </p:sp>
      <p:sp>
        <p:nvSpPr>
          <p:cNvPr id="15" name="TextBox 14">
            <a:extLst>
              <a:ext uri="{FF2B5EF4-FFF2-40B4-BE49-F238E27FC236}">
                <a16:creationId xmlns:a16="http://schemas.microsoft.com/office/drawing/2014/main" id="{F311C16F-EA01-D007-403A-97B21235DC1E}"/>
              </a:ext>
            </a:extLst>
          </p:cNvPr>
          <p:cNvSpPr txBox="1"/>
          <p:nvPr/>
        </p:nvSpPr>
        <p:spPr>
          <a:xfrm>
            <a:off x="4645999" y="4009411"/>
            <a:ext cx="1861476" cy="1477328"/>
          </a:xfrm>
          <a:prstGeom prst="rect">
            <a:avLst/>
          </a:prstGeom>
          <a:noFill/>
        </p:spPr>
        <p:txBody>
          <a:bodyPr wrap="square" rtlCol="0">
            <a:spAutoFit/>
          </a:bodyPr>
          <a:lstStyle/>
          <a:p>
            <a:r>
              <a:rPr lang="en-US" b="1" dirty="0">
                <a:latin typeface="+mj-lt"/>
              </a:rPr>
              <a:t>Zeynep Portway, </a:t>
            </a:r>
            <a:r>
              <a:rPr lang="en-US" dirty="0">
                <a:latin typeface="+mj-lt"/>
              </a:rPr>
              <a:t>Executive Director, Samaritan Resource Center </a:t>
            </a:r>
            <a:endParaRPr lang="en-US" i="0" u="none" strike="noStrike" dirty="0">
              <a:solidFill>
                <a:srgbClr val="000000"/>
              </a:solidFill>
              <a:effectLst/>
              <a:latin typeface="+mj-lt"/>
            </a:endParaRPr>
          </a:p>
        </p:txBody>
      </p:sp>
      <p:sp>
        <p:nvSpPr>
          <p:cNvPr id="17" name="TextBox 16">
            <a:extLst>
              <a:ext uri="{FF2B5EF4-FFF2-40B4-BE49-F238E27FC236}">
                <a16:creationId xmlns:a16="http://schemas.microsoft.com/office/drawing/2014/main" id="{DC61C07C-136E-7FA3-1F3B-F7C0CDAA9220}"/>
              </a:ext>
            </a:extLst>
          </p:cNvPr>
          <p:cNvSpPr txBox="1"/>
          <p:nvPr/>
        </p:nvSpPr>
        <p:spPr>
          <a:xfrm>
            <a:off x="975259" y="141706"/>
            <a:ext cx="10197290" cy="1077218"/>
          </a:xfrm>
          <a:prstGeom prst="rect">
            <a:avLst/>
          </a:prstGeom>
          <a:noFill/>
        </p:spPr>
        <p:txBody>
          <a:bodyPr wrap="square">
            <a:spAutoFit/>
          </a:bodyPr>
          <a:lstStyle/>
          <a:p>
            <a:pPr marL="0" indent="0" algn="ctr">
              <a:buNone/>
            </a:pPr>
            <a:r>
              <a:rPr lang="en-US" sz="3200" dirty="0">
                <a:solidFill>
                  <a:schemeClr val="accent1">
                    <a:lumMod val="75000"/>
                  </a:schemeClr>
                </a:solidFill>
              </a:rPr>
              <a:t>“</a:t>
            </a:r>
            <a:r>
              <a:rPr lang="en-US" sz="3200" dirty="0" err="1">
                <a:solidFill>
                  <a:schemeClr val="accent1">
                    <a:lumMod val="75000"/>
                  </a:schemeClr>
                </a:solidFill>
              </a:rPr>
              <a:t>TableTalk</a:t>
            </a:r>
            <a:r>
              <a:rPr lang="en-US" sz="3200" dirty="0">
                <a:solidFill>
                  <a:schemeClr val="accent1">
                    <a:lumMod val="75000"/>
                  </a:schemeClr>
                </a:solidFill>
              </a:rPr>
              <a:t>: Central Florida Foundation’s </a:t>
            </a:r>
          </a:p>
          <a:p>
            <a:pPr marL="0" indent="0" algn="ctr">
              <a:buNone/>
            </a:pPr>
            <a:r>
              <a:rPr lang="en-US" sz="3200" dirty="0">
                <a:solidFill>
                  <a:schemeClr val="accent1">
                    <a:lumMod val="75000"/>
                  </a:schemeClr>
                </a:solidFill>
              </a:rPr>
              <a:t>Civic Conversations and Action Strategy”</a:t>
            </a:r>
          </a:p>
        </p:txBody>
      </p:sp>
      <p:sp>
        <p:nvSpPr>
          <p:cNvPr id="3" name="TextBox 2">
            <a:extLst>
              <a:ext uri="{FF2B5EF4-FFF2-40B4-BE49-F238E27FC236}">
                <a16:creationId xmlns:a16="http://schemas.microsoft.com/office/drawing/2014/main" id="{63833D52-65A4-1376-549F-AF238B4202F8}"/>
              </a:ext>
            </a:extLst>
          </p:cNvPr>
          <p:cNvSpPr txBox="1"/>
          <p:nvPr/>
        </p:nvSpPr>
        <p:spPr>
          <a:xfrm>
            <a:off x="6745073" y="4014759"/>
            <a:ext cx="1955003" cy="1477328"/>
          </a:xfrm>
          <a:prstGeom prst="rect">
            <a:avLst/>
          </a:prstGeom>
          <a:noFill/>
        </p:spPr>
        <p:txBody>
          <a:bodyPr wrap="square">
            <a:spAutoFit/>
          </a:bodyPr>
          <a:lstStyle/>
          <a:p>
            <a:r>
              <a:rPr lang="en-US" b="1" dirty="0">
                <a:latin typeface="+mj-lt"/>
              </a:rPr>
              <a:t>Tiffany Jeffers </a:t>
            </a:r>
            <a:r>
              <a:rPr lang="en-US" dirty="0">
                <a:latin typeface="+mj-lt"/>
              </a:rPr>
              <a:t>Founder/President</a:t>
            </a:r>
          </a:p>
          <a:p>
            <a:r>
              <a:rPr lang="en-US" i="0" u="none" strike="noStrike" dirty="0">
                <a:solidFill>
                  <a:srgbClr val="000000"/>
                </a:solidFill>
                <a:effectLst/>
                <a:latin typeface="+mj-lt"/>
              </a:rPr>
              <a:t>The Black Empowerment Council</a:t>
            </a:r>
          </a:p>
        </p:txBody>
      </p:sp>
      <p:pic>
        <p:nvPicPr>
          <p:cNvPr id="4" name="Picture 3" descr="A person smiling at camera&#10;&#10;Description automatically generated">
            <a:extLst>
              <a:ext uri="{FF2B5EF4-FFF2-40B4-BE49-F238E27FC236}">
                <a16:creationId xmlns:a16="http://schemas.microsoft.com/office/drawing/2014/main" id="{64B6938B-B767-D325-45D7-18BE40F3F7B5}"/>
              </a:ext>
            </a:extLst>
          </p:cNvPr>
          <p:cNvPicPr>
            <a:picLocks noChangeAspect="1"/>
          </p:cNvPicPr>
          <p:nvPr/>
        </p:nvPicPr>
        <p:blipFill>
          <a:blip r:embed="rId5"/>
          <a:stretch>
            <a:fillRect/>
          </a:stretch>
        </p:blipFill>
        <p:spPr>
          <a:xfrm>
            <a:off x="2674943" y="2322458"/>
            <a:ext cx="1230307" cy="1682989"/>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3B16EC66-D40E-B9BD-4A74-20A9C83F7A82}"/>
              </a:ext>
            </a:extLst>
          </p:cNvPr>
          <p:cNvPicPr>
            <a:picLocks noChangeAspect="1"/>
          </p:cNvPicPr>
          <p:nvPr/>
        </p:nvPicPr>
        <p:blipFill>
          <a:blip r:embed="rId6"/>
          <a:stretch>
            <a:fillRect/>
          </a:stretch>
        </p:blipFill>
        <p:spPr>
          <a:xfrm>
            <a:off x="4645999" y="2292281"/>
            <a:ext cx="1513261" cy="1682989"/>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EE0443C6-F6E9-5E02-CE88-87CF698C6010}"/>
              </a:ext>
            </a:extLst>
          </p:cNvPr>
          <p:cNvPicPr>
            <a:picLocks noChangeAspect="1"/>
          </p:cNvPicPr>
          <p:nvPr/>
        </p:nvPicPr>
        <p:blipFill>
          <a:blip r:embed="rId7"/>
          <a:stretch>
            <a:fillRect/>
          </a:stretch>
        </p:blipFill>
        <p:spPr>
          <a:xfrm>
            <a:off x="6745073" y="2299073"/>
            <a:ext cx="1681236" cy="1682989"/>
          </a:xfrm>
          <a:prstGeom prst="rect">
            <a:avLst/>
          </a:prstGeom>
        </p:spPr>
      </p:pic>
      <p:pic>
        <p:nvPicPr>
          <p:cNvPr id="13" name="Picture 12" descr="A person with short blonde hair wearing earrings&#10;&#10;Description automatically generated">
            <a:extLst>
              <a:ext uri="{FF2B5EF4-FFF2-40B4-BE49-F238E27FC236}">
                <a16:creationId xmlns:a16="http://schemas.microsoft.com/office/drawing/2014/main" id="{2AC44EE6-2569-FD8E-00F1-49652B5C9CF7}"/>
              </a:ext>
            </a:extLst>
          </p:cNvPr>
          <p:cNvPicPr>
            <a:picLocks noChangeAspect="1"/>
          </p:cNvPicPr>
          <p:nvPr/>
        </p:nvPicPr>
        <p:blipFill>
          <a:blip r:embed="rId8"/>
          <a:stretch>
            <a:fillRect/>
          </a:stretch>
        </p:blipFill>
        <p:spPr>
          <a:xfrm>
            <a:off x="8953817" y="2324211"/>
            <a:ext cx="1681236" cy="1681236"/>
          </a:xfrm>
          <a:prstGeom prst="rect">
            <a:avLst/>
          </a:prstGeom>
        </p:spPr>
      </p:pic>
    </p:spTree>
    <p:extLst>
      <p:ext uri="{BB962C8B-B14F-4D97-AF65-F5344CB8AC3E}">
        <p14:creationId xmlns:p14="http://schemas.microsoft.com/office/powerpoint/2010/main" val="350621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1358128" y="47393"/>
            <a:ext cx="11408229" cy="1143200"/>
          </a:xfrm>
          <a:prstGeom prst="rect">
            <a:avLst/>
          </a:prstGeom>
        </p:spPr>
        <p:txBody>
          <a:bodyPr spcFirstLastPara="1" vert="horz" wrap="square" lIns="121900" tIns="121900" rIns="121900" bIns="121900" rtlCol="0" anchor="ctr" anchorCtr="0">
            <a:noAutofit/>
          </a:bodyPr>
          <a:lstStyle/>
          <a:p>
            <a:pPr marL="0" indent="0" algn="ctr">
              <a:buNone/>
            </a:pPr>
            <a:r>
              <a:rPr lang="en-US" sz="3600" dirty="0">
                <a:solidFill>
                  <a:schemeClr val="accent1">
                    <a:lumMod val="75000"/>
                  </a:schemeClr>
                </a:solidFill>
              </a:rPr>
              <a:t>“</a:t>
            </a:r>
            <a:r>
              <a:rPr lang="en-US" sz="3600" dirty="0" err="1">
                <a:solidFill>
                  <a:schemeClr val="accent1">
                    <a:lumMod val="75000"/>
                  </a:schemeClr>
                </a:solidFill>
              </a:rPr>
              <a:t>TableTalk</a:t>
            </a:r>
            <a:r>
              <a:rPr lang="en-US" sz="3600" dirty="0">
                <a:solidFill>
                  <a:schemeClr val="accent1">
                    <a:lumMod val="75000"/>
                  </a:schemeClr>
                </a:solidFill>
              </a:rPr>
              <a:t>: Central Florida Foundation’s </a:t>
            </a:r>
            <a:br>
              <a:rPr lang="en-US" sz="3600" dirty="0">
                <a:solidFill>
                  <a:schemeClr val="accent1">
                    <a:lumMod val="75000"/>
                  </a:schemeClr>
                </a:solidFill>
              </a:rPr>
            </a:br>
            <a:r>
              <a:rPr lang="en-US" sz="3600" dirty="0">
                <a:solidFill>
                  <a:schemeClr val="accent1">
                    <a:lumMod val="75000"/>
                  </a:schemeClr>
                </a:solidFill>
              </a:rPr>
              <a:t>Civic Conversations and Action Strategy”</a:t>
            </a: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smtClean="0"/>
              <a:pPr algn="ctr"/>
              <a:t>9</a:t>
            </a:fld>
            <a:endParaRPr lang="en" dirty="0"/>
          </a:p>
        </p:txBody>
      </p:sp>
      <p:pic>
        <p:nvPicPr>
          <p:cNvPr id="17" name="Picture 16" descr="A logo for a civic advance&#10;&#10;Description automatically generated">
            <a:extLst>
              <a:ext uri="{FF2B5EF4-FFF2-40B4-BE49-F238E27FC236}">
                <a16:creationId xmlns:a16="http://schemas.microsoft.com/office/drawing/2014/main" id="{BF97C9AA-93BE-951D-FBDB-2F8460958992}"/>
              </a:ext>
            </a:extLst>
          </p:cNvPr>
          <p:cNvPicPr>
            <a:picLocks noChangeAspect="1"/>
          </p:cNvPicPr>
          <p:nvPr/>
        </p:nvPicPr>
        <p:blipFill>
          <a:blip r:embed="rId3"/>
          <a:stretch>
            <a:fillRect/>
          </a:stretch>
        </p:blipFill>
        <p:spPr>
          <a:xfrm>
            <a:off x="136071" y="-59746"/>
            <a:ext cx="1295400" cy="1357479"/>
          </a:xfrm>
          <a:prstGeom prst="rect">
            <a:avLst/>
          </a:prstGeom>
        </p:spPr>
      </p:pic>
      <p:sp>
        <p:nvSpPr>
          <p:cNvPr id="2" name="TextBox 1">
            <a:extLst>
              <a:ext uri="{FF2B5EF4-FFF2-40B4-BE49-F238E27FC236}">
                <a16:creationId xmlns:a16="http://schemas.microsoft.com/office/drawing/2014/main" id="{58B2E127-4B2F-C5C3-FAA0-3F39DF0536F1}"/>
              </a:ext>
            </a:extLst>
          </p:cNvPr>
          <p:cNvSpPr txBox="1"/>
          <p:nvPr/>
        </p:nvSpPr>
        <p:spPr>
          <a:xfrm>
            <a:off x="760989" y="1217404"/>
            <a:ext cx="11408229" cy="5693866"/>
          </a:xfrm>
          <a:prstGeom prst="rect">
            <a:avLst/>
          </a:prstGeom>
          <a:noFill/>
        </p:spPr>
        <p:txBody>
          <a:bodyPr wrap="square" rtlCol="0">
            <a:spAutoFit/>
          </a:bodyPr>
          <a:lstStyle/>
          <a:p>
            <a:pPr algn="ctr"/>
            <a:r>
              <a:rPr lang="en-US" sz="2800" b="1" dirty="0">
                <a:solidFill>
                  <a:schemeClr val="tx2"/>
                </a:solidFill>
                <a:latin typeface="+mj-lt"/>
              </a:rPr>
              <a:t>What do you want to Learn From Today’s Webinar?</a:t>
            </a:r>
          </a:p>
          <a:p>
            <a:pPr algn="ctr"/>
            <a:endParaRPr lang="en-US" sz="1200" b="1" dirty="0">
              <a:solidFill>
                <a:schemeClr val="tx2"/>
              </a:solidFill>
              <a:latin typeface="+mj-lt"/>
            </a:endParaRPr>
          </a:p>
          <a:p>
            <a:r>
              <a:rPr lang="en-US" sz="2500" b="1" dirty="0">
                <a:latin typeface="+mj-lt"/>
              </a:rPr>
              <a:t>Who: </a:t>
            </a:r>
            <a:r>
              <a:rPr lang="en-US" sz="2500" dirty="0">
                <a:latin typeface="+mj-lt"/>
              </a:rPr>
              <a:t>Central Florida Foundation, Florida Civic Advance</a:t>
            </a:r>
          </a:p>
          <a:p>
            <a:endParaRPr lang="en-US" sz="2500" dirty="0">
              <a:latin typeface="+mj-lt"/>
            </a:endParaRPr>
          </a:p>
          <a:p>
            <a:pPr marL="0" marR="0">
              <a:spcBef>
                <a:spcPts val="0"/>
              </a:spcBef>
              <a:spcAft>
                <a:spcPts val="0"/>
              </a:spcAft>
            </a:pPr>
            <a:r>
              <a:rPr lang="en-US" sz="2500" b="1" dirty="0">
                <a:latin typeface="+mj-lt"/>
              </a:rPr>
              <a:t>What: </a:t>
            </a:r>
            <a:r>
              <a:rPr lang="en-US" sz="2500" b="0" i="0" u="none" strike="noStrike" dirty="0">
                <a:solidFill>
                  <a:srgbClr val="000000"/>
                </a:solidFill>
                <a:effectLst/>
                <a:latin typeface="+mj-lt"/>
              </a:rPr>
              <a:t>Interested in the action strategy Case study examples of applied civic engagement. What language resonated in this challenging political climate. </a:t>
            </a:r>
            <a:r>
              <a:rPr lang="en-US" sz="2500" dirty="0">
                <a:solidFill>
                  <a:srgbClr val="000000"/>
                </a:solidFill>
                <a:latin typeface="+mj-lt"/>
              </a:rPr>
              <a:t> G</a:t>
            </a:r>
            <a:r>
              <a:rPr lang="en-US" sz="2500" b="0" i="0" u="none" strike="noStrike" dirty="0">
                <a:solidFill>
                  <a:srgbClr val="000000"/>
                </a:solidFill>
                <a:effectLst/>
                <a:latin typeface="+mj-lt"/>
              </a:rPr>
              <a:t>reat community engagement on climate resilience especially focused on under-resourced communities. Data to practice insights.</a:t>
            </a:r>
          </a:p>
          <a:p>
            <a:pPr marL="0" marR="0">
              <a:spcBef>
                <a:spcPts val="0"/>
              </a:spcBef>
              <a:spcAft>
                <a:spcPts val="0"/>
              </a:spcAft>
            </a:pPr>
            <a:endParaRPr lang="en-US" sz="2500" b="1" dirty="0">
              <a:latin typeface="+mj-lt"/>
            </a:endParaRPr>
          </a:p>
          <a:p>
            <a:pPr marL="0" marR="0">
              <a:spcBef>
                <a:spcPts val="0"/>
              </a:spcBef>
              <a:spcAft>
                <a:spcPts val="0"/>
              </a:spcAft>
            </a:pPr>
            <a:r>
              <a:rPr lang="en-US" sz="2500" b="1" dirty="0">
                <a:latin typeface="+mj-lt"/>
              </a:rPr>
              <a:t>How:  H</a:t>
            </a:r>
            <a:r>
              <a:rPr lang="en-US" sz="2500" b="0" i="0" u="none" strike="noStrike" dirty="0">
                <a:solidFill>
                  <a:srgbClr val="000000"/>
                </a:solidFill>
                <a:effectLst/>
                <a:latin typeface="+mj-lt"/>
              </a:rPr>
              <a:t>ow </a:t>
            </a:r>
            <a:r>
              <a:rPr lang="en-US" sz="2500" b="0" i="0" u="none" strike="noStrike" dirty="0" err="1">
                <a:solidFill>
                  <a:srgbClr val="000000"/>
                </a:solidFill>
                <a:effectLst/>
                <a:latin typeface="+mj-lt"/>
              </a:rPr>
              <a:t>TableTalk</a:t>
            </a:r>
            <a:r>
              <a:rPr lang="en-US" sz="2500" b="0" i="0" u="none" strike="noStrike" dirty="0">
                <a:solidFill>
                  <a:srgbClr val="000000"/>
                </a:solidFill>
                <a:effectLst/>
                <a:latin typeface="+mj-lt"/>
              </a:rPr>
              <a:t> has influenced CFF's approach to investment strategy and community engagement across the region? How it has amplified the voices of the most marginalized communities within the area?  How widely table talk opportunities have been used and by whom? How do you make sure that those residents who have been historically excluded from such conversations are robustly engaged?</a:t>
            </a:r>
            <a:endParaRPr lang="en-US" sz="2500" dirty="0">
              <a:effectLst/>
              <a:latin typeface="+mj-lt"/>
              <a:ea typeface="Times New Roman" panose="02020603050405020304" pitchFamily="18" charset="0"/>
            </a:endParaRPr>
          </a:p>
          <a:p>
            <a:endParaRPr lang="en-US" sz="2400" dirty="0">
              <a:solidFill>
                <a:srgbClr val="000000"/>
              </a:solidFill>
              <a:latin typeface="+mj-lt"/>
            </a:endParaRPr>
          </a:p>
        </p:txBody>
      </p:sp>
    </p:spTree>
    <p:extLst>
      <p:ext uri="{BB962C8B-B14F-4D97-AF65-F5344CB8AC3E}">
        <p14:creationId xmlns:p14="http://schemas.microsoft.com/office/powerpoint/2010/main" val="2285946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844484e-4cc1-4eff-9fbc-75517b5d528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C1F249B3A96A4285EDDCAD72782748" ma:contentTypeVersion="18" ma:contentTypeDescription="Create a new document." ma:contentTypeScope="" ma:versionID="0aba1432fba0e66148b0ba55e6f071ca">
  <xsd:schema xmlns:xsd="http://www.w3.org/2001/XMLSchema" xmlns:xs="http://www.w3.org/2001/XMLSchema" xmlns:p="http://schemas.microsoft.com/office/2006/metadata/properties" xmlns:ns3="0956ceb5-5c6a-4e17-ba88-2060bce4760c" xmlns:ns4="b844484e-4cc1-4eff-9fbc-75517b5d5283" targetNamespace="http://schemas.microsoft.com/office/2006/metadata/properties" ma:root="true" ma:fieldsID="5b63f515990ce0c04057e958503f56ed" ns3:_="" ns4:_="">
    <xsd:import namespace="0956ceb5-5c6a-4e17-ba88-2060bce4760c"/>
    <xsd:import namespace="b844484e-4cc1-4eff-9fbc-75517b5d528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56ceb5-5c6a-4e17-ba88-2060bce4760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44484e-4cc1-4eff-9fbc-75517b5d528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DC9CF8-D489-4427-AEC4-C50B76619086}">
  <ds:schemaRefs>
    <ds:schemaRef ds:uri="http://schemas.microsoft.com/sharepoint/v3/contenttype/forms"/>
  </ds:schemaRefs>
</ds:datastoreItem>
</file>

<file path=customXml/itemProps2.xml><?xml version="1.0" encoding="utf-8"?>
<ds:datastoreItem xmlns:ds="http://schemas.openxmlformats.org/officeDocument/2006/customXml" ds:itemID="{263F9518-B8B7-48A7-8F04-198291CE57E0}">
  <ds:schemaRefs>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b844484e-4cc1-4eff-9fbc-75517b5d5283"/>
    <ds:schemaRef ds:uri="http://www.w3.org/XML/1998/namespace"/>
    <ds:schemaRef ds:uri="http://schemas.openxmlformats.org/package/2006/metadata/core-properties"/>
    <ds:schemaRef ds:uri="0956ceb5-5c6a-4e17-ba88-2060bce4760c"/>
    <ds:schemaRef ds:uri="http://schemas.microsoft.com/office/2006/metadata/properties"/>
  </ds:schemaRefs>
</ds:datastoreItem>
</file>

<file path=customXml/itemProps3.xml><?xml version="1.0" encoding="utf-8"?>
<ds:datastoreItem xmlns:ds="http://schemas.openxmlformats.org/officeDocument/2006/customXml" ds:itemID="{21282CE7-9848-4E19-B47E-2A103D2475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56ceb5-5c6a-4e17-ba88-2060bce4760c"/>
    <ds:schemaRef ds:uri="b844484e-4cc1-4eff-9fbc-75517b5d52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41311</TotalTime>
  <Words>1563</Words>
  <Application>Microsoft Macintosh PowerPoint</Application>
  <PresentationFormat>Widescreen</PresentationFormat>
  <Paragraphs>322</Paragraphs>
  <Slides>40</Slides>
  <Notes>32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Arial</vt:lpstr>
      <vt:lpstr>Backlash Script Alt</vt:lpstr>
      <vt:lpstr>Calibri</vt:lpstr>
      <vt:lpstr>Calibri Light</vt:lpstr>
      <vt:lpstr>Geogrotesque Light</vt:lpstr>
      <vt:lpstr>HomepageBaukasten Bold</vt:lpstr>
      <vt:lpstr>Montserrat</vt:lpstr>
      <vt:lpstr>Montserrat ExtraBold</vt:lpstr>
      <vt:lpstr>Montserrat SemiBold</vt:lpstr>
      <vt:lpstr>Open Sans</vt:lpstr>
      <vt:lpstr>Open Sans Medium</vt:lpstr>
      <vt:lpstr>Open Sans SemiBold</vt:lpstr>
      <vt:lpstr>Roboto</vt:lpstr>
      <vt:lpstr>Roboto Black</vt:lpstr>
      <vt:lpstr>Roboto Medium</vt:lpstr>
      <vt:lpstr>Office Theme</vt:lpstr>
      <vt:lpstr>PowerPoint Presentation</vt:lpstr>
      <vt:lpstr> Florida Civic Advance  Advancing Civic Health in Florida’s Communities </vt:lpstr>
      <vt:lpstr> Florida Civic Advance  Advancing Civic Health in Florida’s Communities  Webinar Zoom Housekeeping  </vt:lpstr>
      <vt:lpstr> Florida Civic Advance  Advancing Civic Health in Florida’s Communities  WHAT IS  CIVIC HEALTH  </vt:lpstr>
      <vt:lpstr> Florida Civic Advance  Advancing Civic Health in Florida’s Communities  WHAT IS  CIVIC HEALTH  </vt:lpstr>
      <vt:lpstr> Florida Civic Advance  Advancing Civic Health in Florida’s Communities  FLORIDA’S  CIVIC HEALTH CHALLENGE  </vt:lpstr>
      <vt:lpstr>  Advancing Civic Health in Florida’s Communities </vt:lpstr>
      <vt:lpstr>             Introducing the Moderator &amp; Presenters </vt:lpstr>
      <vt:lpstr>“TableTalk: Central Florida Foundation’s  Civic Conversations and Action Strategy”</vt:lpstr>
      <vt:lpstr>PowerPoint Presentation</vt:lpstr>
      <vt:lpstr>What is TableTalk?</vt:lpstr>
      <vt:lpstr>There’s been…</vt:lpstr>
      <vt:lpstr>The point is…</vt:lpstr>
      <vt:lpstr>What Happens Next?</vt:lpstr>
      <vt:lpstr>PowerPoint Presentation</vt:lpstr>
      <vt:lpstr>PowerPoint Presentation</vt:lpstr>
      <vt:lpstr>PowerPoint Presentation</vt:lpstr>
      <vt:lpstr>PowerPoint Presentation</vt:lpstr>
      <vt:lpstr>Demographics</vt:lpstr>
      <vt:lpstr>Demographics</vt:lpstr>
      <vt:lpstr>Demographics</vt:lpstr>
      <vt:lpstr>Table Talk Topics Discussed</vt:lpstr>
      <vt:lpstr>Community Outlook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Florida Civic Advance  Advancing Civic Excellence in Florida’s Communities </vt:lpstr>
      <vt:lpstr> Florida Civic Advance  Advancing Civic Health in Florida’s Communities </vt:lpstr>
      <vt:lpstr> Florida Civic Advance  Advancing Civic Excellence in Florida’s Communities </vt:lpstr>
      <vt:lpstr> Florida Civic Advance  Advancing Civic Health in Florida’s Communities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Jones</dc:creator>
  <cp:lastModifiedBy>Robert Jones</cp:lastModifiedBy>
  <cp:revision>156</cp:revision>
  <dcterms:created xsi:type="dcterms:W3CDTF">2020-02-18T21:28:10Z</dcterms:created>
  <dcterms:modified xsi:type="dcterms:W3CDTF">2024-03-14T15:27:13Z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0x010100DDC1F249B3A96A4285EDDCAD72782748</vt:lpwstr>
  </property>
</Properties>
</file>